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5"/>
  </p:notesMasterIdLst>
  <p:sldIdLst>
    <p:sldId id="256" r:id="rId2"/>
    <p:sldId id="259" r:id="rId3"/>
    <p:sldId id="258" r:id="rId4"/>
    <p:sldId id="282" r:id="rId5"/>
    <p:sldId id="260" r:id="rId6"/>
    <p:sldId id="264" r:id="rId7"/>
    <p:sldId id="265" r:id="rId8"/>
    <p:sldId id="266" r:id="rId9"/>
    <p:sldId id="267" r:id="rId10"/>
    <p:sldId id="268" r:id="rId11"/>
    <p:sldId id="269" r:id="rId12"/>
    <p:sldId id="270" r:id="rId13"/>
    <p:sldId id="271" r:id="rId14"/>
    <p:sldId id="273" r:id="rId15"/>
    <p:sldId id="272" r:id="rId16"/>
    <p:sldId id="275" r:id="rId17"/>
    <p:sldId id="276" r:id="rId18"/>
    <p:sldId id="277" r:id="rId19"/>
    <p:sldId id="283" r:id="rId20"/>
    <p:sldId id="278" r:id="rId21"/>
    <p:sldId id="279" r:id="rId22"/>
    <p:sldId id="280" r:id="rId23"/>
    <p:sldId id="28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Mathews" initials="DM" lastIdx="1" clrIdx="0">
    <p:extLst>
      <p:ext uri="{19B8F6BF-5375-455C-9EA6-DF929625EA0E}">
        <p15:presenceInfo xmlns:p15="http://schemas.microsoft.com/office/powerpoint/2012/main" userId="Daniel Mathew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66" d="100"/>
          <a:sy n="66" d="100"/>
        </p:scale>
        <p:origin x="66"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963215-B4BB-4BD9-A766-03B0007D382D}" type="datetimeFigureOut">
              <a:rPr lang="en-GB" smtClean="0"/>
              <a:t>29/08/2017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E48FD1-3714-49DA-A058-0AB8F62816EE}" type="slidenum">
              <a:rPr lang="en-GB" smtClean="0"/>
              <a:t>‹#›</a:t>
            </a:fld>
            <a:endParaRPr lang="en-GB"/>
          </a:p>
        </p:txBody>
      </p:sp>
    </p:spTree>
    <p:extLst>
      <p:ext uri="{BB962C8B-B14F-4D97-AF65-F5344CB8AC3E}">
        <p14:creationId xmlns:p14="http://schemas.microsoft.com/office/powerpoint/2010/main" val="3474032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E48FD1-3714-49DA-A058-0AB8F62816EE}" type="slidenum">
              <a:rPr lang="en-GB" smtClean="0"/>
              <a:t>1</a:t>
            </a:fld>
            <a:endParaRPr lang="en-GB"/>
          </a:p>
        </p:txBody>
      </p:sp>
    </p:spTree>
    <p:extLst>
      <p:ext uri="{BB962C8B-B14F-4D97-AF65-F5344CB8AC3E}">
        <p14:creationId xmlns:p14="http://schemas.microsoft.com/office/powerpoint/2010/main" val="12639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A86BB7-9A81-44AC-813B-922766824B8B}" type="datetime1">
              <a:rPr lang="en-GB" smtClean="0"/>
              <a:t>29/08/2017</a:t>
            </a:fld>
            <a:endParaRPr lang="en-GB"/>
          </a:p>
        </p:txBody>
      </p:sp>
      <p:sp>
        <p:nvSpPr>
          <p:cNvPr id="5" name="Footer Placeholder 4"/>
          <p:cNvSpPr>
            <a:spLocks noGrp="1"/>
          </p:cNvSpPr>
          <p:nvPr>
            <p:ph type="ftr" sz="quarter" idx="11"/>
          </p:nvPr>
        </p:nvSpPr>
        <p:spPr/>
        <p:txBody>
          <a:bodyPr/>
          <a:lstStyle/>
          <a:p>
            <a:r>
              <a:rPr lang="en-GB"/>
              <a:t>The work of Maryam Mirzakhani</a:t>
            </a:r>
          </a:p>
        </p:txBody>
      </p:sp>
      <p:sp>
        <p:nvSpPr>
          <p:cNvPr id="6" name="Slide Number Placeholder 5"/>
          <p:cNvSpPr>
            <a:spLocks noGrp="1"/>
          </p:cNvSpPr>
          <p:nvPr>
            <p:ph type="sldNum" sz="quarter" idx="12"/>
          </p:nvPr>
        </p:nvSpPr>
        <p:spPr/>
        <p:txBody>
          <a:bodyPr/>
          <a:lstStyle/>
          <a:p>
            <a:fld id="{38814C8B-D9CA-4377-A79C-6F842FF5533F}"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805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978B2D-CA91-4D92-9E31-E6A0C7005502}" type="datetime1">
              <a:rPr lang="en-GB" smtClean="0"/>
              <a:t>29/08/2017</a:t>
            </a:fld>
            <a:endParaRPr lang="en-GB"/>
          </a:p>
        </p:txBody>
      </p:sp>
      <p:sp>
        <p:nvSpPr>
          <p:cNvPr id="5" name="Footer Placeholder 4"/>
          <p:cNvSpPr>
            <a:spLocks noGrp="1"/>
          </p:cNvSpPr>
          <p:nvPr>
            <p:ph type="ftr" sz="quarter" idx="11"/>
          </p:nvPr>
        </p:nvSpPr>
        <p:spPr/>
        <p:txBody>
          <a:bodyPr/>
          <a:lstStyle/>
          <a:p>
            <a:r>
              <a:rPr lang="en-GB"/>
              <a:t>The work of Maryam Mirzakhani</a:t>
            </a:r>
          </a:p>
        </p:txBody>
      </p:sp>
      <p:sp>
        <p:nvSpPr>
          <p:cNvPr id="6" name="Slide Number Placeholder 5"/>
          <p:cNvSpPr>
            <a:spLocks noGrp="1"/>
          </p:cNvSpPr>
          <p:nvPr>
            <p:ph type="sldNum" sz="quarter" idx="12"/>
          </p:nvPr>
        </p:nvSpPr>
        <p:spPr/>
        <p:txBody>
          <a:bodyPr/>
          <a:lstStyle/>
          <a:p>
            <a:fld id="{38814C8B-D9CA-4377-A79C-6F842FF5533F}" type="slidenum">
              <a:rPr lang="en-GB" smtClean="0"/>
              <a:t>‹#›</a:t>
            </a:fld>
            <a:endParaRPr lang="en-GB"/>
          </a:p>
        </p:txBody>
      </p:sp>
    </p:spTree>
    <p:extLst>
      <p:ext uri="{BB962C8B-B14F-4D97-AF65-F5344CB8AC3E}">
        <p14:creationId xmlns:p14="http://schemas.microsoft.com/office/powerpoint/2010/main" val="886831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B71EF8-A5F3-441B-BAC8-83871E9FB243}" type="datetime1">
              <a:rPr lang="en-GB" smtClean="0"/>
              <a:t>29/08/2017</a:t>
            </a:fld>
            <a:endParaRPr lang="en-GB"/>
          </a:p>
        </p:txBody>
      </p:sp>
      <p:sp>
        <p:nvSpPr>
          <p:cNvPr id="5" name="Footer Placeholder 4"/>
          <p:cNvSpPr>
            <a:spLocks noGrp="1"/>
          </p:cNvSpPr>
          <p:nvPr>
            <p:ph type="ftr" sz="quarter" idx="11"/>
          </p:nvPr>
        </p:nvSpPr>
        <p:spPr/>
        <p:txBody>
          <a:bodyPr/>
          <a:lstStyle/>
          <a:p>
            <a:r>
              <a:rPr lang="en-GB"/>
              <a:t>The work of Maryam Mirzakhani</a:t>
            </a:r>
          </a:p>
        </p:txBody>
      </p:sp>
      <p:sp>
        <p:nvSpPr>
          <p:cNvPr id="6" name="Slide Number Placeholder 5"/>
          <p:cNvSpPr>
            <a:spLocks noGrp="1"/>
          </p:cNvSpPr>
          <p:nvPr>
            <p:ph type="sldNum" sz="quarter" idx="12"/>
          </p:nvPr>
        </p:nvSpPr>
        <p:spPr/>
        <p:txBody>
          <a:bodyPr/>
          <a:lstStyle/>
          <a:p>
            <a:fld id="{38814C8B-D9CA-4377-A79C-6F842FF5533F}" type="slidenum">
              <a:rPr lang="en-GB" smtClean="0"/>
              <a:t>‹#›</a:t>
            </a:fld>
            <a:endParaRPr lang="en-GB"/>
          </a:p>
        </p:txBody>
      </p:sp>
    </p:spTree>
    <p:extLst>
      <p:ext uri="{BB962C8B-B14F-4D97-AF65-F5344CB8AC3E}">
        <p14:creationId xmlns:p14="http://schemas.microsoft.com/office/powerpoint/2010/main" val="1937145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585BD4-CAE9-4388-864F-CFF3AE8FA024}" type="datetime1">
              <a:rPr lang="en-GB" smtClean="0"/>
              <a:t>29/08/2017</a:t>
            </a:fld>
            <a:endParaRPr lang="en-GB"/>
          </a:p>
        </p:txBody>
      </p:sp>
      <p:sp>
        <p:nvSpPr>
          <p:cNvPr id="5" name="Footer Placeholder 4"/>
          <p:cNvSpPr>
            <a:spLocks noGrp="1"/>
          </p:cNvSpPr>
          <p:nvPr>
            <p:ph type="ftr" sz="quarter" idx="11"/>
          </p:nvPr>
        </p:nvSpPr>
        <p:spPr/>
        <p:txBody>
          <a:bodyPr/>
          <a:lstStyle/>
          <a:p>
            <a:r>
              <a:rPr lang="en-GB"/>
              <a:t>The work of Maryam Mirzakhani</a:t>
            </a:r>
          </a:p>
        </p:txBody>
      </p:sp>
      <p:sp>
        <p:nvSpPr>
          <p:cNvPr id="6" name="Slide Number Placeholder 5"/>
          <p:cNvSpPr>
            <a:spLocks noGrp="1"/>
          </p:cNvSpPr>
          <p:nvPr>
            <p:ph type="sldNum" sz="quarter" idx="12"/>
          </p:nvPr>
        </p:nvSpPr>
        <p:spPr/>
        <p:txBody>
          <a:bodyPr/>
          <a:lstStyle/>
          <a:p>
            <a:fld id="{38814C8B-D9CA-4377-A79C-6F842FF5533F}" type="slidenum">
              <a:rPr lang="en-GB" smtClean="0"/>
              <a:t>‹#›</a:t>
            </a:fld>
            <a:endParaRPr lang="en-GB"/>
          </a:p>
        </p:txBody>
      </p:sp>
    </p:spTree>
    <p:extLst>
      <p:ext uri="{BB962C8B-B14F-4D97-AF65-F5344CB8AC3E}">
        <p14:creationId xmlns:p14="http://schemas.microsoft.com/office/powerpoint/2010/main" val="373919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5063EE-7A0A-4D05-963B-5E27A6C6F6B7}" type="datetime1">
              <a:rPr lang="en-GB" smtClean="0"/>
              <a:t>29/08/2017</a:t>
            </a:fld>
            <a:endParaRPr lang="en-GB"/>
          </a:p>
        </p:txBody>
      </p:sp>
      <p:sp>
        <p:nvSpPr>
          <p:cNvPr id="5" name="Footer Placeholder 4"/>
          <p:cNvSpPr>
            <a:spLocks noGrp="1"/>
          </p:cNvSpPr>
          <p:nvPr>
            <p:ph type="ftr" sz="quarter" idx="11"/>
          </p:nvPr>
        </p:nvSpPr>
        <p:spPr/>
        <p:txBody>
          <a:bodyPr/>
          <a:lstStyle/>
          <a:p>
            <a:r>
              <a:rPr lang="en-GB"/>
              <a:t>The work of Maryam Mirzakhani</a:t>
            </a:r>
          </a:p>
        </p:txBody>
      </p:sp>
      <p:sp>
        <p:nvSpPr>
          <p:cNvPr id="6" name="Slide Number Placeholder 5"/>
          <p:cNvSpPr>
            <a:spLocks noGrp="1"/>
          </p:cNvSpPr>
          <p:nvPr>
            <p:ph type="sldNum" sz="quarter" idx="12"/>
          </p:nvPr>
        </p:nvSpPr>
        <p:spPr/>
        <p:txBody>
          <a:bodyPr/>
          <a:lstStyle/>
          <a:p>
            <a:fld id="{38814C8B-D9CA-4377-A79C-6F842FF5533F}"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3016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1F54B3-CE98-4C5F-AF88-B70E0B3DBBF0}" type="datetime1">
              <a:rPr lang="en-GB" smtClean="0"/>
              <a:t>29/08/2017</a:t>
            </a:fld>
            <a:endParaRPr lang="en-GB"/>
          </a:p>
        </p:txBody>
      </p:sp>
      <p:sp>
        <p:nvSpPr>
          <p:cNvPr id="6" name="Footer Placeholder 5"/>
          <p:cNvSpPr>
            <a:spLocks noGrp="1"/>
          </p:cNvSpPr>
          <p:nvPr>
            <p:ph type="ftr" sz="quarter" idx="11"/>
          </p:nvPr>
        </p:nvSpPr>
        <p:spPr/>
        <p:txBody>
          <a:bodyPr/>
          <a:lstStyle/>
          <a:p>
            <a:r>
              <a:rPr lang="en-GB"/>
              <a:t>The work of Maryam Mirzakhani</a:t>
            </a:r>
          </a:p>
        </p:txBody>
      </p:sp>
      <p:sp>
        <p:nvSpPr>
          <p:cNvPr id="7" name="Slide Number Placeholder 6"/>
          <p:cNvSpPr>
            <a:spLocks noGrp="1"/>
          </p:cNvSpPr>
          <p:nvPr>
            <p:ph type="sldNum" sz="quarter" idx="12"/>
          </p:nvPr>
        </p:nvSpPr>
        <p:spPr/>
        <p:txBody>
          <a:bodyPr/>
          <a:lstStyle/>
          <a:p>
            <a:fld id="{38814C8B-D9CA-4377-A79C-6F842FF5533F}" type="slidenum">
              <a:rPr lang="en-GB" smtClean="0"/>
              <a:t>‹#›</a:t>
            </a:fld>
            <a:endParaRPr lang="en-GB"/>
          </a:p>
        </p:txBody>
      </p:sp>
    </p:spTree>
    <p:extLst>
      <p:ext uri="{BB962C8B-B14F-4D97-AF65-F5344CB8AC3E}">
        <p14:creationId xmlns:p14="http://schemas.microsoft.com/office/powerpoint/2010/main" val="808992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5731BB-630E-4C37-BA14-A6E12DBB3B0A}" type="datetime1">
              <a:rPr lang="en-GB" smtClean="0"/>
              <a:t>29/08/2017</a:t>
            </a:fld>
            <a:endParaRPr lang="en-GB"/>
          </a:p>
        </p:txBody>
      </p:sp>
      <p:sp>
        <p:nvSpPr>
          <p:cNvPr id="8" name="Footer Placeholder 7"/>
          <p:cNvSpPr>
            <a:spLocks noGrp="1"/>
          </p:cNvSpPr>
          <p:nvPr>
            <p:ph type="ftr" sz="quarter" idx="11"/>
          </p:nvPr>
        </p:nvSpPr>
        <p:spPr/>
        <p:txBody>
          <a:bodyPr/>
          <a:lstStyle/>
          <a:p>
            <a:r>
              <a:rPr lang="en-GB"/>
              <a:t>The work of Maryam Mirzakhani</a:t>
            </a:r>
          </a:p>
        </p:txBody>
      </p:sp>
      <p:sp>
        <p:nvSpPr>
          <p:cNvPr id="9" name="Slide Number Placeholder 8"/>
          <p:cNvSpPr>
            <a:spLocks noGrp="1"/>
          </p:cNvSpPr>
          <p:nvPr>
            <p:ph type="sldNum" sz="quarter" idx="12"/>
          </p:nvPr>
        </p:nvSpPr>
        <p:spPr/>
        <p:txBody>
          <a:bodyPr/>
          <a:lstStyle/>
          <a:p>
            <a:fld id="{38814C8B-D9CA-4377-A79C-6F842FF5533F}" type="slidenum">
              <a:rPr lang="en-GB" smtClean="0"/>
              <a:t>‹#›</a:t>
            </a:fld>
            <a:endParaRPr lang="en-GB"/>
          </a:p>
        </p:txBody>
      </p:sp>
    </p:spTree>
    <p:extLst>
      <p:ext uri="{BB962C8B-B14F-4D97-AF65-F5344CB8AC3E}">
        <p14:creationId xmlns:p14="http://schemas.microsoft.com/office/powerpoint/2010/main" val="3930700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B34F3D-D84D-41F8-96C0-36DA2FBA87ED}" type="datetime1">
              <a:rPr lang="en-GB" smtClean="0"/>
              <a:t>29/08/2017</a:t>
            </a:fld>
            <a:endParaRPr lang="en-GB"/>
          </a:p>
        </p:txBody>
      </p:sp>
      <p:sp>
        <p:nvSpPr>
          <p:cNvPr id="4" name="Footer Placeholder 3"/>
          <p:cNvSpPr>
            <a:spLocks noGrp="1"/>
          </p:cNvSpPr>
          <p:nvPr>
            <p:ph type="ftr" sz="quarter" idx="11"/>
          </p:nvPr>
        </p:nvSpPr>
        <p:spPr/>
        <p:txBody>
          <a:bodyPr/>
          <a:lstStyle/>
          <a:p>
            <a:r>
              <a:rPr lang="en-GB"/>
              <a:t>The work of Maryam Mirzakhani</a:t>
            </a:r>
          </a:p>
        </p:txBody>
      </p:sp>
      <p:sp>
        <p:nvSpPr>
          <p:cNvPr id="5" name="Slide Number Placeholder 4"/>
          <p:cNvSpPr>
            <a:spLocks noGrp="1"/>
          </p:cNvSpPr>
          <p:nvPr>
            <p:ph type="sldNum" sz="quarter" idx="12"/>
          </p:nvPr>
        </p:nvSpPr>
        <p:spPr/>
        <p:txBody>
          <a:bodyPr/>
          <a:lstStyle/>
          <a:p>
            <a:fld id="{38814C8B-D9CA-4377-A79C-6F842FF5533F}" type="slidenum">
              <a:rPr lang="en-GB" smtClean="0"/>
              <a:t>‹#›</a:t>
            </a:fld>
            <a:endParaRPr lang="en-GB"/>
          </a:p>
        </p:txBody>
      </p:sp>
    </p:spTree>
    <p:extLst>
      <p:ext uri="{BB962C8B-B14F-4D97-AF65-F5344CB8AC3E}">
        <p14:creationId xmlns:p14="http://schemas.microsoft.com/office/powerpoint/2010/main" val="1662080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55DC03B-ED37-4288-80D4-C1D0AEE09BBD}" type="datetime1">
              <a:rPr lang="en-GB" smtClean="0"/>
              <a:t>29/08/2017</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GB"/>
              <a:t>The work of Maryam Mirzakhani</a:t>
            </a:r>
          </a:p>
        </p:txBody>
      </p:sp>
      <p:sp>
        <p:nvSpPr>
          <p:cNvPr id="9" name="Slide Number Placeholder 8"/>
          <p:cNvSpPr>
            <a:spLocks noGrp="1"/>
          </p:cNvSpPr>
          <p:nvPr>
            <p:ph type="sldNum" sz="quarter" idx="12"/>
          </p:nvPr>
        </p:nvSpPr>
        <p:spPr/>
        <p:txBody>
          <a:bodyPr/>
          <a:lstStyle/>
          <a:p>
            <a:fld id="{38814C8B-D9CA-4377-A79C-6F842FF5533F}" type="slidenum">
              <a:rPr lang="en-GB" smtClean="0"/>
              <a:t>‹#›</a:t>
            </a:fld>
            <a:endParaRPr lang="en-GB"/>
          </a:p>
        </p:txBody>
      </p:sp>
    </p:spTree>
    <p:extLst>
      <p:ext uri="{BB962C8B-B14F-4D97-AF65-F5344CB8AC3E}">
        <p14:creationId xmlns:p14="http://schemas.microsoft.com/office/powerpoint/2010/main" val="1689402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6C08C76-888A-40D6-8990-BBE0AAF2E1F7}" type="datetime1">
              <a:rPr lang="en-GB" smtClean="0"/>
              <a:t>29/08/2017</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GB"/>
              <a:t>The work of Maryam Mirzakhani</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8814C8B-D9CA-4377-A79C-6F842FF5533F}" type="slidenum">
              <a:rPr lang="en-GB" smtClean="0"/>
              <a:t>‹#›</a:t>
            </a:fld>
            <a:endParaRPr lang="en-GB"/>
          </a:p>
        </p:txBody>
      </p:sp>
    </p:spTree>
    <p:extLst>
      <p:ext uri="{BB962C8B-B14F-4D97-AF65-F5344CB8AC3E}">
        <p14:creationId xmlns:p14="http://schemas.microsoft.com/office/powerpoint/2010/main" val="3159401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1675AF1-A0FD-4428-842B-678B29FC079A}" type="datetime1">
              <a:rPr lang="en-GB" smtClean="0"/>
              <a:t>29/08/2017</a:t>
            </a:fld>
            <a:endParaRPr lang="en-GB"/>
          </a:p>
        </p:txBody>
      </p:sp>
      <p:sp>
        <p:nvSpPr>
          <p:cNvPr id="6" name="Footer Placeholder 5"/>
          <p:cNvSpPr>
            <a:spLocks noGrp="1"/>
          </p:cNvSpPr>
          <p:nvPr>
            <p:ph type="ftr" sz="quarter" idx="11"/>
          </p:nvPr>
        </p:nvSpPr>
        <p:spPr/>
        <p:txBody>
          <a:bodyPr/>
          <a:lstStyle/>
          <a:p>
            <a:r>
              <a:rPr lang="en-GB"/>
              <a:t>The work of Maryam Mirzakhani</a:t>
            </a:r>
          </a:p>
        </p:txBody>
      </p:sp>
      <p:sp>
        <p:nvSpPr>
          <p:cNvPr id="7" name="Slide Number Placeholder 6"/>
          <p:cNvSpPr>
            <a:spLocks noGrp="1"/>
          </p:cNvSpPr>
          <p:nvPr>
            <p:ph type="sldNum" sz="quarter" idx="12"/>
          </p:nvPr>
        </p:nvSpPr>
        <p:spPr/>
        <p:txBody>
          <a:bodyPr/>
          <a:lstStyle/>
          <a:p>
            <a:fld id="{38814C8B-D9CA-4377-A79C-6F842FF5533F}" type="slidenum">
              <a:rPr lang="en-GB" smtClean="0"/>
              <a:t>‹#›</a:t>
            </a:fld>
            <a:endParaRPr lang="en-GB"/>
          </a:p>
        </p:txBody>
      </p:sp>
    </p:spTree>
    <p:extLst>
      <p:ext uri="{BB962C8B-B14F-4D97-AF65-F5344CB8AC3E}">
        <p14:creationId xmlns:p14="http://schemas.microsoft.com/office/powerpoint/2010/main" val="2890213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419C8D9-0B1F-4CCF-A051-88B3C65DC5E3}" type="datetime1">
              <a:rPr lang="en-GB" smtClean="0"/>
              <a:t>29/08/2017</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GB"/>
              <a:t>The work of Maryam Mirzakhani</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8814C8B-D9CA-4377-A79C-6F842FF5533F}"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9068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0.png"/><Relationship Id="rId1" Type="http://schemas.openxmlformats.org/officeDocument/2006/relationships/slideLayout" Target="../slideLayouts/slideLayout7.xml"/><Relationship Id="rId6" Type="http://schemas.openxmlformats.org/officeDocument/2006/relationships/image" Target="../media/image150.png"/><Relationship Id="rId4" Type="http://schemas.openxmlformats.org/officeDocument/2006/relationships/image" Target="../media/image9.gif"/></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0.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hyperlink" Target="http://www.mcescher.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F83BEE-AADD-45E6-98C1-9CE58FA96642}"/>
              </a:ext>
            </a:extLst>
          </p:cNvPr>
          <p:cNvSpPr>
            <a:spLocks noGrp="1"/>
          </p:cNvSpPr>
          <p:nvPr>
            <p:ph type="ctrTitle"/>
          </p:nvPr>
        </p:nvSpPr>
        <p:spPr/>
        <p:txBody>
          <a:bodyPr>
            <a:normAutofit fontScale="90000"/>
          </a:bodyPr>
          <a:lstStyle/>
          <a:p>
            <a:r>
              <a:rPr lang="en-GB" dirty="0"/>
              <a:t>“The beauty of mathematics shows itself to patient followers’’</a:t>
            </a:r>
          </a:p>
        </p:txBody>
      </p:sp>
      <p:sp>
        <p:nvSpPr>
          <p:cNvPr id="3" name="Subtitle 2">
            <a:extLst>
              <a:ext uri="{FF2B5EF4-FFF2-40B4-BE49-F238E27FC236}">
                <a16:creationId xmlns:a16="http://schemas.microsoft.com/office/drawing/2014/main" xmlns="" id="{DDC6393E-08E8-4E4A-A7EB-5C30B8F7E16F}"/>
              </a:ext>
            </a:extLst>
          </p:cNvPr>
          <p:cNvSpPr>
            <a:spLocks noGrp="1"/>
          </p:cNvSpPr>
          <p:nvPr>
            <p:ph type="subTitle" idx="1"/>
          </p:nvPr>
        </p:nvSpPr>
        <p:spPr/>
        <p:txBody>
          <a:bodyPr/>
          <a:lstStyle/>
          <a:p>
            <a:r>
              <a:rPr lang="en-GB" dirty="0"/>
              <a:t>The work of Maryam Mirzakhani</a:t>
            </a:r>
          </a:p>
        </p:txBody>
      </p:sp>
      <p:sp>
        <p:nvSpPr>
          <p:cNvPr id="5" name="TextBox 4">
            <a:extLst>
              <a:ext uri="{FF2B5EF4-FFF2-40B4-BE49-F238E27FC236}">
                <a16:creationId xmlns:a16="http://schemas.microsoft.com/office/drawing/2014/main" xmlns="" id="{DEC523B9-1F5C-412B-BDC9-6164540CED18}"/>
              </a:ext>
            </a:extLst>
          </p:cNvPr>
          <p:cNvSpPr txBox="1"/>
          <p:nvPr/>
        </p:nvSpPr>
        <p:spPr>
          <a:xfrm>
            <a:off x="8168837" y="5598621"/>
            <a:ext cx="2986843" cy="369332"/>
          </a:xfrm>
          <a:prstGeom prst="rect">
            <a:avLst/>
          </a:prstGeom>
          <a:noFill/>
        </p:spPr>
        <p:txBody>
          <a:bodyPr wrap="square" rtlCol="0">
            <a:spAutoFit/>
          </a:bodyPr>
          <a:lstStyle/>
          <a:p>
            <a:r>
              <a:rPr lang="en-GB" dirty="0"/>
              <a:t>Daniel Mathews, August 2017</a:t>
            </a:r>
          </a:p>
        </p:txBody>
      </p:sp>
    </p:spTree>
    <p:extLst>
      <p:ext uri="{BB962C8B-B14F-4D97-AF65-F5344CB8AC3E}">
        <p14:creationId xmlns:p14="http://schemas.microsoft.com/office/powerpoint/2010/main" val="3209679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a16="http://schemas.microsoft.com/office/drawing/2014/main" xmlns="" id="{916AFDF8-E490-466C-9AC4-C5D06CB3FD20}"/>
              </a:ext>
            </a:extLst>
          </p:cNvPr>
          <p:cNvSpPr>
            <a:spLocks noGrp="1"/>
          </p:cNvSpPr>
          <p:nvPr>
            <p:ph type="title" idx="4294967295"/>
          </p:nvPr>
        </p:nvSpPr>
        <p:spPr>
          <a:xfrm>
            <a:off x="342122" y="441792"/>
            <a:ext cx="10058400" cy="813674"/>
          </a:xfrm>
        </p:spPr>
        <p:txBody>
          <a:bodyPr/>
          <a:lstStyle/>
          <a:p>
            <a:r>
              <a:rPr lang="en-GB" dirty="0"/>
              <a:t>Complex geometry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D7338E04-FABC-4411-8E29-1B1A8BEAC4CB}"/>
                  </a:ext>
                </a:extLst>
              </p:cNvPr>
              <p:cNvSpPr>
                <a:spLocks noGrp="1"/>
              </p:cNvSpPr>
              <p:nvPr>
                <p:ph idx="4294967295"/>
              </p:nvPr>
            </p:nvSpPr>
            <p:spPr>
              <a:xfrm>
                <a:off x="342122" y="1846263"/>
                <a:ext cx="10058400" cy="4237296"/>
              </a:xfrm>
            </p:spPr>
            <p:txBody>
              <a:bodyPr>
                <a:normAutofit/>
              </a:bodyPr>
              <a:lstStyle/>
              <a:p>
                <a:pPr marL="0" indent="0">
                  <a:buNone/>
                </a:pPr>
                <a:r>
                  <a:rPr lang="en-GB" sz="2400" dirty="0" smtClean="0"/>
                  <a:t>Conformal geometry is very closely connected to complex analysis/geometry!</a:t>
                </a:r>
              </a:p>
              <a:p>
                <a:pPr marL="0" indent="0">
                  <a:buNone/>
                </a:pPr>
                <a:r>
                  <a:rPr lang="en-GB" sz="2400" dirty="0"/>
                  <a:t>A function </a:t>
                </a:r>
                <a14:m>
                  <m:oMath xmlns:m="http://schemas.openxmlformats.org/officeDocument/2006/math">
                    <m:r>
                      <a:rPr lang="en-GB" sz="2400" b="0" i="1" smtClean="0">
                        <a:latin typeface="Cambria Math" panose="02040503050406030204" pitchFamily="18" charset="0"/>
                      </a:rPr>
                      <m:t>𝑓</m:t>
                    </m:r>
                    <m:r>
                      <a:rPr lang="en-GB" sz="2400" b="0" i="1" smtClean="0">
                        <a:latin typeface="Cambria Math" panose="02040503050406030204" pitchFamily="18" charset="0"/>
                      </a:rPr>
                      <m:t> : </m:t>
                    </m:r>
                    <m:r>
                      <a:rPr lang="en-GB" sz="2400" b="0" i="1" smtClean="0">
                        <a:latin typeface="Cambria Math" panose="02040503050406030204" pitchFamily="18" charset="0"/>
                        <a:ea typeface="Cambria Math" panose="02040503050406030204" pitchFamily="18" charset="0"/>
                      </a:rPr>
                      <m:t>ℂ</m:t>
                    </m:r>
                    <m:r>
                      <a:rPr lang="en-GB" sz="2400" b="0" i="1" smtClean="0">
                        <a:latin typeface="Cambria Math" panose="02040503050406030204" pitchFamily="18" charset="0"/>
                        <a:ea typeface="Cambria Math" panose="02040503050406030204" pitchFamily="18" charset="0"/>
                      </a:rPr>
                      <m:t> → </m:t>
                    </m:r>
                    <m:r>
                      <a:rPr lang="en-GB" sz="2400" b="0" i="1" smtClean="0">
                        <a:latin typeface="Cambria Math" panose="02040503050406030204" pitchFamily="18" charset="0"/>
                        <a:ea typeface="Cambria Math" panose="02040503050406030204" pitchFamily="18" charset="0"/>
                      </a:rPr>
                      <m:t>ℂ</m:t>
                    </m:r>
                  </m:oMath>
                </a14:m>
                <a:r>
                  <a:rPr lang="en-GB" sz="2400" dirty="0"/>
                  <a:t> which is </a:t>
                </a:r>
                <a:r>
                  <a:rPr lang="en-GB" sz="2400" i="1" dirty="0"/>
                  <a:t>complex differentiable</a:t>
                </a:r>
                <a:r>
                  <a:rPr lang="en-GB" sz="2400" dirty="0"/>
                  <a:t> is </a:t>
                </a:r>
                <a:r>
                  <a:rPr lang="en-GB" sz="2400" dirty="0" smtClean="0"/>
                  <a:t>conformal. </a:t>
                </a:r>
                <a:endParaRPr lang="en-GB" sz="2400" dirty="0"/>
              </a:p>
              <a:p>
                <a:pPr marL="292608" lvl="1" indent="0">
                  <a:buNone/>
                </a:pPr>
                <a:r>
                  <a:rPr lang="en-GB" sz="2200" dirty="0" smtClean="0"/>
                  <a:t>(… except  near points where </a:t>
                </a:r>
                <a14:m>
                  <m:oMath xmlns:m="http://schemas.openxmlformats.org/officeDocument/2006/math">
                    <m:sSup>
                      <m:sSupPr>
                        <m:ctrlPr>
                          <a:rPr lang="en-GB" sz="2200" b="0" i="1" smtClean="0">
                            <a:latin typeface="Cambria Math" panose="02040503050406030204" pitchFamily="18" charset="0"/>
                          </a:rPr>
                        </m:ctrlPr>
                      </m:sSupPr>
                      <m:e>
                        <m:r>
                          <a:rPr lang="en-GB" sz="2200" b="0" i="1" smtClean="0">
                            <a:latin typeface="Cambria Math" panose="02040503050406030204" pitchFamily="18" charset="0"/>
                          </a:rPr>
                          <m:t>𝑓</m:t>
                        </m:r>
                      </m:e>
                      <m:sup>
                        <m:r>
                          <a:rPr lang="en-GB" sz="2200" b="0" i="1" smtClean="0">
                            <a:latin typeface="Cambria Math" panose="02040503050406030204" pitchFamily="18" charset="0"/>
                          </a:rPr>
                          <m:t>′</m:t>
                        </m:r>
                      </m:sup>
                    </m:sSup>
                    <m:d>
                      <m:dPr>
                        <m:ctrlPr>
                          <a:rPr lang="en-GB" sz="2200" b="0" i="1" smtClean="0">
                            <a:latin typeface="Cambria Math" panose="02040503050406030204" pitchFamily="18" charset="0"/>
                          </a:rPr>
                        </m:ctrlPr>
                      </m:dPr>
                      <m:e>
                        <m:r>
                          <a:rPr lang="en-GB" sz="2200" b="0" i="1" smtClean="0">
                            <a:latin typeface="Cambria Math" panose="02040503050406030204" pitchFamily="18" charset="0"/>
                          </a:rPr>
                          <m:t>𝑧</m:t>
                        </m:r>
                      </m:e>
                    </m:d>
                    <m:r>
                      <a:rPr lang="en-AU" sz="2200" b="0" i="1" smtClean="0">
                        <a:latin typeface="Cambria Math" panose="02040503050406030204" pitchFamily="18" charset="0"/>
                      </a:rPr>
                      <m:t>=</m:t>
                    </m:r>
                    <m:r>
                      <a:rPr lang="en-GB" sz="2200" b="0" i="1" smtClean="0">
                        <a:latin typeface="Cambria Math" panose="02040503050406030204" pitchFamily="18" charset="0"/>
                      </a:rPr>
                      <m:t>0</m:t>
                    </m:r>
                  </m:oMath>
                </a14:m>
                <a:r>
                  <a:rPr lang="en-GB" sz="2200" dirty="0" smtClean="0"/>
                  <a:t>.)</a:t>
                </a:r>
              </a:p>
              <a:p>
                <a:pPr marL="292608" lvl="1" indent="0">
                  <a:buNone/>
                </a:pPr>
                <a:r>
                  <a:rPr lang="en-GB" dirty="0" smtClean="0"/>
                  <a:t>(Complex differentiable = complex analytic = holomorphic)</a:t>
                </a:r>
              </a:p>
              <a:p>
                <a:pPr marL="0" indent="0">
                  <a:buNone/>
                </a:pPr>
                <a:endParaRPr lang="en-GB" sz="2400" dirty="0" smtClean="0"/>
              </a:p>
              <a:p>
                <a:pPr marL="0" indent="0">
                  <a:buNone/>
                </a:pPr>
                <a:endParaRPr lang="en-GB" sz="2400" dirty="0"/>
              </a:p>
              <a:p>
                <a:pPr>
                  <a:buFont typeface="Courier New" panose="02070309020205020404" pitchFamily="49" charset="0"/>
                  <a:buChar char="o"/>
                </a:pPr>
                <a:r>
                  <a:rPr lang="en-GB" sz="2400" dirty="0"/>
                  <a:t> The conformal symmetries of </a:t>
                </a:r>
                <a14:m>
                  <m:oMath xmlns:m="http://schemas.openxmlformats.org/officeDocument/2006/math">
                    <m:r>
                      <a:rPr lang="en-GB" sz="2400" i="1" smtClean="0">
                        <a:latin typeface="Cambria Math" panose="02040503050406030204" pitchFamily="18" charset="0"/>
                        <a:ea typeface="Cambria Math" panose="02040503050406030204" pitchFamily="18" charset="0"/>
                      </a:rPr>
                      <m:t>ℂ</m:t>
                    </m:r>
                    <m:r>
                      <a:rPr lang="en-GB" sz="2400" b="0" i="1" smtClean="0">
                        <a:latin typeface="Cambria Math" panose="02040503050406030204" pitchFamily="18" charset="0"/>
                        <a:ea typeface="Cambria Math" panose="02040503050406030204" pitchFamily="18" charset="0"/>
                      </a:rPr>
                      <m:t> ≅</m:t>
                    </m:r>
                    <m:sSup>
                      <m:sSupPr>
                        <m:ctrlPr>
                          <a:rPr lang="en-GB" sz="2400" b="0" i="1" smtClean="0">
                            <a:latin typeface="Cambria Math" panose="02040503050406030204" pitchFamily="18" charset="0"/>
                            <a:ea typeface="Cambria Math" panose="02040503050406030204" pitchFamily="18" charset="0"/>
                          </a:rPr>
                        </m:ctrlPr>
                      </m:sSupPr>
                      <m:e>
                        <m:r>
                          <a:rPr lang="en-GB" sz="2400" b="0" i="1" smtClean="0">
                            <a:latin typeface="Cambria Math" panose="02040503050406030204" pitchFamily="18" charset="0"/>
                            <a:ea typeface="Cambria Math" panose="02040503050406030204" pitchFamily="18" charset="0"/>
                          </a:rPr>
                          <m:t>ℝ</m:t>
                        </m:r>
                      </m:e>
                      <m:sup>
                        <m:r>
                          <a:rPr lang="en-GB" sz="2400" b="0" i="1" smtClean="0">
                            <a:latin typeface="Cambria Math" panose="02040503050406030204" pitchFamily="18" charset="0"/>
                            <a:ea typeface="Cambria Math" panose="02040503050406030204" pitchFamily="18" charset="0"/>
                          </a:rPr>
                          <m:t>2</m:t>
                        </m:r>
                      </m:sup>
                    </m:sSup>
                  </m:oMath>
                </a14:m>
                <a:r>
                  <a:rPr lang="en-GB" sz="2400" dirty="0"/>
                  <a:t> are </a:t>
                </a:r>
                <a:r>
                  <a:rPr lang="en-GB" sz="2400" dirty="0" smtClean="0"/>
                  <a:t>the </a:t>
                </a:r>
                <a:r>
                  <a:rPr lang="en-GB" sz="2400" dirty="0"/>
                  <a:t>linear functions</a:t>
                </a:r>
                <a:br>
                  <a:rPr lang="en-GB" sz="2400" dirty="0"/>
                </a:br>
                <a:r>
                  <a:rPr lang="en-GB" sz="2400" dirty="0"/>
                  <a:t>	 </a:t>
                </a:r>
                <a14:m>
                  <m:oMath xmlns:m="http://schemas.openxmlformats.org/officeDocument/2006/math">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𝑧</m:t>
                        </m:r>
                      </m:e>
                    </m:d>
                    <m:r>
                      <a:rPr lang="en-GB" sz="2400" b="0" i="1" smtClean="0">
                        <a:latin typeface="Cambria Math" panose="02040503050406030204" pitchFamily="18" charset="0"/>
                      </a:rPr>
                      <m:t>=</m:t>
                    </m:r>
                    <m:r>
                      <a:rPr lang="en-GB" sz="2400" b="0" i="1" smtClean="0">
                        <a:latin typeface="Cambria Math" panose="02040503050406030204" pitchFamily="18" charset="0"/>
                      </a:rPr>
                      <m:t>𝑎𝑧</m:t>
                    </m:r>
                    <m:r>
                      <a:rPr lang="en-GB" sz="2400" b="0" i="1" smtClean="0">
                        <a:latin typeface="Cambria Math" panose="02040503050406030204" pitchFamily="18" charset="0"/>
                      </a:rPr>
                      <m:t>+</m:t>
                    </m:r>
                    <m:r>
                      <a:rPr lang="en-GB" sz="2400" b="0" i="1" smtClean="0">
                        <a:latin typeface="Cambria Math" panose="02040503050406030204" pitchFamily="18" charset="0"/>
                      </a:rPr>
                      <m:t>𝑏</m:t>
                    </m:r>
                  </m:oMath>
                </a14:m>
                <a:r>
                  <a:rPr lang="en-GB" sz="2400" dirty="0"/>
                  <a:t>.</a:t>
                </a:r>
              </a:p>
              <a:p>
                <a:pPr marL="0" indent="0">
                  <a:buNone/>
                </a:pPr>
                <a:endParaRPr lang="en-GB" sz="2400" dirty="0"/>
              </a:p>
            </p:txBody>
          </p:sp>
        </mc:Choice>
        <mc:Fallback xmlns="">
          <p:sp>
            <p:nvSpPr>
              <p:cNvPr id="3" name="Content Placeholder 2">
                <a:extLst>
                  <a:ext uri="{FF2B5EF4-FFF2-40B4-BE49-F238E27FC236}">
                    <a16:creationId xmlns:a16="http://schemas.microsoft.com/office/drawing/2014/main" xmlns="" xmlns:a14="http://schemas.microsoft.com/office/drawing/2010/main" id="{D7338E04-FABC-4411-8E29-1B1A8BEAC4CB}"/>
                  </a:ext>
                </a:extLst>
              </p:cNvPr>
              <p:cNvSpPr>
                <a:spLocks noGrp="1" noRot="1" noChangeAspect="1" noMove="1" noResize="1" noEditPoints="1" noAdjustHandles="1" noChangeArrowheads="1" noChangeShapeType="1" noTextEdit="1"/>
              </p:cNvSpPr>
              <p:nvPr>
                <p:ph idx="4294967295"/>
              </p:nvPr>
            </p:nvSpPr>
            <p:spPr>
              <a:xfrm>
                <a:off x="342122" y="1846263"/>
                <a:ext cx="10058400" cy="4237296"/>
              </a:xfrm>
              <a:blipFill rotWithShape="0">
                <a:blip r:embed="rId2"/>
                <a:stretch>
                  <a:fillRect l="-1818" t="-2014"/>
                </a:stretch>
              </a:blipFill>
            </p:spPr>
            <p:txBody>
              <a:bodyPr/>
              <a:lstStyle/>
              <a:p>
                <a:r>
                  <a:rPr lang="en-AU">
                    <a:noFill/>
                  </a:rPr>
                  <a:t> </a:t>
                </a:r>
              </a:p>
            </p:txBody>
          </p:sp>
        </mc:Fallback>
      </mc:AlternateContent>
      <p:sp>
        <p:nvSpPr>
          <p:cNvPr id="5" name="TextBox 4">
            <a:extLst>
              <a:ext uri="{FF2B5EF4-FFF2-40B4-BE49-F238E27FC236}">
                <a16:creationId xmlns:mc="http://schemas.openxmlformats.org/markup-compatibility/2006" xmlns:a14="http://schemas.microsoft.com/office/drawing/2010/main" xmlns:a16="http://schemas.microsoft.com/office/drawing/2014/main" xmlns="" id="{0236333E-70CC-4286-AEAF-EF4D1533E3D8}"/>
              </a:ext>
            </a:extLst>
          </p:cNvPr>
          <p:cNvSpPr txBox="1"/>
          <p:nvPr/>
        </p:nvSpPr>
        <p:spPr>
          <a:xfrm>
            <a:off x="690113" y="3857625"/>
            <a:ext cx="3090149" cy="646331"/>
          </a:xfrm>
          <a:prstGeom prst="rect">
            <a:avLst/>
          </a:prstGeom>
          <a:noFill/>
        </p:spPr>
        <p:txBody>
          <a:bodyPr wrap="square" rtlCol="0">
            <a:spAutoFit/>
          </a:bodyPr>
          <a:lstStyle/>
          <a:p>
            <a:r>
              <a:rPr lang="en-GB" dirty="0"/>
              <a:t>(or in fact defined on any </a:t>
            </a:r>
            <a:r>
              <a:rPr lang="en-GB" dirty="0" smtClean="0"/>
              <a:t>complex 1-dimensional space)</a:t>
            </a:r>
            <a:endParaRPr lang="en-GB" dirty="0"/>
          </a:p>
        </p:txBody>
      </p:sp>
      <p:cxnSp>
        <p:nvCxnSpPr>
          <p:cNvPr id="7" name="Connector: Elbow 6">
            <a:extLst>
              <a:ext uri="{FF2B5EF4-FFF2-40B4-BE49-F238E27FC236}">
                <a16:creationId xmlns:a16="http://schemas.microsoft.com/office/drawing/2014/main" xmlns="" id="{289950C7-2463-4EF7-840A-22A173BADB43}"/>
              </a:ext>
            </a:extLst>
          </p:cNvPr>
          <p:cNvCxnSpPr>
            <a:cxnSpLocks/>
            <a:stCxn id="5" idx="0"/>
          </p:cNvCxnSpPr>
          <p:nvPr/>
        </p:nvCxnSpPr>
        <p:spPr>
          <a:xfrm rot="5400000" flipH="1" flipV="1">
            <a:off x="1697883" y="3243630"/>
            <a:ext cx="1151300" cy="76691"/>
          </a:xfrm>
          <a:prstGeom prst="bentConnector3">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752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a16="http://schemas.microsoft.com/office/drawing/2014/main" xmlns="" id="{916AFDF8-E490-466C-9AC4-C5D06CB3FD20}"/>
              </a:ext>
            </a:extLst>
          </p:cNvPr>
          <p:cNvSpPr>
            <a:spLocks noGrp="1"/>
          </p:cNvSpPr>
          <p:nvPr>
            <p:ph type="title" idx="4294967295"/>
          </p:nvPr>
        </p:nvSpPr>
        <p:spPr>
          <a:xfrm>
            <a:off x="342122" y="441792"/>
            <a:ext cx="10058400" cy="813674"/>
          </a:xfrm>
        </p:spPr>
        <p:txBody>
          <a:bodyPr/>
          <a:lstStyle/>
          <a:p>
            <a:r>
              <a:rPr lang="en-GB" dirty="0"/>
              <a:t>Complex geometry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D7338E04-FABC-4411-8E29-1B1A8BEAC4CB}"/>
                  </a:ext>
                </a:extLst>
              </p:cNvPr>
              <p:cNvSpPr>
                <a:spLocks noGrp="1"/>
              </p:cNvSpPr>
              <p:nvPr>
                <p:ph idx="4294967295"/>
              </p:nvPr>
            </p:nvSpPr>
            <p:spPr>
              <a:xfrm>
                <a:off x="342121" y="1436914"/>
                <a:ext cx="11601063" cy="4646645"/>
              </a:xfrm>
            </p:spPr>
            <p:txBody>
              <a:bodyPr>
                <a:normAutofit fontScale="92500" lnSpcReduction="10000"/>
              </a:bodyPr>
              <a:lstStyle/>
              <a:p>
                <a:pPr>
                  <a:buFont typeface="Courier New" panose="02070309020205020404" pitchFamily="49" charset="0"/>
                  <a:buChar char="o"/>
                </a:pPr>
                <a:r>
                  <a:rPr lang="en-GB" sz="2400" dirty="0" smtClean="0"/>
                  <a:t> The conformal symmetries of the </a:t>
                </a:r>
                <a:r>
                  <a:rPr lang="en-GB" sz="2400" i="1" dirty="0"/>
                  <a:t>Riemann sphere</a:t>
                </a:r>
                <a:r>
                  <a:rPr lang="en-GB" sz="2400" dirty="0"/>
                  <a:t> </a:t>
                </a:r>
                <a14:m>
                  <m:oMath xmlns:m="http://schemas.openxmlformats.org/officeDocument/2006/math">
                    <m:r>
                      <a:rPr lang="en-GB" sz="2400" i="1" smtClean="0">
                        <a:latin typeface="Cambria Math" panose="02040503050406030204" pitchFamily="18" charset="0"/>
                        <a:ea typeface="Cambria Math" panose="02040503050406030204" pitchFamily="18" charset="0"/>
                      </a:rPr>
                      <m:t>ℂ</m:t>
                    </m:r>
                    <m:r>
                      <a:rPr lang="en-GB" sz="2400" i="1" smtClean="0">
                        <a:latin typeface="Cambria Math" panose="02040503050406030204" pitchFamily="18" charset="0"/>
                        <a:ea typeface="Cambria Math" panose="02040503050406030204" pitchFamily="18" charset="0"/>
                      </a:rPr>
                      <m:t>∪</m:t>
                    </m:r>
                    <m:d>
                      <m:dPr>
                        <m:begChr m:val="{"/>
                        <m:endChr m:val="}"/>
                        <m:ctrlPr>
                          <a:rPr lang="en-GB" sz="2400" b="0" i="1" smtClean="0">
                            <a:latin typeface="Cambria Math" panose="02040503050406030204" pitchFamily="18" charset="0"/>
                            <a:ea typeface="Cambria Math" panose="02040503050406030204" pitchFamily="18" charset="0"/>
                          </a:rPr>
                        </m:ctrlPr>
                      </m:dPr>
                      <m:e>
                        <m:r>
                          <a:rPr lang="en-GB" sz="2400" b="0" i="1" smtClean="0">
                            <a:latin typeface="Cambria Math" panose="02040503050406030204" pitchFamily="18" charset="0"/>
                            <a:ea typeface="Cambria Math" panose="02040503050406030204" pitchFamily="18" charset="0"/>
                          </a:rPr>
                          <m:t>∞</m:t>
                        </m:r>
                      </m:e>
                    </m:d>
                  </m:oMath>
                </a14:m>
                <a:r>
                  <a:rPr lang="en-GB" sz="2400" dirty="0"/>
                  <a:t> </a:t>
                </a:r>
                <a:r>
                  <a:rPr lang="en-GB" sz="2400" dirty="0" smtClean="0"/>
                  <a:t>are…</a:t>
                </a:r>
              </a:p>
              <a:p>
                <a:pPr marL="0" indent="0">
                  <a:buNone/>
                </a:pPr>
                <a:r>
                  <a:rPr lang="en-GB" sz="2400" dirty="0" smtClean="0"/>
                  <a:t>	The </a:t>
                </a:r>
                <a:r>
                  <a:rPr lang="en-GB" sz="2400" i="1" dirty="0"/>
                  <a:t>Mobius transformations</a:t>
                </a:r>
              </a:p>
              <a:p>
                <a:pPr marL="0" indent="0">
                  <a:buNone/>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𝑧</m:t>
                          </m:r>
                        </m:e>
                      </m:d>
                      <m:r>
                        <a:rPr lang="en-GB" sz="2400" b="0" i="1" smtClean="0">
                          <a:latin typeface="Cambria Math" panose="02040503050406030204" pitchFamily="18" charset="0"/>
                        </a:rPr>
                        <m:t>= </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𝑎𝑧</m:t>
                          </m:r>
                          <m:r>
                            <a:rPr lang="en-GB" sz="2400" b="0" i="1" smtClean="0">
                              <a:latin typeface="Cambria Math" panose="02040503050406030204" pitchFamily="18" charset="0"/>
                            </a:rPr>
                            <m:t>+</m:t>
                          </m:r>
                          <m:r>
                            <a:rPr lang="en-GB" sz="2400" b="0" i="1" smtClean="0">
                              <a:latin typeface="Cambria Math" panose="02040503050406030204" pitchFamily="18" charset="0"/>
                            </a:rPr>
                            <m:t>𝑏</m:t>
                          </m:r>
                        </m:num>
                        <m:den>
                          <m:r>
                            <a:rPr lang="en-GB" sz="2400" b="0" i="1" smtClean="0">
                              <a:latin typeface="Cambria Math" panose="02040503050406030204" pitchFamily="18" charset="0"/>
                            </a:rPr>
                            <m:t>𝑐𝑧</m:t>
                          </m:r>
                          <m:r>
                            <a:rPr lang="en-GB" sz="2400" b="0" i="1" smtClean="0">
                              <a:latin typeface="Cambria Math" panose="02040503050406030204" pitchFamily="18" charset="0"/>
                            </a:rPr>
                            <m:t>+</m:t>
                          </m:r>
                          <m:r>
                            <a:rPr lang="en-GB" sz="2400" b="0" i="1" smtClean="0">
                              <a:latin typeface="Cambria Math" panose="02040503050406030204" pitchFamily="18" charset="0"/>
                            </a:rPr>
                            <m:t>𝑑</m:t>
                          </m:r>
                        </m:den>
                      </m:f>
                      <m:r>
                        <a:rPr lang="en-GB" sz="2400" b="0" i="0" smtClean="0">
                          <a:latin typeface="Cambria Math" panose="02040503050406030204" pitchFamily="18" charset="0"/>
                        </a:rPr>
                        <m:t>,      </m:t>
                      </m:r>
                      <m:r>
                        <a:rPr lang="en-GB" sz="2400" b="0" i="1" smtClean="0">
                          <a:latin typeface="Cambria Math" panose="02040503050406030204" pitchFamily="18" charset="0"/>
                        </a:rPr>
                        <m:t>𝑎</m:t>
                      </m:r>
                      <m:r>
                        <a:rPr lang="en-GB" sz="2400" b="0" i="1" smtClean="0">
                          <a:latin typeface="Cambria Math" panose="02040503050406030204" pitchFamily="18" charset="0"/>
                        </a:rPr>
                        <m:t>,</m:t>
                      </m:r>
                      <m:r>
                        <a:rPr lang="en-GB" sz="2400" b="0" i="1" smtClean="0">
                          <a:latin typeface="Cambria Math" panose="02040503050406030204" pitchFamily="18" charset="0"/>
                        </a:rPr>
                        <m:t>𝑏</m:t>
                      </m:r>
                      <m:r>
                        <a:rPr lang="en-GB" sz="2400" b="0" i="1" smtClean="0">
                          <a:latin typeface="Cambria Math" panose="02040503050406030204" pitchFamily="18" charset="0"/>
                        </a:rPr>
                        <m:t>,</m:t>
                      </m:r>
                      <m:r>
                        <a:rPr lang="en-GB" sz="2400" b="0" i="1" smtClean="0">
                          <a:latin typeface="Cambria Math" panose="02040503050406030204" pitchFamily="18" charset="0"/>
                        </a:rPr>
                        <m:t>𝑐</m:t>
                      </m:r>
                      <m:r>
                        <a:rPr lang="en-GB" sz="2400" b="0" i="1" smtClean="0">
                          <a:latin typeface="Cambria Math" panose="02040503050406030204" pitchFamily="18" charset="0"/>
                        </a:rPr>
                        <m:t>, </m:t>
                      </m:r>
                      <m:r>
                        <a:rPr lang="en-GB" sz="2400" b="0" i="1" smtClean="0">
                          <a:latin typeface="Cambria Math" panose="02040503050406030204" pitchFamily="18" charset="0"/>
                        </a:rPr>
                        <m:t>𝑑</m:t>
                      </m:r>
                      <m:r>
                        <a:rPr lang="en-GB" sz="2400" b="0" i="1" smtClean="0">
                          <a:latin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ℂ</m:t>
                      </m:r>
                      <m:r>
                        <a:rPr lang="en-GB" sz="2400" b="0" i="1" smtClean="0">
                          <a:latin typeface="Cambria Math" panose="02040503050406030204" pitchFamily="18" charset="0"/>
                          <a:ea typeface="Cambria Math" panose="02040503050406030204" pitchFamily="18" charset="0"/>
                        </a:rPr>
                        <m:t>,   </m:t>
                      </m:r>
                      <m:r>
                        <a:rPr lang="en-GB" sz="2400" b="0" i="1" smtClean="0">
                          <a:latin typeface="Cambria Math" panose="02040503050406030204" pitchFamily="18" charset="0"/>
                          <a:ea typeface="Cambria Math" panose="02040503050406030204" pitchFamily="18" charset="0"/>
                        </a:rPr>
                        <m:t>𝑎𝑑</m:t>
                      </m:r>
                      <m:r>
                        <a:rPr lang="en-GB" sz="2400" b="0" i="1" smtClean="0">
                          <a:latin typeface="Cambria Math" panose="02040503050406030204" pitchFamily="18" charset="0"/>
                          <a:ea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𝑏𝑐</m:t>
                      </m:r>
                      <m:r>
                        <a:rPr lang="en-GB" sz="2400" b="0" i="1" smtClean="0">
                          <a:latin typeface="Cambria Math" panose="02040503050406030204" pitchFamily="18" charset="0"/>
                          <a:ea typeface="Cambria Math" panose="02040503050406030204" pitchFamily="18" charset="0"/>
                        </a:rPr>
                        <m:t>≠0</m:t>
                      </m:r>
                    </m:oMath>
                  </m:oMathPara>
                </a14:m>
                <a:endParaRPr lang="en-GB" sz="2400" dirty="0"/>
              </a:p>
              <a:p>
                <a:pPr lvl="1">
                  <a:lnSpc>
                    <a:spcPct val="100000"/>
                  </a:lnSpc>
                  <a:buFont typeface="Wingdings" panose="05000000000000000000" pitchFamily="2" charset="2"/>
                  <a:buChar char="§"/>
                </a:pPr>
                <a:r>
                  <a:rPr lang="en-GB" sz="2200" dirty="0"/>
                  <a:t>The set of conformal symmetries is 6-dimensional</a:t>
                </a:r>
                <a:r>
                  <a:rPr lang="en-GB" sz="2200" dirty="0" smtClean="0"/>
                  <a:t>!  (</a:t>
                </a:r>
                <a14:m>
                  <m:oMath xmlns:m="http://schemas.openxmlformats.org/officeDocument/2006/math">
                    <m:r>
                      <a:rPr lang="en-AU" sz="2200" b="0" i="1" smtClean="0">
                        <a:latin typeface="Cambria Math" panose="02040503050406030204" pitchFamily="18" charset="0"/>
                      </a:rPr>
                      <m:t>𝑎</m:t>
                    </m:r>
                    <m:r>
                      <a:rPr lang="en-AU" sz="2200" b="0" i="1" smtClean="0">
                        <a:latin typeface="Cambria Math" panose="02040503050406030204" pitchFamily="18" charset="0"/>
                      </a:rPr>
                      <m:t>,</m:t>
                    </m:r>
                    <m:r>
                      <a:rPr lang="en-AU" sz="2200" b="0" i="1" smtClean="0">
                        <a:latin typeface="Cambria Math" panose="02040503050406030204" pitchFamily="18" charset="0"/>
                      </a:rPr>
                      <m:t>𝑏</m:t>
                    </m:r>
                    <m:r>
                      <a:rPr lang="en-AU" sz="2200" b="0" i="1" smtClean="0">
                        <a:latin typeface="Cambria Math" panose="02040503050406030204" pitchFamily="18" charset="0"/>
                      </a:rPr>
                      <m:t>,</m:t>
                    </m:r>
                    <m:r>
                      <a:rPr lang="en-AU" sz="2200" b="0" i="1" smtClean="0">
                        <a:latin typeface="Cambria Math" panose="02040503050406030204" pitchFamily="18" charset="0"/>
                      </a:rPr>
                      <m:t>𝑐</m:t>
                    </m:r>
                    <m:r>
                      <a:rPr lang="en-AU" sz="2200" b="0" i="1" smtClean="0">
                        <a:latin typeface="Cambria Math" panose="02040503050406030204" pitchFamily="18" charset="0"/>
                      </a:rPr>
                      <m:t>,</m:t>
                    </m:r>
                    <m:r>
                      <a:rPr lang="en-AU" sz="2200" b="0" i="1" smtClean="0">
                        <a:latin typeface="Cambria Math" panose="02040503050406030204" pitchFamily="18" charset="0"/>
                      </a:rPr>
                      <m:t>𝑑</m:t>
                    </m:r>
                  </m:oMath>
                </a14:m>
                <a:r>
                  <a:rPr lang="en-GB" sz="2200" dirty="0" smtClean="0"/>
                  <a:t> up to rescaling)</a:t>
                </a:r>
                <a:endParaRPr lang="en-GB" sz="2200" dirty="0"/>
              </a:p>
              <a:p>
                <a:pPr lvl="1">
                  <a:lnSpc>
                    <a:spcPct val="100000"/>
                  </a:lnSpc>
                  <a:buFont typeface="Wingdings" panose="05000000000000000000" pitchFamily="2" charset="2"/>
                  <a:buChar char="§"/>
                </a:pPr>
                <a:r>
                  <a:rPr lang="en-GB" sz="2200" dirty="0"/>
                  <a:t>C</a:t>
                </a:r>
                <a:r>
                  <a:rPr lang="en-GB" sz="2400" dirty="0"/>
                  <a:t>hoose three distinct points </a:t>
                </a:r>
                <a14:m>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𝑧</m:t>
                        </m:r>
                      </m:e>
                      <m:sub>
                        <m:r>
                          <a:rPr lang="en-GB" sz="2400" b="0" i="1" smtClean="0">
                            <a:latin typeface="Cambria Math" panose="02040503050406030204" pitchFamily="18" charset="0"/>
                          </a:rPr>
                          <m:t>1</m:t>
                        </m:r>
                      </m:sub>
                    </m:sSub>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𝑧</m:t>
                        </m:r>
                      </m:e>
                      <m:sub>
                        <m:r>
                          <a:rPr lang="en-GB" sz="2400" b="0" i="1" smtClean="0">
                            <a:latin typeface="Cambria Math" panose="02040503050406030204" pitchFamily="18" charset="0"/>
                          </a:rPr>
                          <m:t>2</m:t>
                        </m:r>
                      </m:sub>
                    </m:sSub>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𝑧</m:t>
                        </m:r>
                      </m:e>
                      <m:sub>
                        <m:r>
                          <a:rPr lang="en-GB" sz="2400" b="0" i="1" smtClean="0">
                            <a:latin typeface="Cambria Math" panose="02040503050406030204" pitchFamily="18" charset="0"/>
                          </a:rPr>
                          <m:t>3</m:t>
                        </m:r>
                      </m:sub>
                    </m:sSub>
                    <m:r>
                      <a:rPr lang="en-GB" sz="2400" b="0" i="1" smtClean="0">
                        <a:latin typeface="Cambria Math" panose="02040503050406030204" pitchFamily="18" charset="0"/>
                      </a:rPr>
                      <m:t>∈</m:t>
                    </m:r>
                    <m:r>
                      <a:rPr lang="en-GB" sz="2400" b="0" i="1" smtClean="0">
                        <a:latin typeface="Cambria Math" panose="02040503050406030204" pitchFamily="18" charset="0"/>
                      </a:rPr>
                      <m:t>ℂ</m:t>
                    </m:r>
                  </m:oMath>
                </a14:m>
                <a:r>
                  <a:rPr lang="en-GB" sz="2400" dirty="0"/>
                  <a:t> and three distinct points </a:t>
                </a:r>
                <a14:m>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𝑤</m:t>
                        </m:r>
                      </m:e>
                      <m:sub>
                        <m:r>
                          <a:rPr lang="en-GB" sz="2400" b="0" i="1" smtClean="0">
                            <a:latin typeface="Cambria Math" panose="02040503050406030204" pitchFamily="18" charset="0"/>
                          </a:rPr>
                          <m:t>1</m:t>
                        </m:r>
                      </m:sub>
                    </m:sSub>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𝑤</m:t>
                        </m:r>
                      </m:e>
                      <m:sub>
                        <m:r>
                          <a:rPr lang="en-GB" sz="2400" b="0" i="1" smtClean="0">
                            <a:latin typeface="Cambria Math" panose="02040503050406030204" pitchFamily="18" charset="0"/>
                          </a:rPr>
                          <m:t>2</m:t>
                        </m:r>
                      </m:sub>
                    </m:sSub>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𝑤</m:t>
                        </m:r>
                      </m:e>
                      <m:sub>
                        <m:r>
                          <a:rPr lang="en-GB" sz="2400" b="0" i="1" smtClean="0">
                            <a:latin typeface="Cambria Math" panose="02040503050406030204" pitchFamily="18" charset="0"/>
                          </a:rPr>
                          <m:t>3</m:t>
                        </m:r>
                      </m:sub>
                    </m:sSub>
                    <m:r>
                      <a:rPr lang="en-GB" sz="2400" b="0" i="1" smtClean="0">
                        <a:latin typeface="Cambria Math" panose="02040503050406030204" pitchFamily="18" charset="0"/>
                      </a:rPr>
                      <m:t>∈</m:t>
                    </m:r>
                    <m:r>
                      <a:rPr lang="en-GB" sz="2400" b="0" i="1" smtClean="0">
                        <a:latin typeface="Cambria Math" panose="02040503050406030204" pitchFamily="18" charset="0"/>
                      </a:rPr>
                      <m:t>ℂ</m:t>
                    </m:r>
                  </m:oMath>
                </a14:m>
                <a:r>
                  <a:rPr lang="en-GB" sz="2400" dirty="0"/>
                  <a:t>. </a:t>
                </a:r>
                <a:br>
                  <a:rPr lang="en-GB" sz="2400" dirty="0"/>
                </a:br>
                <a:r>
                  <a:rPr lang="en-GB" sz="2400" dirty="0"/>
                  <a:t>Then there is a unique Mobius transformation </a:t>
                </a:r>
                <a14:m>
                  <m:oMath xmlns:m="http://schemas.openxmlformats.org/officeDocument/2006/math">
                    <m:r>
                      <a:rPr lang="en-GB" sz="2400" b="0" i="1" smtClean="0">
                        <a:latin typeface="Cambria Math" panose="02040503050406030204" pitchFamily="18" charset="0"/>
                      </a:rPr>
                      <m:t>𝑓</m:t>
                    </m:r>
                  </m:oMath>
                </a14:m>
                <a:r>
                  <a:rPr lang="en-GB" sz="2400" dirty="0"/>
                  <a:t> such that </a:t>
                </a:r>
                <a14:m>
                  <m:oMath xmlns:m="http://schemas.openxmlformats.org/officeDocument/2006/math">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𝑧</m:t>
                            </m:r>
                          </m:e>
                          <m:sub>
                            <m:r>
                              <a:rPr lang="en-GB" sz="2400" b="0" i="1" smtClean="0">
                                <a:latin typeface="Cambria Math" panose="02040503050406030204" pitchFamily="18" charset="0"/>
                              </a:rPr>
                              <m:t>𝑖</m:t>
                            </m:r>
                          </m:sub>
                        </m:sSub>
                      </m:e>
                    </m:d>
                    <m:r>
                      <a:rPr lang="en-GB" sz="2400" b="0" i="1" smtClean="0">
                        <a:latin typeface="Cambria Math" panose="02040503050406030204" pitchFamily="18" charset="0"/>
                      </a:rPr>
                      <m:t>=</m:t>
                    </m:r>
                    <m:r>
                      <a:rPr lang="en-GB" sz="2400" b="0" i="1" smtClean="0">
                        <a:latin typeface="Cambria Math" panose="02040503050406030204" pitchFamily="18" charset="0"/>
                      </a:rPr>
                      <m:t>𝑓</m:t>
                    </m:r>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𝑤</m:t>
                        </m:r>
                      </m:e>
                      <m:sub>
                        <m:r>
                          <a:rPr lang="en-GB" sz="2400" b="0" i="1" smtClean="0">
                            <a:latin typeface="Cambria Math" panose="02040503050406030204" pitchFamily="18" charset="0"/>
                          </a:rPr>
                          <m:t>𝑖</m:t>
                        </m:r>
                      </m:sub>
                    </m:sSub>
                    <m:r>
                      <a:rPr lang="en-GB" sz="2400" b="0" i="1" smtClean="0">
                        <a:latin typeface="Cambria Math" panose="02040503050406030204" pitchFamily="18" charset="0"/>
                      </a:rPr>
                      <m:t>)</m:t>
                    </m:r>
                  </m:oMath>
                </a14:m>
                <a:r>
                  <a:rPr lang="en-GB" sz="2400" dirty="0"/>
                  <a:t>, </a:t>
                </a:r>
                <a14:m>
                  <m:oMath xmlns:m="http://schemas.openxmlformats.org/officeDocument/2006/math">
                    <m:r>
                      <a:rPr lang="en-GB" sz="2400" b="0" i="1" dirty="0" smtClean="0">
                        <a:latin typeface="Cambria Math" panose="02040503050406030204" pitchFamily="18" charset="0"/>
                      </a:rPr>
                      <m:t>𝑖</m:t>
                    </m:r>
                    <m:r>
                      <a:rPr lang="en-GB" sz="2400" b="0" i="1" dirty="0" smtClean="0">
                        <a:latin typeface="Cambria Math" panose="02040503050406030204" pitchFamily="18" charset="0"/>
                      </a:rPr>
                      <m:t>=1,2,3</m:t>
                    </m:r>
                  </m:oMath>
                </a14:m>
                <a:r>
                  <a:rPr lang="en-GB" sz="2400" dirty="0"/>
                  <a:t>.</a:t>
                </a:r>
                <a:br>
                  <a:rPr lang="en-GB" sz="2400" dirty="0"/>
                </a:br>
                <a:endParaRPr lang="en-GB" sz="2400" dirty="0"/>
              </a:p>
              <a:p>
                <a:pPr>
                  <a:buFont typeface="Courier New" panose="02070309020205020404" pitchFamily="49" charset="0"/>
                  <a:buChar char="o"/>
                </a:pPr>
                <a:r>
                  <a:rPr lang="en-GB" sz="2400" dirty="0"/>
                  <a:t> The conformal symmetries of the disc </a:t>
                </a:r>
                <a14:m>
                  <m:oMath xmlns:m="http://schemas.openxmlformats.org/officeDocument/2006/math">
                    <m:r>
                      <a:rPr lang="en-GB" sz="2400" b="0" i="1" smtClean="0">
                        <a:latin typeface="Cambria Math" panose="02040503050406030204" pitchFamily="18" charset="0"/>
                      </a:rPr>
                      <m:t>𝐷</m:t>
                    </m:r>
                  </m:oMath>
                </a14:m>
                <a:r>
                  <a:rPr lang="en-GB" sz="2400" dirty="0"/>
                  <a:t> </a:t>
                </a:r>
                <a:r>
                  <a:rPr lang="en-GB" sz="2400" dirty="0" smtClean="0"/>
                  <a:t>are…</a:t>
                </a:r>
              </a:p>
              <a:p>
                <a:pPr marL="0" indent="0">
                  <a:buNone/>
                </a:pPr>
                <a:r>
                  <a:rPr lang="en-GB" sz="2400" dirty="0" smtClean="0"/>
                  <a:t>	precisely </a:t>
                </a:r>
                <a:r>
                  <a:rPr lang="en-GB" sz="2400" dirty="0"/>
                  <a:t>the Mobius transformations which </a:t>
                </a:r>
                <a:r>
                  <a:rPr lang="en-GB" sz="2400" dirty="0" smtClean="0"/>
                  <a:t>send </a:t>
                </a:r>
                <a14:m>
                  <m:oMath xmlns:m="http://schemas.openxmlformats.org/officeDocument/2006/math">
                    <m:r>
                      <a:rPr lang="en-GB" sz="2400" b="0" i="1" smtClean="0">
                        <a:latin typeface="Cambria Math" panose="02040503050406030204" pitchFamily="18" charset="0"/>
                      </a:rPr>
                      <m:t>𝐷</m:t>
                    </m:r>
                    <m:r>
                      <a:rPr lang="en-GB" sz="2400" b="0" i="1" smtClean="0">
                        <a:latin typeface="Cambria Math" panose="02040503050406030204" pitchFamily="18" charset="0"/>
                      </a:rPr>
                      <m:t> →</m:t>
                    </m:r>
                    <m:r>
                      <a:rPr lang="en-GB" sz="2400" b="0" i="1" smtClean="0">
                        <a:latin typeface="Cambria Math" panose="02040503050406030204" pitchFamily="18" charset="0"/>
                      </a:rPr>
                      <m:t>𝐷</m:t>
                    </m:r>
                  </m:oMath>
                </a14:m>
                <a:r>
                  <a:rPr lang="en-GB" sz="2400" dirty="0"/>
                  <a:t> bijectively.</a:t>
                </a:r>
              </a:p>
              <a:p>
                <a:pPr lvl="1">
                  <a:buFont typeface="Arial" panose="020B0604020202020204" pitchFamily="34" charset="0"/>
                  <a:buChar char="•"/>
                </a:pPr>
                <a:r>
                  <a:rPr lang="en-GB" sz="2200" dirty="0"/>
                  <a:t>Choose distinct points </a:t>
                </a:r>
                <a14:m>
                  <m:oMath xmlns:m="http://schemas.openxmlformats.org/officeDocument/2006/math">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𝑧</m:t>
                        </m:r>
                      </m:e>
                      <m:sub>
                        <m:r>
                          <a:rPr lang="en-GB" sz="2200" b="0" i="1" smtClean="0">
                            <a:latin typeface="Cambria Math" panose="02040503050406030204" pitchFamily="18" charset="0"/>
                          </a:rPr>
                          <m:t>1</m:t>
                        </m:r>
                      </m:sub>
                    </m:sSub>
                    <m:r>
                      <a:rPr lang="en-GB" sz="2200" b="0" i="1" smtClean="0">
                        <a:latin typeface="Cambria Math" panose="02040503050406030204" pitchFamily="18" charset="0"/>
                      </a:rPr>
                      <m:t>,</m:t>
                    </m:r>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𝑧</m:t>
                        </m:r>
                      </m:e>
                      <m:sub>
                        <m:r>
                          <a:rPr lang="en-GB" sz="2200" b="0" i="1" smtClean="0">
                            <a:latin typeface="Cambria Math" panose="02040503050406030204" pitchFamily="18" charset="0"/>
                          </a:rPr>
                          <m:t>2</m:t>
                        </m:r>
                      </m:sub>
                    </m:sSub>
                    <m:r>
                      <a:rPr lang="en-GB" sz="2200" b="0" i="1" smtClean="0">
                        <a:latin typeface="Cambria Math" panose="02040503050406030204" pitchFamily="18" charset="0"/>
                      </a:rPr>
                      <m:t>,</m:t>
                    </m:r>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𝑧</m:t>
                        </m:r>
                      </m:e>
                      <m:sub>
                        <m:r>
                          <a:rPr lang="en-GB" sz="2200" b="0" i="1" smtClean="0">
                            <a:latin typeface="Cambria Math" panose="02040503050406030204" pitchFamily="18" charset="0"/>
                          </a:rPr>
                          <m:t>3</m:t>
                        </m:r>
                      </m:sub>
                    </m:sSub>
                  </m:oMath>
                </a14:m>
                <a:r>
                  <a:rPr lang="en-GB" sz="2200" dirty="0"/>
                  <a:t> and </a:t>
                </a:r>
                <a14:m>
                  <m:oMath xmlns:m="http://schemas.openxmlformats.org/officeDocument/2006/math">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𝑤</m:t>
                        </m:r>
                      </m:e>
                      <m:sub>
                        <m:r>
                          <a:rPr lang="en-GB" sz="2200" b="0" i="1" smtClean="0">
                            <a:latin typeface="Cambria Math" panose="02040503050406030204" pitchFamily="18" charset="0"/>
                          </a:rPr>
                          <m:t>1</m:t>
                        </m:r>
                      </m:sub>
                    </m:sSub>
                    <m:r>
                      <a:rPr lang="en-GB" sz="2200" b="0" i="1" smtClean="0">
                        <a:latin typeface="Cambria Math" panose="02040503050406030204" pitchFamily="18" charset="0"/>
                      </a:rPr>
                      <m:t>,</m:t>
                    </m:r>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𝑤</m:t>
                        </m:r>
                      </m:e>
                      <m:sub>
                        <m:r>
                          <a:rPr lang="en-GB" sz="2200" b="0" i="1" smtClean="0">
                            <a:latin typeface="Cambria Math" panose="02040503050406030204" pitchFamily="18" charset="0"/>
                          </a:rPr>
                          <m:t>2</m:t>
                        </m:r>
                      </m:sub>
                    </m:sSub>
                    <m:r>
                      <a:rPr lang="en-GB" sz="2200" b="0" i="1" smtClean="0">
                        <a:latin typeface="Cambria Math" panose="02040503050406030204" pitchFamily="18" charset="0"/>
                      </a:rPr>
                      <m:t>,</m:t>
                    </m:r>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𝑤</m:t>
                        </m:r>
                      </m:e>
                      <m:sub>
                        <m:r>
                          <a:rPr lang="en-GB" sz="2200" b="0" i="1" smtClean="0">
                            <a:latin typeface="Cambria Math" panose="02040503050406030204" pitchFamily="18" charset="0"/>
                          </a:rPr>
                          <m:t>3</m:t>
                        </m:r>
                      </m:sub>
                    </m:sSub>
                  </m:oMath>
                </a14:m>
                <a:r>
                  <a:rPr lang="en-GB" sz="2200" dirty="0"/>
                  <a:t> on the boundary of </a:t>
                </a:r>
                <a14:m>
                  <m:oMath xmlns:m="http://schemas.openxmlformats.org/officeDocument/2006/math">
                    <m:r>
                      <a:rPr lang="en-GB" sz="2200" i="1">
                        <a:latin typeface="Cambria Math" panose="02040503050406030204" pitchFamily="18" charset="0"/>
                      </a:rPr>
                      <m:t>𝐷</m:t>
                    </m:r>
                  </m:oMath>
                </a14:m>
                <a:r>
                  <a:rPr lang="en-GB" sz="2200" dirty="0"/>
                  <a:t>. </a:t>
                </a:r>
                <a:br>
                  <a:rPr lang="en-GB" sz="2200" dirty="0"/>
                </a:br>
                <a:r>
                  <a:rPr lang="en-GB" sz="2200" dirty="0"/>
                  <a:t>Then there is a unique conformal symmetry </a:t>
                </a:r>
                <a14:m>
                  <m:oMath xmlns:m="http://schemas.openxmlformats.org/officeDocument/2006/math">
                    <m:r>
                      <a:rPr lang="en-GB" sz="2200" b="0" i="1" smtClean="0">
                        <a:latin typeface="Cambria Math" panose="02040503050406030204" pitchFamily="18" charset="0"/>
                      </a:rPr>
                      <m:t>𝑓</m:t>
                    </m:r>
                  </m:oMath>
                </a14:m>
                <a:r>
                  <a:rPr lang="en-GB" sz="2200" dirty="0"/>
                  <a:t> of </a:t>
                </a:r>
                <a14:m>
                  <m:oMath xmlns:m="http://schemas.openxmlformats.org/officeDocument/2006/math">
                    <m:r>
                      <a:rPr lang="en-GB" sz="2200" b="0" i="1" smtClean="0">
                        <a:latin typeface="Cambria Math" panose="02040503050406030204" pitchFamily="18" charset="0"/>
                      </a:rPr>
                      <m:t>𝐷</m:t>
                    </m:r>
                  </m:oMath>
                </a14:m>
                <a:r>
                  <a:rPr lang="en-GB" sz="2200" dirty="0"/>
                  <a:t> such that </a:t>
                </a:r>
                <a14:m>
                  <m:oMath xmlns:m="http://schemas.openxmlformats.org/officeDocument/2006/math">
                    <m:r>
                      <a:rPr lang="en-GB" sz="2200" b="0" i="1" smtClean="0">
                        <a:latin typeface="Cambria Math" panose="02040503050406030204" pitchFamily="18" charset="0"/>
                      </a:rPr>
                      <m:t>𝑓</m:t>
                    </m:r>
                    <m:d>
                      <m:dPr>
                        <m:ctrlPr>
                          <a:rPr lang="en-GB" sz="2200" b="0" i="1" smtClean="0">
                            <a:latin typeface="Cambria Math" panose="02040503050406030204" pitchFamily="18" charset="0"/>
                          </a:rPr>
                        </m:ctrlPr>
                      </m:dPr>
                      <m:e>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𝑧</m:t>
                            </m:r>
                          </m:e>
                          <m:sub>
                            <m:r>
                              <a:rPr lang="en-GB" sz="2200" b="0" i="1" smtClean="0">
                                <a:latin typeface="Cambria Math" panose="02040503050406030204" pitchFamily="18" charset="0"/>
                              </a:rPr>
                              <m:t>𝑖</m:t>
                            </m:r>
                          </m:sub>
                        </m:sSub>
                      </m:e>
                    </m:d>
                    <m:r>
                      <a:rPr lang="en-GB" sz="2200" b="0" i="1" smtClean="0">
                        <a:latin typeface="Cambria Math" panose="02040503050406030204" pitchFamily="18" charset="0"/>
                      </a:rPr>
                      <m:t>=</m:t>
                    </m:r>
                    <m:r>
                      <a:rPr lang="en-GB" sz="2200" b="0" i="1" smtClean="0">
                        <a:latin typeface="Cambria Math" panose="02040503050406030204" pitchFamily="18" charset="0"/>
                      </a:rPr>
                      <m:t>𝑓</m:t>
                    </m:r>
                    <m:d>
                      <m:dPr>
                        <m:ctrlPr>
                          <a:rPr lang="en-GB" sz="2200" b="0" i="1" smtClean="0">
                            <a:latin typeface="Cambria Math" panose="02040503050406030204" pitchFamily="18" charset="0"/>
                          </a:rPr>
                        </m:ctrlPr>
                      </m:dPr>
                      <m:e>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𝑤</m:t>
                            </m:r>
                          </m:e>
                          <m:sub>
                            <m:r>
                              <a:rPr lang="en-GB" sz="2200" b="0" i="1" smtClean="0">
                                <a:latin typeface="Cambria Math" panose="02040503050406030204" pitchFamily="18" charset="0"/>
                              </a:rPr>
                              <m:t>𝑖</m:t>
                            </m:r>
                          </m:sub>
                        </m:sSub>
                      </m:e>
                    </m:d>
                  </m:oMath>
                </a14:m>
                <a:r>
                  <a:rPr lang="en-GB" sz="2200" dirty="0"/>
                  <a:t>.</a:t>
                </a:r>
              </a:p>
              <a:p>
                <a:pPr lvl="1">
                  <a:buFont typeface="Arial" panose="020B0604020202020204" pitchFamily="34" charset="0"/>
                  <a:buChar char="•"/>
                </a:pPr>
                <a:r>
                  <a:rPr lang="en-GB" sz="2200" dirty="0"/>
                  <a:t>The set of conformal symmetries of </a:t>
                </a:r>
                <a14:m>
                  <m:oMath xmlns:m="http://schemas.openxmlformats.org/officeDocument/2006/math">
                    <m:r>
                      <a:rPr lang="en-GB" sz="2200" b="0" i="1" smtClean="0">
                        <a:latin typeface="Cambria Math" panose="02040503050406030204" pitchFamily="18" charset="0"/>
                      </a:rPr>
                      <m:t>𝐷</m:t>
                    </m:r>
                  </m:oMath>
                </a14:m>
                <a:r>
                  <a:rPr lang="en-GB" sz="2200" dirty="0"/>
                  <a:t> is 3-dimensional!</a:t>
                </a:r>
              </a:p>
            </p:txBody>
          </p:sp>
        </mc:Choice>
        <mc:Fallback xmlns="">
          <p:sp>
            <p:nvSpPr>
              <p:cNvPr id="3" name="Content Placeholder 2">
                <a:extLst>
                  <a:ext uri="{FF2B5EF4-FFF2-40B4-BE49-F238E27FC236}">
                    <a16:creationId xmlns:a16="http://schemas.microsoft.com/office/drawing/2014/main" xmlns="" xmlns:a14="http://schemas.microsoft.com/office/drawing/2010/main" id="{D7338E04-FABC-4411-8E29-1B1A8BEAC4CB}"/>
                  </a:ext>
                </a:extLst>
              </p:cNvPr>
              <p:cNvSpPr>
                <a:spLocks noGrp="1" noRot="1" noChangeAspect="1" noMove="1" noResize="1" noEditPoints="1" noAdjustHandles="1" noChangeArrowheads="1" noChangeShapeType="1" noTextEdit="1"/>
              </p:cNvSpPr>
              <p:nvPr>
                <p:ph idx="4294967295"/>
              </p:nvPr>
            </p:nvSpPr>
            <p:spPr>
              <a:xfrm>
                <a:off x="342121" y="1436914"/>
                <a:ext cx="11601063" cy="4646645"/>
              </a:xfrm>
              <a:blipFill rotWithShape="0">
                <a:blip r:embed="rId2"/>
                <a:stretch>
                  <a:fillRect l="-1366" t="-2231"/>
                </a:stretch>
              </a:blipFill>
            </p:spPr>
            <p:txBody>
              <a:bodyPr/>
              <a:lstStyle/>
              <a:p>
                <a:r>
                  <a:rPr lang="en-AU">
                    <a:noFill/>
                  </a:rPr>
                  <a:t> </a:t>
                </a:r>
              </a:p>
            </p:txBody>
          </p:sp>
        </mc:Fallback>
      </mc:AlternateContent>
    </p:spTree>
    <p:extLst>
      <p:ext uri="{BB962C8B-B14F-4D97-AF65-F5344CB8AC3E}">
        <p14:creationId xmlns:p14="http://schemas.microsoft.com/office/powerpoint/2010/main" val="209387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a16="http://schemas.microsoft.com/office/drawing/2014/main" xmlns="" id="{916AFDF8-E490-466C-9AC4-C5D06CB3FD20}"/>
              </a:ext>
            </a:extLst>
          </p:cNvPr>
          <p:cNvSpPr>
            <a:spLocks noGrp="1"/>
          </p:cNvSpPr>
          <p:nvPr>
            <p:ph type="title" idx="4294967295"/>
          </p:nvPr>
        </p:nvSpPr>
        <p:spPr>
          <a:xfrm>
            <a:off x="342122" y="441792"/>
            <a:ext cx="10058400" cy="813674"/>
          </a:xfrm>
        </p:spPr>
        <p:txBody>
          <a:bodyPr/>
          <a:lstStyle/>
          <a:p>
            <a:r>
              <a:rPr lang="en-GB" dirty="0"/>
              <a:t>Complex geometry</a:t>
            </a:r>
          </a:p>
        </p:txBody>
      </p:sp>
      <p:pic>
        <p:nvPicPr>
          <p:cNvPr id="6" name="Picture 5">
            <a:extLst>
              <a:ext uri="{FF2B5EF4-FFF2-40B4-BE49-F238E27FC236}">
                <a16:creationId xmlns:a16="http://schemas.microsoft.com/office/drawing/2014/main" xmlns="" id="{08CDA7CB-9F98-40F0-95F7-5C1255B78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122" y="1255466"/>
            <a:ext cx="6583680" cy="4389120"/>
          </a:xfrm>
          <a:prstGeom prst="rect">
            <a:avLst/>
          </a:prstGeom>
        </p:spPr>
      </p:pic>
      <p:pic>
        <p:nvPicPr>
          <p:cNvPr id="8" name="Picture 7">
            <a:extLst>
              <a:ext uri="{FF2B5EF4-FFF2-40B4-BE49-F238E27FC236}">
                <a16:creationId xmlns:a16="http://schemas.microsoft.com/office/drawing/2014/main" xmlns="" id="{1FB90B28-CA23-43A7-947E-7B12C3A13E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0551" y="1255466"/>
            <a:ext cx="4389120" cy="2926080"/>
          </a:xfrm>
          <a:prstGeom prst="rect">
            <a:avLst/>
          </a:prstGeom>
        </p:spPr>
      </p:pic>
      <p:sp>
        <p:nvSpPr>
          <p:cNvPr id="9" name="TextBox 8">
            <a:extLst>
              <a:ext uri="{FF2B5EF4-FFF2-40B4-BE49-F238E27FC236}">
                <a16:creationId xmlns:a16="http://schemas.microsoft.com/office/drawing/2014/main" xmlns="" id="{5AF48B31-F401-4825-92FD-96855578E68D}"/>
              </a:ext>
            </a:extLst>
          </p:cNvPr>
          <p:cNvSpPr txBox="1"/>
          <p:nvPr/>
        </p:nvSpPr>
        <p:spPr>
          <a:xfrm>
            <a:off x="7470551" y="5135999"/>
            <a:ext cx="4158831" cy="369332"/>
          </a:xfrm>
          <a:prstGeom prst="rect">
            <a:avLst/>
          </a:prstGeom>
          <a:noFill/>
        </p:spPr>
        <p:txBody>
          <a:bodyPr wrap="none" rtlCol="0">
            <a:spAutoFit/>
          </a:bodyPr>
          <a:lstStyle/>
          <a:p>
            <a:r>
              <a:rPr lang="en-GB" dirty="0">
                <a:solidFill>
                  <a:schemeClr val="tx1">
                    <a:lumMod val="75000"/>
                    <a:lumOff val="25000"/>
                  </a:schemeClr>
                </a:solidFill>
              </a:rPr>
              <a:t>Source: </a:t>
            </a:r>
            <a:r>
              <a:rPr lang="en-GB" i="1" dirty="0">
                <a:solidFill>
                  <a:schemeClr val="tx1">
                    <a:lumMod val="75000"/>
                    <a:lumOff val="25000"/>
                  </a:schemeClr>
                </a:solidFill>
              </a:rPr>
              <a:t>Mobius transformations revealed</a:t>
            </a:r>
            <a:endParaRPr lang="en-GB" dirty="0">
              <a:solidFill>
                <a:schemeClr val="tx1">
                  <a:lumMod val="75000"/>
                  <a:lumOff val="25000"/>
                </a:schemeClr>
              </a:solidFill>
            </a:endParaRPr>
          </a:p>
        </p:txBody>
      </p:sp>
    </p:spTree>
    <p:extLst>
      <p:ext uri="{BB962C8B-B14F-4D97-AF65-F5344CB8AC3E}">
        <p14:creationId xmlns:p14="http://schemas.microsoft.com/office/powerpoint/2010/main" val="14058486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a16="http://schemas.microsoft.com/office/drawing/2014/main" xmlns="" id="{916AFDF8-E490-466C-9AC4-C5D06CB3FD20}"/>
              </a:ext>
            </a:extLst>
          </p:cNvPr>
          <p:cNvSpPr>
            <a:spLocks noGrp="1"/>
          </p:cNvSpPr>
          <p:nvPr>
            <p:ph type="title" idx="4294967295"/>
          </p:nvPr>
        </p:nvSpPr>
        <p:spPr>
          <a:xfrm>
            <a:off x="342122" y="441792"/>
            <a:ext cx="10058400" cy="813674"/>
          </a:xfrm>
        </p:spPr>
        <p:txBody>
          <a:bodyPr/>
          <a:lstStyle/>
          <a:p>
            <a:r>
              <a:rPr lang="en-GB" dirty="0"/>
              <a:t>Complex geometry</a:t>
            </a:r>
          </a:p>
        </p:txBody>
      </p:sp>
      <p:pic>
        <p:nvPicPr>
          <p:cNvPr id="5" name="Picture 4">
            <a:extLst>
              <a:ext uri="{FF2B5EF4-FFF2-40B4-BE49-F238E27FC236}">
                <a16:creationId xmlns:a16="http://schemas.microsoft.com/office/drawing/2014/main" xmlns="" id="{F03009EB-4DD3-45DB-B86D-14DF5BE793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9093" y="1255463"/>
            <a:ext cx="3799563" cy="3799563"/>
          </a:xfrm>
          <a:prstGeom prst="rect">
            <a:avLst/>
          </a:prstGeom>
        </p:spPr>
      </p:pic>
      <p:pic>
        <p:nvPicPr>
          <p:cNvPr id="10" name="Picture 9">
            <a:extLst>
              <a:ext uri="{FF2B5EF4-FFF2-40B4-BE49-F238E27FC236}">
                <a16:creationId xmlns:a16="http://schemas.microsoft.com/office/drawing/2014/main" xmlns="" id="{FD13A08D-AF3B-446F-82AD-3C49531FAE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8902" y="1255463"/>
            <a:ext cx="3647182" cy="3647182"/>
          </a:xfrm>
          <a:prstGeom prst="rect">
            <a:avLst/>
          </a:prstGeom>
        </p:spPr>
      </p:pic>
      <p:sp>
        <p:nvSpPr>
          <p:cNvPr id="11" name="TextBox 10">
            <a:extLst>
              <a:ext uri="{FF2B5EF4-FFF2-40B4-BE49-F238E27FC236}">
                <a16:creationId xmlns:a16="http://schemas.microsoft.com/office/drawing/2014/main" xmlns="" id="{66FFE08E-04F5-4D22-AF57-24DC957DF50F}"/>
              </a:ext>
            </a:extLst>
          </p:cNvPr>
          <p:cNvSpPr txBox="1"/>
          <p:nvPr/>
        </p:nvSpPr>
        <p:spPr>
          <a:xfrm>
            <a:off x="5922335" y="5868701"/>
            <a:ext cx="5960316" cy="307777"/>
          </a:xfrm>
          <a:prstGeom prst="rect">
            <a:avLst/>
          </a:prstGeom>
          <a:noFill/>
        </p:spPr>
        <p:txBody>
          <a:bodyPr wrap="square" rtlCol="0">
            <a:spAutoFit/>
          </a:bodyPr>
          <a:lstStyle/>
          <a:p>
            <a:r>
              <a:rPr lang="en-GB" sz="1400" dirty="0">
                <a:solidFill>
                  <a:schemeClr val="tx1">
                    <a:lumMod val="75000"/>
                    <a:lumOff val="25000"/>
                  </a:schemeClr>
                </a:solidFill>
              </a:rPr>
              <a:t>Sources: szimmetria-airtemmizs.tumblr.com; </a:t>
            </a:r>
            <a:r>
              <a:rPr lang="en-GB" sz="1400" dirty="0" smtClean="0">
                <a:solidFill>
                  <a:schemeClr val="tx1">
                    <a:lumMod val="75000"/>
                    <a:lumOff val="25000"/>
                  </a:schemeClr>
                </a:solidFill>
              </a:rPr>
              <a:t>escape30.tumblr.com</a:t>
            </a:r>
            <a:endParaRPr lang="en-GB" sz="1400" dirty="0">
              <a:solidFill>
                <a:schemeClr val="tx1">
                  <a:lumMod val="75000"/>
                  <a:lumOff val="25000"/>
                </a:schemeClr>
              </a:solidFill>
            </a:endParaRPr>
          </a:p>
        </p:txBody>
      </p:sp>
    </p:spTree>
    <p:extLst>
      <p:ext uri="{BB962C8B-B14F-4D97-AF65-F5344CB8AC3E}">
        <p14:creationId xmlns:p14="http://schemas.microsoft.com/office/powerpoint/2010/main" val="3537662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a16="http://schemas.microsoft.com/office/drawing/2014/main" xmlns="" id="{916AFDF8-E490-466C-9AC4-C5D06CB3FD20}"/>
              </a:ext>
            </a:extLst>
          </p:cNvPr>
          <p:cNvSpPr>
            <a:spLocks noGrp="1"/>
          </p:cNvSpPr>
          <p:nvPr>
            <p:ph type="title" idx="4294967295"/>
          </p:nvPr>
        </p:nvSpPr>
        <p:spPr>
          <a:xfrm>
            <a:off x="342122" y="441792"/>
            <a:ext cx="10058400" cy="813674"/>
          </a:xfrm>
        </p:spPr>
        <p:txBody>
          <a:bodyPr/>
          <a:lstStyle/>
          <a:p>
            <a:r>
              <a:rPr lang="en-GB" dirty="0"/>
              <a:t>Hyperbolic geometry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D7338E04-FABC-4411-8E29-1B1A8BEAC4CB}"/>
                  </a:ext>
                </a:extLst>
              </p:cNvPr>
              <p:cNvSpPr>
                <a:spLocks noGrp="1"/>
              </p:cNvSpPr>
              <p:nvPr>
                <p:ph idx="4294967295"/>
              </p:nvPr>
            </p:nvSpPr>
            <p:spPr>
              <a:xfrm>
                <a:off x="342122" y="3369465"/>
                <a:ext cx="10058400" cy="2714094"/>
              </a:xfrm>
            </p:spPr>
            <p:txBody>
              <a:bodyPr>
                <a:normAutofit/>
              </a:bodyPr>
              <a:lstStyle/>
              <a:p>
                <a:pPr marL="0" indent="0">
                  <a:buNone/>
                </a:pPr>
                <a:r>
                  <a:rPr lang="en-GB" sz="2400" b="1" dirty="0"/>
                  <a:t>Amazing fact: </a:t>
                </a:r>
                <a:r>
                  <a:rPr lang="en-GB" sz="2400" dirty="0"/>
                  <a:t>It is possible to re-define “distance” on the disc so that </a:t>
                </a:r>
                <a:r>
                  <a:rPr lang="en-GB" sz="2400" i="1" dirty="0"/>
                  <a:t>all the conformal symmetries of the disc</a:t>
                </a:r>
                <a:r>
                  <a:rPr lang="en-GB" sz="2400" dirty="0"/>
                  <a:t> preserve this distance!</a:t>
                </a:r>
              </a:p>
              <a:p>
                <a:pPr marL="0" indent="0">
                  <a:buNone/>
                </a:pPr>
                <a:r>
                  <a:rPr lang="en-GB" sz="2400" dirty="0"/>
                  <a:t>Hyperbolic metric: </a:t>
                </a:r>
                <a14:m>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𝑑</m:t>
                        </m:r>
                      </m:e>
                      <m:sub>
                        <m:r>
                          <a:rPr lang="en-GB" sz="2400" b="0" i="1" smtClean="0">
                            <a:latin typeface="Cambria Math" panose="02040503050406030204" pitchFamily="18" charset="0"/>
                          </a:rPr>
                          <m:t>𝐻𝑦𝑝𝑒𝑟𝑏𝑜𝑙𝑖𝑐</m:t>
                        </m:r>
                      </m:sub>
                    </m:sSub>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m:t>
                        </m:r>
                      </m:num>
                      <m:den>
                        <m:r>
                          <a:rPr lang="en-GB" sz="2400" b="0" i="1" smtClean="0">
                            <a:latin typeface="Cambria Math" panose="02040503050406030204" pitchFamily="18" charset="0"/>
                          </a:rPr>
                          <m:t>1−</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𝑟</m:t>
                            </m:r>
                          </m:e>
                          <m:sup>
                            <m:r>
                              <a:rPr lang="en-GB" sz="2400" b="0" i="1" smtClean="0">
                                <a:latin typeface="Cambria Math" panose="02040503050406030204" pitchFamily="18" charset="0"/>
                              </a:rPr>
                              <m:t>2</m:t>
                            </m:r>
                          </m:sup>
                        </m:sSup>
                      </m:den>
                    </m:f>
                    <m:r>
                      <a:rPr lang="en-GB" sz="2400" b="0" i="1" smtClean="0">
                        <a:latin typeface="Cambria Math" panose="02040503050406030204" pitchFamily="18" charset="0"/>
                      </a:rPr>
                      <m:t> </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𝑑</m:t>
                        </m:r>
                      </m:e>
                      <m:sub>
                        <m:r>
                          <a:rPr lang="en-GB" sz="2400" b="0" i="1" smtClean="0">
                            <a:latin typeface="Cambria Math" panose="02040503050406030204" pitchFamily="18" charset="0"/>
                          </a:rPr>
                          <m:t>𝐸𝑢𝑐𝑙𝑖𝑑𝑎𝑛</m:t>
                        </m:r>
                      </m:sub>
                    </m:sSub>
                  </m:oMath>
                </a14:m>
                <a:endParaRPr lang="en-GB" sz="2400" b="0" dirty="0"/>
              </a:p>
              <a:p>
                <a:pPr marL="0" indent="0">
                  <a:buNone/>
                </a:pPr>
                <a:r>
                  <a:rPr lang="en-GB" sz="2400" dirty="0"/>
                  <a:t>Distance centre-boundary </a:t>
                </a:r>
                <a14:m>
                  <m:oMath xmlns:m="http://schemas.openxmlformats.org/officeDocument/2006/math">
                    <m:r>
                      <a:rPr lang="en-GB" sz="2400" b="0" i="1" smtClean="0">
                        <a:latin typeface="Cambria Math" panose="02040503050406030204" pitchFamily="18" charset="0"/>
                      </a:rPr>
                      <m:t>=</m:t>
                    </m:r>
                    <m:nary>
                      <m:naryPr>
                        <m:ctrlPr>
                          <a:rPr lang="en-GB" sz="2400" b="0" i="1" smtClean="0">
                            <a:latin typeface="Cambria Math" panose="02040503050406030204" pitchFamily="18" charset="0"/>
                          </a:rPr>
                        </m:ctrlPr>
                      </m:naryPr>
                      <m:sub>
                        <m:r>
                          <a:rPr lang="en-GB" sz="2400" b="0" i="1" smtClean="0">
                            <a:latin typeface="Cambria Math" panose="02040503050406030204" pitchFamily="18" charset="0"/>
                          </a:rPr>
                          <m:t>0</m:t>
                        </m:r>
                      </m:sub>
                      <m:sup>
                        <m:r>
                          <a:rPr lang="en-GB" sz="2400" b="0" i="1" smtClean="0">
                            <a:latin typeface="Cambria Math" panose="02040503050406030204" pitchFamily="18" charset="0"/>
                          </a:rPr>
                          <m:t>1</m:t>
                        </m:r>
                      </m:sup>
                      <m:e>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m:t>
                            </m:r>
                          </m:num>
                          <m:den>
                            <m:r>
                              <a:rPr lang="en-GB" sz="2400" b="0" i="1" smtClean="0">
                                <a:latin typeface="Cambria Math" panose="02040503050406030204" pitchFamily="18" charset="0"/>
                              </a:rPr>
                              <m:t>1−</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𝑟</m:t>
                                </m:r>
                              </m:e>
                              <m:sup>
                                <m:r>
                                  <a:rPr lang="en-GB" sz="2400" b="0" i="1" smtClean="0">
                                    <a:latin typeface="Cambria Math" panose="02040503050406030204" pitchFamily="18" charset="0"/>
                                  </a:rPr>
                                  <m:t>2</m:t>
                                </m:r>
                              </m:sup>
                            </m:sSup>
                          </m:den>
                        </m:f>
                        <m:r>
                          <a:rPr lang="en-GB" sz="2400" b="0" i="1" smtClean="0">
                            <a:latin typeface="Cambria Math" panose="02040503050406030204" pitchFamily="18" charset="0"/>
                          </a:rPr>
                          <m:t>𝑑𝑥</m:t>
                        </m:r>
                      </m:e>
                    </m:nary>
                    <m:r>
                      <a:rPr lang="en-GB" sz="2400" b="0" i="1" smtClean="0">
                        <a:latin typeface="Cambria Math" panose="02040503050406030204" pitchFamily="18" charset="0"/>
                      </a:rPr>
                      <m:t>=∞.</m:t>
                    </m:r>
                  </m:oMath>
                </a14:m>
                <a:endParaRPr lang="en-GB" sz="2400" b="0" dirty="0"/>
              </a:p>
              <a:p>
                <a:pPr>
                  <a:buFont typeface="Courier New" panose="02070309020205020404" pitchFamily="49" charset="0"/>
                  <a:buChar char="o"/>
                </a:pPr>
                <a:r>
                  <a:rPr lang="en-GB" sz="2400" dirty="0"/>
                  <a:t> </a:t>
                </a:r>
                <a:r>
                  <a:rPr lang="en-GB" sz="2400" dirty="0" err="1"/>
                  <a:t>Poincaré</a:t>
                </a:r>
                <a:r>
                  <a:rPr lang="en-GB" sz="2400" dirty="0"/>
                  <a:t> disc model of the hyperbolic plane; curvature </a:t>
                </a:r>
                <a14:m>
                  <m:oMath xmlns:m="http://schemas.openxmlformats.org/officeDocument/2006/math">
                    <m:r>
                      <a:rPr lang="en-GB" sz="2400" b="0" i="0" smtClean="0">
                        <a:latin typeface="Cambria Math" panose="02040503050406030204" pitchFamily="18" charset="0"/>
                      </a:rPr>
                      <m:t>=</m:t>
                    </m:r>
                    <m:r>
                      <a:rPr lang="en-GB" sz="2400" b="0" i="1" smtClean="0">
                        <a:latin typeface="Cambria Math" panose="02040503050406030204" pitchFamily="18" charset="0"/>
                      </a:rPr>
                      <m:t>−1</m:t>
                    </m:r>
                  </m:oMath>
                </a14:m>
                <a:r>
                  <a:rPr lang="en-GB" sz="2400" dirty="0"/>
                  <a:t>.</a:t>
                </a:r>
              </a:p>
            </p:txBody>
          </p:sp>
        </mc:Choice>
        <mc:Fallback xmlns="">
          <p:sp>
            <p:nvSpPr>
              <p:cNvPr id="3" name="Content Placeholder 2">
                <a:extLst>
                  <a:ext uri="{FF2B5EF4-FFF2-40B4-BE49-F238E27FC236}">
                    <a16:creationId xmlns:a16="http://schemas.microsoft.com/office/drawing/2014/main" id="{D7338E04-FABC-4411-8E29-1B1A8BEAC4CB}"/>
                  </a:ext>
                </a:extLst>
              </p:cNvPr>
              <p:cNvSpPr>
                <a:spLocks noGrp="1" noRot="1" noChangeAspect="1" noMove="1" noResize="1" noEditPoints="1" noAdjustHandles="1" noChangeArrowheads="1" noChangeShapeType="1" noTextEdit="1"/>
              </p:cNvSpPr>
              <p:nvPr>
                <p:ph idx="4294967295"/>
              </p:nvPr>
            </p:nvSpPr>
            <p:spPr>
              <a:xfrm>
                <a:off x="342122" y="3369465"/>
                <a:ext cx="10058400" cy="2714094"/>
              </a:xfrm>
              <a:blipFill>
                <a:blip r:embed="rId2"/>
                <a:stretch>
                  <a:fillRect l="-1818" t="-3146"/>
                </a:stretch>
              </a:blipFill>
            </p:spPr>
            <p:txBody>
              <a:bodyPr/>
              <a:lstStyle/>
              <a:p>
                <a:r>
                  <a:rPr lang="en-GB">
                    <a:noFill/>
                  </a:rPr>
                  <a:t> </a:t>
                </a:r>
              </a:p>
            </p:txBody>
          </p:sp>
        </mc:Fallback>
      </mc:AlternateContent>
      <p:pic>
        <p:nvPicPr>
          <p:cNvPr id="8" name="Picture 7">
            <a:extLst>
              <a:ext uri="{FF2B5EF4-FFF2-40B4-BE49-F238E27FC236}">
                <a16:creationId xmlns:a16="http://schemas.microsoft.com/office/drawing/2014/main" xmlns="" id="{FD92311C-A7F5-468C-9CA7-BA1A636A6D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1044" y="1213075"/>
            <a:ext cx="2113998" cy="2113998"/>
          </a:xfrm>
          <a:prstGeom prst="rect">
            <a:avLst/>
          </a:prstGeom>
        </p:spPr>
      </p:pic>
      <p:pic>
        <p:nvPicPr>
          <p:cNvPr id="9" name="Picture 8">
            <a:extLst>
              <a:ext uri="{FF2B5EF4-FFF2-40B4-BE49-F238E27FC236}">
                <a16:creationId xmlns:a16="http://schemas.microsoft.com/office/drawing/2014/main" xmlns="" id="{E6094BDA-A950-4718-811B-96FFB97484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9773" y="1340249"/>
            <a:ext cx="2029216" cy="2029216"/>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9581BF39-80E8-4608-B14D-50990E9445A1}"/>
                  </a:ext>
                </a:extLst>
              </p:cNvPr>
              <p:cNvSpPr txBox="1"/>
              <p:nvPr/>
            </p:nvSpPr>
            <p:spPr>
              <a:xfrm>
                <a:off x="8782493" y="4357180"/>
                <a:ext cx="1509003" cy="369332"/>
              </a:xfrm>
              <a:prstGeom prst="rect">
                <a:avLst/>
              </a:prstGeom>
              <a:noFill/>
              <a:ln w="38100">
                <a:solidFill>
                  <a:schemeClr val="accent1"/>
                </a:solidFill>
              </a:ln>
            </p:spPr>
            <p:txBody>
              <a:bodyPr wrap="none" rtlCol="0">
                <a:spAutoFit/>
              </a:bodyPr>
              <a:lstStyle/>
              <a:p>
                <a14:m>
                  <m:oMath xmlns:m="http://schemas.openxmlformats.org/officeDocument/2006/math">
                    <m:r>
                      <a:rPr lang="en-GB" b="0" i="1" smtClean="0">
                        <a:latin typeface="Cambria Math" panose="02040503050406030204" pitchFamily="18" charset="0"/>
                      </a:rPr>
                      <m:t>→∞</m:t>
                    </m:r>
                  </m:oMath>
                </a14:m>
                <a:r>
                  <a:rPr lang="en-GB" dirty="0"/>
                  <a:t> as </a:t>
                </a:r>
                <a14:m>
                  <m:oMath xmlns:m="http://schemas.openxmlformats.org/officeDocument/2006/math">
                    <m:r>
                      <a:rPr lang="en-GB" b="0" i="1" smtClean="0">
                        <a:latin typeface="Cambria Math" panose="02040503050406030204" pitchFamily="18" charset="0"/>
                      </a:rPr>
                      <m:t>𝑟</m:t>
                    </m:r>
                    <m:r>
                      <a:rPr lang="en-GB" b="0" i="1" smtClean="0">
                        <a:latin typeface="Cambria Math" panose="02040503050406030204" pitchFamily="18" charset="0"/>
                      </a:rPr>
                      <m:t>→1</m:t>
                    </m:r>
                  </m:oMath>
                </a14:m>
                <a:endParaRPr lang="en-GB" dirty="0"/>
              </a:p>
            </p:txBody>
          </p:sp>
        </mc:Choice>
        <mc:Fallback xmlns="">
          <p:sp>
            <p:nvSpPr>
              <p:cNvPr id="6" name="TextBox 5">
                <a:extLst>
                  <a:ext uri="{FF2B5EF4-FFF2-40B4-BE49-F238E27FC236}">
                    <a16:creationId xmlns:a16="http://schemas.microsoft.com/office/drawing/2014/main" id="{9581BF39-80E8-4608-B14D-50990E9445A1}"/>
                  </a:ext>
                </a:extLst>
              </p:cNvPr>
              <p:cNvSpPr txBox="1">
                <a:spLocks noRot="1" noChangeAspect="1" noMove="1" noResize="1" noEditPoints="1" noAdjustHandles="1" noChangeArrowheads="1" noChangeShapeType="1" noTextEdit="1"/>
              </p:cNvSpPr>
              <p:nvPr/>
            </p:nvSpPr>
            <p:spPr>
              <a:xfrm>
                <a:off x="8782493" y="4357180"/>
                <a:ext cx="1509003" cy="369332"/>
              </a:xfrm>
              <a:prstGeom prst="rect">
                <a:avLst/>
              </a:prstGeom>
              <a:blipFill>
                <a:blip r:embed="rId6"/>
                <a:stretch>
                  <a:fillRect t="-4545" b="-19697"/>
                </a:stretch>
              </a:blipFill>
              <a:ln w="38100">
                <a:solidFill>
                  <a:schemeClr val="accent1"/>
                </a:solidFill>
              </a:ln>
            </p:spPr>
            <p:txBody>
              <a:bodyPr/>
              <a:lstStyle/>
              <a:p>
                <a:r>
                  <a:rPr lang="en-GB">
                    <a:noFill/>
                  </a:rPr>
                  <a:t> </a:t>
                </a:r>
              </a:p>
            </p:txBody>
          </p:sp>
        </mc:Fallback>
      </mc:AlternateContent>
      <p:sp>
        <p:nvSpPr>
          <p:cNvPr id="13" name="Rectangle 12">
            <a:extLst>
              <a:ext uri="{FF2B5EF4-FFF2-40B4-BE49-F238E27FC236}">
                <a16:creationId xmlns:a16="http://schemas.microsoft.com/office/drawing/2014/main" xmlns="" id="{B00688DA-886B-4BC4-B4A0-A2B630CD666F}"/>
              </a:ext>
            </a:extLst>
          </p:cNvPr>
          <p:cNvSpPr/>
          <p:nvPr/>
        </p:nvSpPr>
        <p:spPr>
          <a:xfrm>
            <a:off x="4455042" y="4185315"/>
            <a:ext cx="616689" cy="63795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Connector: Elbow 14">
            <a:extLst>
              <a:ext uri="{FF2B5EF4-FFF2-40B4-BE49-F238E27FC236}">
                <a16:creationId xmlns:a16="http://schemas.microsoft.com/office/drawing/2014/main" xmlns="" id="{048C3DCD-8B1B-42EC-976F-18F729FB12A5}"/>
              </a:ext>
            </a:extLst>
          </p:cNvPr>
          <p:cNvCxnSpPr>
            <a:cxnSpLocks/>
            <a:stCxn id="6" idx="0"/>
            <a:endCxn id="13" idx="0"/>
          </p:cNvCxnSpPr>
          <p:nvPr/>
        </p:nvCxnSpPr>
        <p:spPr>
          <a:xfrm rot="16200000" flipV="1">
            <a:off x="7064259" y="1884444"/>
            <a:ext cx="171865" cy="4773608"/>
          </a:xfrm>
          <a:prstGeom prst="bentConnector3">
            <a:avLst>
              <a:gd name="adj1" fmla="val 202077"/>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478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a16="http://schemas.microsoft.com/office/drawing/2014/main" xmlns="" id="{916AFDF8-E490-466C-9AC4-C5D06CB3FD20}"/>
              </a:ext>
            </a:extLst>
          </p:cNvPr>
          <p:cNvSpPr>
            <a:spLocks noGrp="1"/>
          </p:cNvSpPr>
          <p:nvPr>
            <p:ph type="title" idx="4294967295"/>
          </p:nvPr>
        </p:nvSpPr>
        <p:spPr>
          <a:xfrm>
            <a:off x="342122" y="441792"/>
            <a:ext cx="10058400" cy="813674"/>
          </a:xfrm>
        </p:spPr>
        <p:txBody>
          <a:bodyPr/>
          <a:lstStyle/>
          <a:p>
            <a:r>
              <a:rPr lang="en-GB" dirty="0"/>
              <a:t>Moduli spaces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D7338E04-FABC-4411-8E29-1B1A8BEAC4CB}"/>
                  </a:ext>
                </a:extLst>
              </p:cNvPr>
              <p:cNvSpPr>
                <a:spLocks noGrp="1"/>
              </p:cNvSpPr>
              <p:nvPr>
                <p:ph idx="4294967295"/>
              </p:nvPr>
            </p:nvSpPr>
            <p:spPr>
              <a:xfrm>
                <a:off x="342122" y="1255466"/>
                <a:ext cx="11416124" cy="4828093"/>
              </a:xfrm>
            </p:spPr>
            <p:txBody>
              <a:bodyPr>
                <a:normAutofit fontScale="85000" lnSpcReduction="20000"/>
              </a:bodyPr>
              <a:lstStyle/>
              <a:p>
                <a:pPr marL="0" indent="0">
                  <a:buNone/>
                </a:pPr>
                <a:r>
                  <a:rPr lang="en-GB" sz="2400" dirty="0"/>
                  <a:t>A moduli space is a “space of shapes” of a surface.</a:t>
                </a:r>
              </a:p>
              <a:p>
                <a:pPr marL="0" indent="0">
                  <a:buNone/>
                </a:pPr>
                <a:r>
                  <a:rPr lang="en-GB" sz="2400" dirty="0"/>
                  <a:t>Consider surfaces of genus </a:t>
                </a:r>
                <a14:m>
                  <m:oMath xmlns:m="http://schemas.openxmlformats.org/officeDocument/2006/math">
                    <m:r>
                      <a:rPr lang="en-GB" sz="2400" i="1">
                        <a:latin typeface="Cambria Math" panose="02040503050406030204" pitchFamily="18" charset="0"/>
                      </a:rPr>
                      <m:t>𝑔</m:t>
                    </m:r>
                  </m:oMath>
                </a14:m>
                <a:r>
                  <a:rPr lang="en-GB" sz="2400" dirty="0"/>
                  <a:t>, without boundary.</a:t>
                </a:r>
              </a:p>
              <a:p>
                <a:pPr marL="0" indent="0">
                  <a:buNone/>
                </a:pPr>
                <a:r>
                  <a:rPr lang="en-GB" sz="2400" dirty="0"/>
                  <a:t>One way of restating the classification theorem of surfaces:</a:t>
                </a:r>
              </a:p>
              <a:p>
                <a:pPr lvl="2">
                  <a:buFont typeface="Arial" panose="020B0604020202020204" pitchFamily="34" charset="0"/>
                  <a:buChar char="•"/>
                </a:pPr>
                <a:r>
                  <a:rPr lang="en-GB" sz="1800" dirty="0"/>
                  <a:t>Take all surfaces of genus </a:t>
                </a:r>
                <a14:m>
                  <m:oMath xmlns:m="http://schemas.openxmlformats.org/officeDocument/2006/math">
                    <m:r>
                      <a:rPr lang="en-GB" sz="1800" b="0" i="1" smtClean="0">
                        <a:latin typeface="Cambria Math" panose="02040503050406030204" pitchFamily="18" charset="0"/>
                      </a:rPr>
                      <m:t>𝑔</m:t>
                    </m:r>
                  </m:oMath>
                </a14:m>
                <a:r>
                  <a:rPr lang="en-GB" sz="1800" dirty="0"/>
                  <a:t>, up to topological equivalence. Then they are all the same!</a:t>
                </a:r>
              </a:p>
              <a:p>
                <a:pPr lvl="2">
                  <a:buFont typeface="Arial" panose="020B0604020202020204" pitchFamily="34" charset="0"/>
                  <a:buChar char="•"/>
                </a:pPr>
                <a:r>
                  <a:rPr lang="en-GB" sz="1800" dirty="0"/>
                  <a:t>Consider surfaces </a:t>
                </a:r>
                <a14:m>
                  <m:oMath xmlns:m="http://schemas.openxmlformats.org/officeDocument/2006/math">
                    <m:r>
                      <a:rPr lang="en-GB" sz="1800" b="0" i="1" smtClean="0">
                        <a:latin typeface="Cambria Math" panose="02040503050406030204" pitchFamily="18" charset="0"/>
                      </a:rPr>
                      <m:t>𝑆</m:t>
                    </m:r>
                    <m:r>
                      <a:rPr lang="en-GB" sz="1800" b="0" i="1" smtClean="0">
                        <a:latin typeface="Cambria Math" panose="02040503050406030204" pitchFamily="18" charset="0"/>
                      </a:rPr>
                      <m:t>,</m:t>
                    </m:r>
                    <m:r>
                      <a:rPr lang="en-GB" sz="1800" b="0" i="1" smtClean="0">
                        <a:latin typeface="Cambria Math" panose="02040503050406030204" pitchFamily="18" charset="0"/>
                      </a:rPr>
                      <m:t>𝑆</m:t>
                    </m:r>
                    <m:r>
                      <a:rPr lang="en-GB" sz="1800" b="0" i="1" smtClean="0">
                        <a:latin typeface="Cambria Math" panose="02040503050406030204" pitchFamily="18" charset="0"/>
                      </a:rPr>
                      <m:t>′</m:t>
                    </m:r>
                  </m:oMath>
                </a14:m>
                <a:r>
                  <a:rPr lang="en-GB" sz="1800" dirty="0"/>
                  <a:t> equivalent if there are continuous bijections </a:t>
                </a:r>
                <a14:m>
                  <m:oMath xmlns:m="http://schemas.openxmlformats.org/officeDocument/2006/math">
                    <m:r>
                      <a:rPr lang="en-GB" sz="1800" b="0" i="1" smtClean="0">
                        <a:latin typeface="Cambria Math" panose="02040503050406030204" pitchFamily="18" charset="0"/>
                      </a:rPr>
                      <m:t>𝑓</m:t>
                    </m:r>
                    <m:r>
                      <a:rPr lang="en-GB" sz="1800" b="0" i="1" smtClean="0">
                        <a:latin typeface="Cambria Math" panose="02040503050406030204" pitchFamily="18" charset="0"/>
                      </a:rPr>
                      <m:t>:</m:t>
                    </m:r>
                    <m:r>
                      <a:rPr lang="en-GB" sz="1800" b="0" i="1" smtClean="0">
                        <a:latin typeface="Cambria Math" panose="02040503050406030204" pitchFamily="18" charset="0"/>
                      </a:rPr>
                      <m:t>𝑆</m:t>
                    </m:r>
                    <m:r>
                      <a:rPr lang="en-GB" sz="1800" b="0" i="1" smtClean="0">
                        <a:latin typeface="Cambria Math" panose="02040503050406030204" pitchFamily="18" charset="0"/>
                      </a:rPr>
                      <m:t> →</m:t>
                    </m:r>
                    <m:r>
                      <a:rPr lang="en-GB" sz="1800" b="0" i="1" smtClean="0">
                        <a:latin typeface="Cambria Math" panose="02040503050406030204" pitchFamily="18" charset="0"/>
                      </a:rPr>
                      <m:t>𝑆</m:t>
                    </m:r>
                    <m:r>
                      <a:rPr lang="en-GB" sz="1800" b="0" i="1" smtClean="0">
                        <a:latin typeface="Cambria Math" panose="02040503050406030204" pitchFamily="18" charset="0"/>
                      </a:rPr>
                      <m:t>′</m:t>
                    </m:r>
                  </m:oMath>
                </a14:m>
                <a:r>
                  <a:rPr lang="en-GB" sz="1800" dirty="0"/>
                  <a:t>, </a:t>
                </a:r>
                <a14:m>
                  <m:oMath xmlns:m="http://schemas.openxmlformats.org/officeDocument/2006/math">
                    <m:sSup>
                      <m:sSupPr>
                        <m:ctrlPr>
                          <a:rPr lang="en-GB" sz="1800" b="0" i="1" dirty="0" smtClean="0">
                            <a:latin typeface="Cambria Math" panose="02040503050406030204" pitchFamily="18" charset="0"/>
                          </a:rPr>
                        </m:ctrlPr>
                      </m:sSupPr>
                      <m:e>
                        <m:r>
                          <a:rPr lang="en-GB" sz="1800" b="0" i="1" dirty="0" smtClean="0">
                            <a:latin typeface="Cambria Math" panose="02040503050406030204" pitchFamily="18" charset="0"/>
                          </a:rPr>
                          <m:t>𝑓</m:t>
                        </m:r>
                      </m:e>
                      <m:sup>
                        <m:r>
                          <a:rPr lang="en-GB" sz="1800" b="0" i="1" dirty="0" smtClean="0">
                            <a:latin typeface="Cambria Math" panose="02040503050406030204" pitchFamily="18" charset="0"/>
                          </a:rPr>
                          <m:t>−1</m:t>
                        </m:r>
                      </m:sup>
                    </m:sSup>
                    <m:r>
                      <a:rPr lang="en-GB" sz="1800" b="0" i="1" dirty="0" smtClean="0">
                        <a:latin typeface="Cambria Math" panose="02040503050406030204" pitchFamily="18" charset="0"/>
                      </a:rPr>
                      <m:t>:</m:t>
                    </m:r>
                    <m:sSup>
                      <m:sSupPr>
                        <m:ctrlPr>
                          <a:rPr lang="en-GB" sz="1800" b="0" i="1" dirty="0" smtClean="0">
                            <a:latin typeface="Cambria Math" panose="02040503050406030204" pitchFamily="18" charset="0"/>
                          </a:rPr>
                        </m:ctrlPr>
                      </m:sSupPr>
                      <m:e>
                        <m:r>
                          <a:rPr lang="en-GB" sz="1800" b="0" i="1" dirty="0" smtClean="0">
                            <a:latin typeface="Cambria Math" panose="02040503050406030204" pitchFamily="18" charset="0"/>
                          </a:rPr>
                          <m:t>𝑆</m:t>
                        </m:r>
                      </m:e>
                      <m:sup>
                        <m:r>
                          <a:rPr lang="en-GB" sz="1800" b="0" i="1" dirty="0" smtClean="0">
                            <a:latin typeface="Cambria Math" panose="02040503050406030204" pitchFamily="18" charset="0"/>
                          </a:rPr>
                          <m:t>′</m:t>
                        </m:r>
                      </m:sup>
                    </m:sSup>
                    <m:r>
                      <a:rPr lang="en-GB" sz="1800" b="0" i="1" dirty="0" smtClean="0">
                        <a:latin typeface="Cambria Math" panose="02040503050406030204" pitchFamily="18" charset="0"/>
                      </a:rPr>
                      <m:t>→</m:t>
                    </m:r>
                    <m:r>
                      <a:rPr lang="en-GB" sz="1800" b="0" i="1" dirty="0" smtClean="0">
                        <a:latin typeface="Cambria Math" panose="02040503050406030204" pitchFamily="18" charset="0"/>
                      </a:rPr>
                      <m:t>𝑆</m:t>
                    </m:r>
                  </m:oMath>
                </a14:m>
                <a:r>
                  <a:rPr lang="en-GB" sz="1800" dirty="0"/>
                  <a:t>.</a:t>
                </a:r>
              </a:p>
              <a:p>
                <a:pPr marL="0" indent="0">
                  <a:buNone/>
                </a:pPr>
                <a:r>
                  <a:rPr lang="en-GB" sz="2400" b="0" dirty="0">
                    <a:ea typeface="Cambria Math" panose="02040503050406030204" pitchFamily="18" charset="0"/>
                  </a:rPr>
                  <a:t>Moduli spaces use the same idea, but </a:t>
                </a:r>
                <a:r>
                  <a:rPr lang="en-GB" sz="2400" b="0" i="1" dirty="0">
                    <a:ea typeface="Cambria Math" panose="02040503050406030204" pitchFamily="18" charset="0"/>
                  </a:rPr>
                  <a:t>conformal</a:t>
                </a:r>
                <a:r>
                  <a:rPr lang="en-GB" sz="2400" b="0" dirty="0">
                    <a:ea typeface="Cambria Math" panose="02040503050406030204" pitchFamily="18" charset="0"/>
                  </a:rPr>
                  <a:t> or </a:t>
                </a:r>
                <a:r>
                  <a:rPr lang="en-GB" sz="2400" b="0" i="1" dirty="0">
                    <a:ea typeface="Cambria Math" panose="02040503050406030204" pitchFamily="18" charset="0"/>
                  </a:rPr>
                  <a:t>complex</a:t>
                </a:r>
                <a:r>
                  <a:rPr lang="en-GB" sz="2400" b="0" dirty="0">
                    <a:ea typeface="Cambria Math" panose="02040503050406030204" pitchFamily="18" charset="0"/>
                  </a:rPr>
                  <a:t> or </a:t>
                </a:r>
                <a:r>
                  <a:rPr lang="en-GB" sz="2400" b="0" i="1" dirty="0">
                    <a:ea typeface="Cambria Math" panose="02040503050406030204" pitchFamily="18" charset="0"/>
                  </a:rPr>
                  <a:t>hyperbolic</a:t>
                </a:r>
                <a:r>
                  <a:rPr lang="en-GB" sz="2400" b="0" dirty="0">
                    <a:ea typeface="Cambria Math" panose="02040503050406030204" pitchFamily="18" charset="0"/>
                  </a:rPr>
                  <a:t> equivalence.</a:t>
                </a:r>
              </a:p>
              <a:p>
                <a:pPr marL="0" indent="0">
                  <a:buNone/>
                </a:pPr>
                <a:r>
                  <a:rPr lang="en-GB" sz="2400" dirty="0">
                    <a:solidFill>
                      <a:srgbClr val="FF0000"/>
                    </a:solidFill>
                    <a:ea typeface="Cambria Math" panose="02040503050406030204" pitchFamily="18" charset="0"/>
                  </a:rPr>
                  <a:t>Conformal</a:t>
                </a:r>
                <a:r>
                  <a:rPr lang="en-GB" sz="2400" dirty="0">
                    <a:ea typeface="Cambria Math" panose="02040503050406030204" pitchFamily="18" charset="0"/>
                  </a:rPr>
                  <a:t> moduli space:</a:t>
                </a:r>
                <a:endParaRPr lang="en-GB" sz="2400" b="0" dirty="0">
                  <a:ea typeface="Cambria Math" panose="02040503050406030204" pitchFamily="18" charset="0"/>
                </a:endParaRPr>
              </a:p>
              <a:p>
                <a:pPr marL="292608" lvl="1" indent="0">
                  <a:buNone/>
                </a:pPr>
                <a14:m>
                  <m:oMath xmlns:m="http://schemas.openxmlformats.org/officeDocument/2006/math">
                    <m:sSub>
                      <m:sSubPr>
                        <m:ctrlPr>
                          <a:rPr lang="en-GB" sz="2200" b="0" i="1" smtClean="0">
                            <a:latin typeface="Cambria Math" panose="02040503050406030204" pitchFamily="18" charset="0"/>
                            <a:ea typeface="Cambria Math" panose="02040503050406030204" pitchFamily="18" charset="0"/>
                          </a:rPr>
                        </m:ctrlPr>
                      </m:sSubPr>
                      <m:e>
                        <m:r>
                          <a:rPr lang="en-GB" sz="2200" i="1" smtClean="0">
                            <a:latin typeface="Cambria Math" panose="02040503050406030204" pitchFamily="18" charset="0"/>
                            <a:ea typeface="Cambria Math" panose="02040503050406030204" pitchFamily="18" charset="0"/>
                          </a:rPr>
                          <m:t>ℳ</m:t>
                        </m:r>
                      </m:e>
                      <m:sub>
                        <m:r>
                          <a:rPr lang="en-GB" sz="2200" b="0" i="1" smtClean="0">
                            <a:latin typeface="Cambria Math" panose="02040503050406030204" pitchFamily="18" charset="0"/>
                            <a:ea typeface="Cambria Math" panose="02040503050406030204" pitchFamily="18" charset="0"/>
                          </a:rPr>
                          <m:t>𝑔</m:t>
                        </m:r>
                      </m:sub>
                    </m:sSub>
                    <m:r>
                      <a:rPr lang="en-GB" sz="2200" b="0" i="1" smtClean="0">
                        <a:latin typeface="Cambria Math" panose="02040503050406030204" pitchFamily="18" charset="0"/>
                        <a:ea typeface="Cambria Math" panose="02040503050406030204" pitchFamily="18" charset="0"/>
                      </a:rPr>
                      <m:t>= </m:t>
                    </m:r>
                  </m:oMath>
                </a14:m>
                <a:r>
                  <a:rPr lang="en-GB" sz="2200" dirty="0"/>
                  <a:t>All surfaces of genus </a:t>
                </a:r>
                <a14:m>
                  <m:oMath xmlns:m="http://schemas.openxmlformats.org/officeDocument/2006/math">
                    <m:r>
                      <a:rPr lang="en-GB" sz="2200" b="0" i="1" smtClean="0">
                        <a:latin typeface="Cambria Math" panose="02040503050406030204" pitchFamily="18" charset="0"/>
                      </a:rPr>
                      <m:t>𝑔</m:t>
                    </m:r>
                  </m:oMath>
                </a14:m>
                <a:r>
                  <a:rPr lang="en-GB" sz="2200" dirty="0"/>
                  <a:t>, up to conformal equivalence</a:t>
                </a:r>
              </a:p>
              <a:p>
                <a:pPr marL="635508" lvl="1" indent="-342900">
                  <a:buFont typeface="Arial" panose="020B0604020202020204" pitchFamily="34" charset="0"/>
                  <a:buChar char="•"/>
                </a:pPr>
                <a:r>
                  <a:rPr lang="en-GB" dirty="0"/>
                  <a:t>Consider surfaces </a:t>
                </a:r>
                <a14:m>
                  <m:oMath xmlns:m="http://schemas.openxmlformats.org/officeDocument/2006/math">
                    <m:r>
                      <a:rPr lang="en-GB" b="0" i="1" smtClean="0">
                        <a:latin typeface="Cambria Math" panose="02040503050406030204" pitchFamily="18" charset="0"/>
                      </a:rPr>
                      <m:t>𝑆</m:t>
                    </m:r>
                    <m:r>
                      <a:rPr lang="en-GB" b="0" i="1" smtClean="0">
                        <a:latin typeface="Cambria Math" panose="02040503050406030204" pitchFamily="18" charset="0"/>
                      </a:rPr>
                      <m:t>,</m:t>
                    </m:r>
                    <m:r>
                      <a:rPr lang="en-GB" b="0" i="1" smtClean="0">
                        <a:latin typeface="Cambria Math" panose="02040503050406030204" pitchFamily="18" charset="0"/>
                      </a:rPr>
                      <m:t>𝑆</m:t>
                    </m:r>
                    <m:r>
                      <a:rPr lang="en-GB" b="0" i="1" smtClean="0">
                        <a:latin typeface="Cambria Math" panose="02040503050406030204" pitchFamily="18" charset="0"/>
                      </a:rPr>
                      <m:t>′</m:t>
                    </m:r>
                  </m:oMath>
                </a14:m>
                <a:r>
                  <a:rPr lang="en-GB" dirty="0"/>
                  <a:t> equivalent if there are conformal bijections </a:t>
                </a:r>
                <a14:m>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 :</m:t>
                    </m:r>
                    <m:r>
                      <a:rPr lang="en-GB" b="0" i="1" smtClean="0">
                        <a:latin typeface="Cambria Math" panose="02040503050406030204" pitchFamily="18" charset="0"/>
                      </a:rPr>
                      <m:t>𝑆</m:t>
                    </m:r>
                    <m:r>
                      <a:rPr lang="en-GB" b="0" i="1" smtClean="0">
                        <a:latin typeface="Cambria Math" panose="02040503050406030204" pitchFamily="18" charset="0"/>
                      </a:rPr>
                      <m:t> →</m:t>
                    </m:r>
                    <m:r>
                      <a:rPr lang="en-GB" b="0" i="1" smtClean="0">
                        <a:latin typeface="Cambria Math" panose="02040503050406030204" pitchFamily="18" charset="0"/>
                      </a:rPr>
                      <m:t>𝑆</m:t>
                    </m:r>
                    <m:r>
                      <a:rPr lang="en-GB" b="0" i="1" smtClean="0">
                        <a:latin typeface="Cambria Math" panose="02040503050406030204" pitchFamily="18" charset="0"/>
                      </a:rPr>
                      <m:t>′</m:t>
                    </m:r>
                  </m:oMath>
                </a14:m>
                <a:r>
                  <a:rPr lang="en-GB" dirty="0"/>
                  <a:t>, </a:t>
                </a:r>
                <a14:m>
                  <m:oMath xmlns:m="http://schemas.openxmlformats.org/officeDocument/2006/math">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𝑓</m:t>
                        </m:r>
                      </m:e>
                      <m:sup>
                        <m:r>
                          <a:rPr lang="en-GB" b="0" i="1" dirty="0" smtClean="0">
                            <a:latin typeface="Cambria Math" panose="02040503050406030204" pitchFamily="18" charset="0"/>
                          </a:rPr>
                          <m:t>−1</m:t>
                        </m:r>
                      </m:sup>
                    </m:sSup>
                    <m:r>
                      <a:rPr lang="en-GB" b="0" i="1" dirty="0" smtClean="0">
                        <a:latin typeface="Cambria Math" panose="02040503050406030204" pitchFamily="18" charset="0"/>
                      </a:rPr>
                      <m:t>:</m:t>
                    </m:r>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𝑆</m:t>
                        </m:r>
                      </m:e>
                      <m:sup>
                        <m:r>
                          <a:rPr lang="en-GB" b="0" i="1" dirty="0" smtClean="0">
                            <a:latin typeface="Cambria Math" panose="02040503050406030204" pitchFamily="18" charset="0"/>
                          </a:rPr>
                          <m:t>′</m:t>
                        </m:r>
                      </m:sup>
                    </m:sSup>
                    <m:r>
                      <a:rPr lang="en-GB" b="0" i="1" dirty="0" smtClean="0">
                        <a:latin typeface="Cambria Math" panose="02040503050406030204" pitchFamily="18" charset="0"/>
                      </a:rPr>
                      <m:t>→</m:t>
                    </m:r>
                    <m:r>
                      <a:rPr lang="en-GB" b="0" i="1" dirty="0" smtClean="0">
                        <a:latin typeface="Cambria Math" panose="02040503050406030204" pitchFamily="18" charset="0"/>
                      </a:rPr>
                      <m:t>𝑆</m:t>
                    </m:r>
                  </m:oMath>
                </a14:m>
                <a:r>
                  <a:rPr lang="en-GB" dirty="0"/>
                  <a:t>.</a:t>
                </a:r>
              </a:p>
              <a:p>
                <a:pPr marL="0" indent="0">
                  <a:buNone/>
                </a:pPr>
                <a:r>
                  <a:rPr lang="en-GB" sz="2400" dirty="0">
                    <a:solidFill>
                      <a:srgbClr val="0070C0"/>
                    </a:solidFill>
                  </a:rPr>
                  <a:t>Complex </a:t>
                </a:r>
                <a:r>
                  <a:rPr lang="en-GB" sz="2400" dirty="0"/>
                  <a:t>moduli space:</a:t>
                </a:r>
              </a:p>
              <a:p>
                <a:pPr marL="292608" lvl="1" indent="0">
                  <a:buNone/>
                </a:pPr>
                <a14:m>
                  <m:oMath xmlns:m="http://schemas.openxmlformats.org/officeDocument/2006/math">
                    <m:sSub>
                      <m:sSubPr>
                        <m:ctrlPr>
                          <a:rPr lang="en-GB" sz="2200" i="1">
                            <a:latin typeface="Cambria Math" panose="02040503050406030204" pitchFamily="18" charset="0"/>
                            <a:ea typeface="Cambria Math" panose="02040503050406030204" pitchFamily="18" charset="0"/>
                          </a:rPr>
                        </m:ctrlPr>
                      </m:sSubPr>
                      <m:e>
                        <m:r>
                          <a:rPr lang="en-GB" sz="2200" i="1">
                            <a:latin typeface="Cambria Math" panose="02040503050406030204" pitchFamily="18" charset="0"/>
                            <a:ea typeface="Cambria Math" panose="02040503050406030204" pitchFamily="18" charset="0"/>
                          </a:rPr>
                          <m:t>ℳ</m:t>
                        </m:r>
                      </m:e>
                      <m:sub>
                        <m:r>
                          <a:rPr lang="en-GB" sz="2200" i="1">
                            <a:latin typeface="Cambria Math" panose="02040503050406030204" pitchFamily="18" charset="0"/>
                            <a:ea typeface="Cambria Math" panose="02040503050406030204" pitchFamily="18" charset="0"/>
                          </a:rPr>
                          <m:t>𝑔</m:t>
                        </m:r>
                      </m:sub>
                    </m:sSub>
                    <m:r>
                      <a:rPr lang="en-GB" sz="2200" i="1">
                        <a:latin typeface="Cambria Math" panose="02040503050406030204" pitchFamily="18" charset="0"/>
                        <a:ea typeface="Cambria Math" panose="02040503050406030204" pitchFamily="18" charset="0"/>
                      </a:rPr>
                      <m:t>= </m:t>
                    </m:r>
                  </m:oMath>
                </a14:m>
                <a:r>
                  <a:rPr lang="en-GB" sz="2200" dirty="0"/>
                  <a:t>All surfaces of genus </a:t>
                </a:r>
                <a14:m>
                  <m:oMath xmlns:m="http://schemas.openxmlformats.org/officeDocument/2006/math">
                    <m:r>
                      <a:rPr lang="en-GB" sz="2200" i="1">
                        <a:latin typeface="Cambria Math" panose="02040503050406030204" pitchFamily="18" charset="0"/>
                      </a:rPr>
                      <m:t>𝑔</m:t>
                    </m:r>
                  </m:oMath>
                </a14:m>
                <a:r>
                  <a:rPr lang="en-GB" sz="2200" dirty="0"/>
                  <a:t>, up to biholomorphic equivalence</a:t>
                </a:r>
              </a:p>
              <a:p>
                <a:pPr marL="635508" lvl="1" indent="-342900">
                  <a:buFont typeface="Arial" panose="020B0604020202020204" pitchFamily="34" charset="0"/>
                  <a:buChar char="•"/>
                </a:pPr>
                <a:r>
                  <a:rPr lang="en-GB" dirty="0"/>
                  <a:t>Consider surfaces 𝑆,𝑆′ equivalent if there are holomorphic bijections </a:t>
                </a:r>
                <a14:m>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𝑆</m:t>
                    </m:r>
                    <m:r>
                      <a:rPr lang="en-GB" b="0" i="1" smtClean="0">
                        <a:latin typeface="Cambria Math" panose="02040503050406030204" pitchFamily="18" charset="0"/>
                      </a:rPr>
                      <m:t> →</m:t>
                    </m:r>
                    <m:r>
                      <a:rPr lang="en-GB" b="0" i="1" smtClean="0">
                        <a:latin typeface="Cambria Math" panose="02040503050406030204" pitchFamily="18" charset="0"/>
                      </a:rPr>
                      <m:t>𝑆</m:t>
                    </m:r>
                    <m:r>
                      <a:rPr lang="en-GB" b="0" i="1" smtClean="0">
                        <a:latin typeface="Cambria Math" panose="02040503050406030204" pitchFamily="18" charset="0"/>
                      </a:rPr>
                      <m:t>′</m:t>
                    </m:r>
                  </m:oMath>
                </a14:m>
                <a:r>
                  <a:rPr lang="en-GB" dirty="0"/>
                  <a:t>, </a:t>
                </a:r>
                <a14:m>
                  <m:oMath xmlns:m="http://schemas.openxmlformats.org/officeDocument/2006/math">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𝑓</m:t>
                        </m:r>
                      </m:e>
                      <m:sup>
                        <m:r>
                          <a:rPr lang="en-GB" b="0" i="1" dirty="0" smtClean="0">
                            <a:latin typeface="Cambria Math" panose="02040503050406030204" pitchFamily="18" charset="0"/>
                          </a:rPr>
                          <m:t>−1</m:t>
                        </m:r>
                      </m:sup>
                    </m:sSup>
                    <m:r>
                      <a:rPr lang="en-GB" b="0" i="1" dirty="0" smtClean="0">
                        <a:latin typeface="Cambria Math" panose="02040503050406030204" pitchFamily="18" charset="0"/>
                      </a:rPr>
                      <m:t>:</m:t>
                    </m:r>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𝑆</m:t>
                        </m:r>
                      </m:e>
                      <m:sup>
                        <m:r>
                          <a:rPr lang="en-GB" b="0" i="1" dirty="0" smtClean="0">
                            <a:latin typeface="Cambria Math" panose="02040503050406030204" pitchFamily="18" charset="0"/>
                          </a:rPr>
                          <m:t>′</m:t>
                        </m:r>
                      </m:sup>
                    </m:sSup>
                    <m:r>
                      <a:rPr lang="en-GB" b="0" i="1" dirty="0" smtClean="0">
                        <a:latin typeface="Cambria Math" panose="02040503050406030204" pitchFamily="18" charset="0"/>
                      </a:rPr>
                      <m:t>→</m:t>
                    </m:r>
                    <m:r>
                      <a:rPr lang="en-GB" b="0" i="1" dirty="0" smtClean="0">
                        <a:latin typeface="Cambria Math" panose="02040503050406030204" pitchFamily="18" charset="0"/>
                      </a:rPr>
                      <m:t>𝑆</m:t>
                    </m:r>
                  </m:oMath>
                </a14:m>
                <a:r>
                  <a:rPr lang="en-GB" dirty="0"/>
                  <a:t>.</a:t>
                </a:r>
                <a:endParaRPr lang="en-GB" sz="2200" dirty="0"/>
              </a:p>
              <a:p>
                <a:pPr marL="0" indent="0">
                  <a:buNone/>
                </a:pPr>
                <a:r>
                  <a:rPr lang="en-GB" sz="2400" dirty="0">
                    <a:solidFill>
                      <a:srgbClr val="00B050"/>
                    </a:solidFill>
                  </a:rPr>
                  <a:t>Hyperbolic </a:t>
                </a:r>
                <a:r>
                  <a:rPr lang="en-GB" sz="2400" dirty="0"/>
                  <a:t>moduli space:</a:t>
                </a:r>
              </a:p>
              <a:p>
                <a:pPr marL="292608" lvl="1" indent="0">
                  <a:buNone/>
                </a:pPr>
                <a14:m>
                  <m:oMath xmlns:m="http://schemas.openxmlformats.org/officeDocument/2006/math">
                    <m:sSub>
                      <m:sSubPr>
                        <m:ctrlPr>
                          <a:rPr lang="en-GB" sz="2200" i="1">
                            <a:latin typeface="Cambria Math" panose="02040503050406030204" pitchFamily="18" charset="0"/>
                            <a:ea typeface="Cambria Math" panose="02040503050406030204" pitchFamily="18" charset="0"/>
                          </a:rPr>
                        </m:ctrlPr>
                      </m:sSubPr>
                      <m:e>
                        <m:r>
                          <a:rPr lang="en-GB" sz="2200" i="1">
                            <a:latin typeface="Cambria Math" panose="02040503050406030204" pitchFamily="18" charset="0"/>
                            <a:ea typeface="Cambria Math" panose="02040503050406030204" pitchFamily="18" charset="0"/>
                          </a:rPr>
                          <m:t>ℳ</m:t>
                        </m:r>
                      </m:e>
                      <m:sub>
                        <m:r>
                          <a:rPr lang="en-GB" sz="2200" i="1">
                            <a:latin typeface="Cambria Math" panose="02040503050406030204" pitchFamily="18" charset="0"/>
                            <a:ea typeface="Cambria Math" panose="02040503050406030204" pitchFamily="18" charset="0"/>
                          </a:rPr>
                          <m:t>𝑔</m:t>
                        </m:r>
                      </m:sub>
                    </m:sSub>
                    <m:r>
                      <a:rPr lang="en-GB" sz="2200" i="1">
                        <a:latin typeface="Cambria Math" panose="02040503050406030204" pitchFamily="18" charset="0"/>
                        <a:ea typeface="Cambria Math" panose="02040503050406030204" pitchFamily="18" charset="0"/>
                      </a:rPr>
                      <m:t>= </m:t>
                    </m:r>
                  </m:oMath>
                </a14:m>
                <a:r>
                  <a:rPr lang="en-GB" sz="2200" dirty="0"/>
                  <a:t>All hyperbolic surfaces of genus </a:t>
                </a:r>
                <a14:m>
                  <m:oMath xmlns:m="http://schemas.openxmlformats.org/officeDocument/2006/math">
                    <m:r>
                      <a:rPr lang="en-GB" sz="2200" i="1">
                        <a:latin typeface="Cambria Math" panose="02040503050406030204" pitchFamily="18" charset="0"/>
                      </a:rPr>
                      <m:t>𝑔</m:t>
                    </m:r>
                  </m:oMath>
                </a14:m>
                <a:r>
                  <a:rPr lang="en-GB" sz="2200" dirty="0"/>
                  <a:t>, up to hyperbolic equivalence (isometry)</a:t>
                </a:r>
              </a:p>
              <a:p>
                <a:pPr marL="635508" lvl="1" indent="-342900">
                  <a:buFont typeface="Arial" panose="020B0604020202020204" pitchFamily="34" charset="0"/>
                  <a:buChar char="•"/>
                </a:pPr>
                <a:r>
                  <a:rPr lang="en-GB" dirty="0"/>
                  <a:t>Consider surfaces 𝑆,𝑆′ equivalent if there are distance-preserving bijections (isometries) </a:t>
                </a:r>
                <a14:m>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 :</m:t>
                    </m:r>
                    <m:r>
                      <a:rPr lang="en-GB" b="0" i="1" smtClean="0">
                        <a:latin typeface="Cambria Math" panose="02040503050406030204" pitchFamily="18" charset="0"/>
                      </a:rPr>
                      <m:t>𝑆</m:t>
                    </m:r>
                    <m:r>
                      <a:rPr lang="en-GB" b="0" i="1" smtClean="0">
                        <a:latin typeface="Cambria Math" panose="02040503050406030204" pitchFamily="18" charset="0"/>
                      </a:rPr>
                      <m:t> →</m:t>
                    </m:r>
                    <m:r>
                      <a:rPr lang="en-GB" b="0" i="1" smtClean="0">
                        <a:latin typeface="Cambria Math" panose="02040503050406030204" pitchFamily="18" charset="0"/>
                      </a:rPr>
                      <m:t>𝑆</m:t>
                    </m:r>
                    <m:r>
                      <a:rPr lang="en-GB" b="0" i="1" smtClean="0">
                        <a:latin typeface="Cambria Math" panose="02040503050406030204" pitchFamily="18" charset="0"/>
                      </a:rPr>
                      <m:t>′</m:t>
                    </m:r>
                  </m:oMath>
                </a14:m>
                <a:r>
                  <a:rPr lang="en-GB" dirty="0"/>
                  <a:t>, </a:t>
                </a:r>
                <a14:m>
                  <m:oMath xmlns:m="http://schemas.openxmlformats.org/officeDocument/2006/math">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𝑓</m:t>
                        </m:r>
                      </m:e>
                      <m:sup>
                        <m:r>
                          <a:rPr lang="en-GB" b="0" i="1" dirty="0" smtClean="0">
                            <a:latin typeface="Cambria Math" panose="02040503050406030204" pitchFamily="18" charset="0"/>
                          </a:rPr>
                          <m:t>−1</m:t>
                        </m:r>
                      </m:sup>
                    </m:sSup>
                    <m:r>
                      <a:rPr lang="en-GB" b="0" i="1" dirty="0" smtClean="0">
                        <a:latin typeface="Cambria Math" panose="02040503050406030204" pitchFamily="18" charset="0"/>
                      </a:rPr>
                      <m:t>:</m:t>
                    </m:r>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𝑆</m:t>
                        </m:r>
                      </m:e>
                      <m:sup>
                        <m:r>
                          <a:rPr lang="en-GB" b="0" i="1" dirty="0" smtClean="0">
                            <a:latin typeface="Cambria Math" panose="02040503050406030204" pitchFamily="18" charset="0"/>
                          </a:rPr>
                          <m:t>′</m:t>
                        </m:r>
                      </m:sup>
                    </m:sSup>
                    <m:r>
                      <a:rPr lang="en-GB" b="0" i="1" dirty="0" smtClean="0">
                        <a:latin typeface="Cambria Math" panose="02040503050406030204" pitchFamily="18" charset="0"/>
                      </a:rPr>
                      <m:t>→</m:t>
                    </m:r>
                    <m:r>
                      <a:rPr lang="en-GB" b="0" i="1" dirty="0" smtClean="0">
                        <a:latin typeface="Cambria Math" panose="02040503050406030204" pitchFamily="18" charset="0"/>
                      </a:rPr>
                      <m:t>𝑆</m:t>
                    </m:r>
                  </m:oMath>
                </a14:m>
                <a:r>
                  <a:rPr lang="en-GB" dirty="0"/>
                  <a:t>.</a:t>
                </a:r>
              </a:p>
              <a:p>
                <a:pPr marL="0" indent="0">
                  <a:buNone/>
                </a:pPr>
                <a:endParaRPr lang="en-GB" sz="2400" dirty="0"/>
              </a:p>
              <a:p>
                <a:pPr marL="0" indent="0">
                  <a:buNone/>
                </a:pPr>
                <a:endParaRPr lang="en-GB" sz="2400" dirty="0"/>
              </a:p>
            </p:txBody>
          </p:sp>
        </mc:Choice>
        <mc:Fallback xmlns="">
          <p:sp>
            <p:nvSpPr>
              <p:cNvPr id="3" name="Content Placeholder 2">
                <a:extLst>
                  <a:ext uri="{FF2B5EF4-FFF2-40B4-BE49-F238E27FC236}">
                    <a16:creationId xmlns="" xmlns:a16="http://schemas.microsoft.com/office/drawing/2014/main" xmlns:a14="http://schemas.microsoft.com/office/drawing/2010/main" id="{D7338E04-FABC-4411-8E29-1B1A8BEAC4CB}"/>
                  </a:ext>
                </a:extLst>
              </p:cNvPr>
              <p:cNvSpPr>
                <a:spLocks noGrp="1" noRot="1" noChangeAspect="1" noMove="1" noResize="1" noEditPoints="1" noAdjustHandles="1" noChangeArrowheads="1" noChangeShapeType="1" noTextEdit="1"/>
              </p:cNvSpPr>
              <p:nvPr>
                <p:ph idx="4294967295"/>
              </p:nvPr>
            </p:nvSpPr>
            <p:spPr>
              <a:xfrm>
                <a:off x="342122" y="1255466"/>
                <a:ext cx="11416124" cy="4828093"/>
              </a:xfrm>
              <a:blipFill rotWithShape="0">
                <a:blip r:embed="rId2"/>
                <a:stretch>
                  <a:fillRect l="-1335" t="-2399"/>
                </a:stretch>
              </a:blipFill>
            </p:spPr>
            <p:txBody>
              <a:bodyPr/>
              <a:lstStyle/>
              <a:p>
                <a:r>
                  <a:rPr lang="en-AU">
                    <a:noFill/>
                  </a:rPr>
                  <a:t> </a:t>
                </a:r>
              </a:p>
            </p:txBody>
          </p:sp>
        </mc:Fallback>
      </mc:AlternateContent>
      <p:sp>
        <p:nvSpPr>
          <p:cNvPr id="5" name="TextBox 4">
            <a:extLst>
              <a:ext uri="{FF2B5EF4-FFF2-40B4-BE49-F238E27FC236}">
                <a16:creationId xmlns:a16="http://schemas.microsoft.com/office/drawing/2014/main" xmlns="" id="{F8DFA8DB-9DCA-4C52-A880-FCA9BD289435}"/>
              </a:ext>
            </a:extLst>
          </p:cNvPr>
          <p:cNvSpPr txBox="1"/>
          <p:nvPr/>
        </p:nvSpPr>
        <p:spPr>
          <a:xfrm rot="20268788">
            <a:off x="2637936" y="3681371"/>
            <a:ext cx="5145096" cy="1077218"/>
          </a:xfrm>
          <a:prstGeom prst="rect">
            <a:avLst/>
          </a:prstGeom>
          <a:solidFill>
            <a:schemeClr val="bg1"/>
          </a:solidFill>
          <a:ln w="38100">
            <a:solidFill>
              <a:srgbClr val="FF0000"/>
            </a:solidFill>
          </a:ln>
        </p:spPr>
        <p:txBody>
          <a:bodyPr wrap="square" rtlCol="0">
            <a:spAutoFit/>
          </a:bodyPr>
          <a:lstStyle/>
          <a:p>
            <a:pPr algn="ctr"/>
            <a:r>
              <a:rPr lang="en-GB" sz="4800" dirty="0">
                <a:solidFill>
                  <a:srgbClr val="FF0000"/>
                </a:solidFill>
              </a:rPr>
              <a:t>All the same thing!</a:t>
            </a:r>
          </a:p>
          <a:p>
            <a:pPr algn="ctr"/>
            <a:r>
              <a:rPr lang="en-GB" sz="1600" dirty="0">
                <a:solidFill>
                  <a:srgbClr val="FF0000"/>
                </a:solidFill>
              </a:rPr>
              <a:t>(More or less…)</a:t>
            </a:r>
          </a:p>
        </p:txBody>
      </p:sp>
    </p:spTree>
    <p:extLst>
      <p:ext uri="{BB962C8B-B14F-4D97-AF65-F5344CB8AC3E}">
        <p14:creationId xmlns:p14="http://schemas.microsoft.com/office/powerpoint/2010/main" val="201140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a16="http://schemas.microsoft.com/office/drawing/2014/main" xmlns="" id="{916AFDF8-E490-466C-9AC4-C5D06CB3FD20}"/>
              </a:ext>
            </a:extLst>
          </p:cNvPr>
          <p:cNvSpPr>
            <a:spLocks noGrp="1"/>
          </p:cNvSpPr>
          <p:nvPr>
            <p:ph type="title" idx="4294967295"/>
          </p:nvPr>
        </p:nvSpPr>
        <p:spPr>
          <a:xfrm>
            <a:off x="342122" y="441792"/>
            <a:ext cx="10058400" cy="813674"/>
          </a:xfrm>
        </p:spPr>
        <p:txBody>
          <a:bodyPr/>
          <a:lstStyle/>
          <a:p>
            <a:r>
              <a:rPr lang="en-GB" dirty="0"/>
              <a:t>Moduli spaces – now with boundary!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D7338E04-FABC-4411-8E29-1B1A8BEAC4CB}"/>
                  </a:ext>
                </a:extLst>
              </p:cNvPr>
              <p:cNvSpPr>
                <a:spLocks noGrp="1"/>
              </p:cNvSpPr>
              <p:nvPr>
                <p:ph idx="4294967295"/>
              </p:nvPr>
            </p:nvSpPr>
            <p:spPr>
              <a:xfrm>
                <a:off x="342121" y="1255466"/>
                <a:ext cx="11533355" cy="4828093"/>
              </a:xfrm>
            </p:spPr>
            <p:txBody>
              <a:bodyPr>
                <a:normAutofit/>
              </a:bodyPr>
              <a:lstStyle/>
              <a:p>
                <a:pPr marL="0" indent="0">
                  <a:buNone/>
                </a:pPr>
                <a:r>
                  <a:rPr lang="en-GB" sz="2400" dirty="0"/>
                  <a:t>Consider now a surface of genus </a:t>
                </a:r>
                <a14:m>
                  <m:oMath xmlns:m="http://schemas.openxmlformats.org/officeDocument/2006/math">
                    <m:r>
                      <a:rPr lang="en-GB" sz="2400" i="1">
                        <a:latin typeface="Cambria Math" panose="02040503050406030204" pitchFamily="18" charset="0"/>
                      </a:rPr>
                      <m:t>𝑔</m:t>
                    </m:r>
                  </m:oMath>
                </a14:m>
                <a:r>
                  <a:rPr lang="en-GB" sz="2400" dirty="0"/>
                  <a:t>, but also with:</a:t>
                </a:r>
              </a:p>
              <a:p>
                <a:pPr lvl="1">
                  <a:buFont typeface="Arial" panose="020B0604020202020204" pitchFamily="34" charset="0"/>
                  <a:buChar char="•"/>
                </a:pPr>
                <a:r>
                  <a:rPr lang="en-GB" sz="2200" i="1" dirty="0"/>
                  <a:t> </a:t>
                </a:r>
                <a14:m>
                  <m:oMath xmlns:m="http://schemas.openxmlformats.org/officeDocument/2006/math">
                    <m:r>
                      <a:rPr lang="en-GB" sz="2200" b="0" i="1" smtClean="0">
                        <a:latin typeface="Cambria Math" panose="02040503050406030204" pitchFamily="18" charset="0"/>
                      </a:rPr>
                      <m:t>𝑛</m:t>
                    </m:r>
                  </m:oMath>
                </a14:m>
                <a:r>
                  <a:rPr lang="en-GB" sz="2200" i="1" dirty="0"/>
                  <a:t> </a:t>
                </a:r>
                <a:r>
                  <a:rPr lang="en-GB" sz="2200" dirty="0"/>
                  <a:t>boundary components / marked points.</a:t>
                </a:r>
              </a:p>
              <a:p>
                <a:pPr marL="0" indent="0">
                  <a:buNone/>
                </a:pPr>
                <a:r>
                  <a:rPr lang="en-GB" sz="2400" dirty="0">
                    <a:solidFill>
                      <a:srgbClr val="FF0000"/>
                    </a:solidFill>
                    <a:ea typeface="Cambria Math" panose="02040503050406030204" pitchFamily="18" charset="0"/>
                  </a:rPr>
                  <a:t>Conformal</a:t>
                </a:r>
                <a:r>
                  <a:rPr lang="en-GB" sz="2400" dirty="0">
                    <a:ea typeface="Cambria Math" panose="02040503050406030204" pitchFamily="18" charset="0"/>
                  </a:rPr>
                  <a:t> moduli space:</a:t>
                </a:r>
                <a:endParaRPr lang="en-GB" sz="2400" b="0" dirty="0">
                  <a:ea typeface="Cambria Math" panose="02040503050406030204" pitchFamily="18" charset="0"/>
                </a:endParaRPr>
              </a:p>
              <a:p>
                <a:pPr marL="292608" lvl="1" indent="0">
                  <a:buNone/>
                </a:pPr>
                <a14:m>
                  <m:oMath xmlns:m="http://schemas.openxmlformats.org/officeDocument/2006/math">
                    <m:sSub>
                      <m:sSubPr>
                        <m:ctrlPr>
                          <a:rPr lang="en-GB" sz="2200" b="0" i="1" smtClean="0">
                            <a:latin typeface="Cambria Math" panose="02040503050406030204" pitchFamily="18" charset="0"/>
                            <a:ea typeface="Cambria Math" panose="02040503050406030204" pitchFamily="18" charset="0"/>
                          </a:rPr>
                        </m:ctrlPr>
                      </m:sSubPr>
                      <m:e>
                        <m:r>
                          <a:rPr lang="en-GB" sz="2200" i="1" smtClean="0">
                            <a:latin typeface="Cambria Math" panose="02040503050406030204" pitchFamily="18" charset="0"/>
                            <a:ea typeface="Cambria Math" panose="02040503050406030204" pitchFamily="18" charset="0"/>
                          </a:rPr>
                          <m:t>ℳ</m:t>
                        </m:r>
                      </m:e>
                      <m:sub>
                        <m:r>
                          <a:rPr lang="en-GB" sz="2200" b="0" i="1" smtClean="0">
                            <a:latin typeface="Cambria Math" panose="02040503050406030204" pitchFamily="18" charset="0"/>
                            <a:ea typeface="Cambria Math" panose="02040503050406030204" pitchFamily="18" charset="0"/>
                          </a:rPr>
                          <m:t>𝑔</m:t>
                        </m:r>
                        <m:r>
                          <a:rPr lang="en-GB" sz="2200" b="0" i="1" smtClean="0">
                            <a:latin typeface="Cambria Math" panose="02040503050406030204" pitchFamily="18" charset="0"/>
                            <a:ea typeface="Cambria Math" panose="02040503050406030204" pitchFamily="18" charset="0"/>
                          </a:rPr>
                          <m:t>,</m:t>
                        </m:r>
                        <m:r>
                          <a:rPr lang="en-GB" sz="2200" b="0" i="1" smtClean="0">
                            <a:latin typeface="Cambria Math" panose="02040503050406030204" pitchFamily="18" charset="0"/>
                            <a:ea typeface="Cambria Math" panose="02040503050406030204" pitchFamily="18" charset="0"/>
                          </a:rPr>
                          <m:t>𝑛</m:t>
                        </m:r>
                      </m:sub>
                    </m:sSub>
                    <m:r>
                      <a:rPr lang="en-GB" sz="2200" b="0" i="1" smtClean="0">
                        <a:latin typeface="Cambria Math" panose="02040503050406030204" pitchFamily="18" charset="0"/>
                        <a:ea typeface="Cambria Math" panose="02040503050406030204" pitchFamily="18" charset="0"/>
                      </a:rPr>
                      <m:t>= </m:t>
                    </m:r>
                  </m:oMath>
                </a14:m>
                <a:r>
                  <a:rPr lang="en-GB" sz="2200" dirty="0"/>
                  <a:t>All surfaces of genus </a:t>
                </a:r>
                <a14:m>
                  <m:oMath xmlns:m="http://schemas.openxmlformats.org/officeDocument/2006/math">
                    <m:r>
                      <a:rPr lang="en-GB" sz="2200" b="0" i="1" smtClean="0">
                        <a:latin typeface="Cambria Math" panose="02040503050406030204" pitchFamily="18" charset="0"/>
                      </a:rPr>
                      <m:t>𝑔</m:t>
                    </m:r>
                  </m:oMath>
                </a14:m>
                <a:r>
                  <a:rPr lang="en-GB" sz="2200" dirty="0"/>
                  <a:t>, with </a:t>
                </a:r>
                <a14:m>
                  <m:oMath xmlns:m="http://schemas.openxmlformats.org/officeDocument/2006/math">
                    <m:r>
                      <a:rPr lang="en-GB" sz="2200" b="0" i="1" smtClean="0">
                        <a:latin typeface="Cambria Math" panose="02040503050406030204" pitchFamily="18" charset="0"/>
                      </a:rPr>
                      <m:t>𝑛</m:t>
                    </m:r>
                  </m:oMath>
                </a14:m>
                <a:r>
                  <a:rPr lang="en-GB" sz="2200" dirty="0"/>
                  <a:t> </a:t>
                </a:r>
                <a:r>
                  <a:rPr lang="en-GB" sz="2200" i="1" dirty="0"/>
                  <a:t>marked </a:t>
                </a:r>
                <a:r>
                  <a:rPr lang="en-GB" sz="2200" dirty="0"/>
                  <a:t>points </a:t>
                </a:r>
                <a14:m>
                  <m:oMath xmlns:m="http://schemas.openxmlformats.org/officeDocument/2006/math">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𝑥</m:t>
                        </m:r>
                      </m:e>
                      <m:sub>
                        <m:r>
                          <a:rPr lang="en-GB" sz="2200" b="0" i="1" smtClean="0">
                            <a:latin typeface="Cambria Math" panose="02040503050406030204" pitchFamily="18" charset="0"/>
                          </a:rPr>
                          <m:t>1</m:t>
                        </m:r>
                      </m:sub>
                    </m:sSub>
                    <m:r>
                      <a:rPr lang="en-GB" sz="2200" b="0" i="1" smtClean="0">
                        <a:latin typeface="Cambria Math" panose="02040503050406030204" pitchFamily="18" charset="0"/>
                      </a:rPr>
                      <m:t>,</m:t>
                    </m:r>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𝑥</m:t>
                        </m:r>
                      </m:e>
                      <m:sub>
                        <m:r>
                          <a:rPr lang="en-GB" sz="2200" b="0" i="1" smtClean="0">
                            <a:latin typeface="Cambria Math" panose="02040503050406030204" pitchFamily="18" charset="0"/>
                          </a:rPr>
                          <m:t>2</m:t>
                        </m:r>
                      </m:sub>
                    </m:sSub>
                    <m:r>
                      <a:rPr lang="en-GB" sz="2200" b="0" i="1" smtClean="0">
                        <a:latin typeface="Cambria Math" panose="02040503050406030204" pitchFamily="18" charset="0"/>
                      </a:rPr>
                      <m:t>,…, </m:t>
                    </m:r>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𝑥</m:t>
                        </m:r>
                      </m:e>
                      <m:sub>
                        <m:r>
                          <a:rPr lang="en-GB" sz="2200" b="0" i="1" smtClean="0">
                            <a:latin typeface="Cambria Math" panose="02040503050406030204" pitchFamily="18" charset="0"/>
                          </a:rPr>
                          <m:t>𝑛</m:t>
                        </m:r>
                      </m:sub>
                    </m:sSub>
                  </m:oMath>
                </a14:m>
                <a:r>
                  <a:rPr lang="en-GB" sz="2200" dirty="0"/>
                  <a:t>, up to conformal equivalence.</a:t>
                </a:r>
              </a:p>
              <a:p>
                <a:pPr marL="635508" lvl="1" indent="-342900">
                  <a:buFont typeface="Arial" panose="020B0604020202020204" pitchFamily="34" charset="0"/>
                  <a:buChar char="•"/>
                </a:pPr>
                <a:r>
                  <a:rPr lang="en-GB" dirty="0"/>
                  <a:t>Consider </a:t>
                </a:r>
                <a14:m>
                  <m:oMath xmlns:m="http://schemas.openxmlformats.org/officeDocument/2006/math">
                    <m:r>
                      <a:rPr lang="en-GB" b="0" i="1" smtClean="0">
                        <a:latin typeface="Cambria Math" panose="02040503050406030204" pitchFamily="18" charset="0"/>
                      </a:rPr>
                      <m:t>𝑆</m:t>
                    </m:r>
                    <m:r>
                      <a:rPr lang="en-GB" b="0" i="1" smtClean="0">
                        <a:latin typeface="Cambria Math" panose="02040503050406030204" pitchFamily="18" charset="0"/>
                      </a:rPr>
                      <m:t>,</m:t>
                    </m:r>
                    <m:r>
                      <a:rPr lang="en-GB" b="0" i="1" smtClean="0">
                        <a:latin typeface="Cambria Math" panose="02040503050406030204" pitchFamily="18" charset="0"/>
                      </a:rPr>
                      <m:t>𝑆</m:t>
                    </m:r>
                    <m:r>
                      <a:rPr lang="en-GB" b="0" i="1" smtClean="0">
                        <a:latin typeface="Cambria Math" panose="02040503050406030204" pitchFamily="18" charset="0"/>
                      </a:rPr>
                      <m:t>′</m:t>
                    </m:r>
                  </m:oMath>
                </a14:m>
                <a:r>
                  <a:rPr lang="en-GB" dirty="0"/>
                  <a:t> equivalent if there are conformal </a:t>
                </a:r>
                <a14:m>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 :</m:t>
                    </m:r>
                    <m:r>
                      <a:rPr lang="en-GB" b="0" i="1" smtClean="0">
                        <a:latin typeface="Cambria Math" panose="02040503050406030204" pitchFamily="18" charset="0"/>
                      </a:rPr>
                      <m:t>𝑆</m:t>
                    </m:r>
                    <m:r>
                      <a:rPr lang="en-GB" b="0" i="1" smtClean="0">
                        <a:latin typeface="Cambria Math" panose="02040503050406030204" pitchFamily="18" charset="0"/>
                      </a:rPr>
                      <m:t> →</m:t>
                    </m:r>
                    <m:r>
                      <a:rPr lang="en-GB" b="0" i="1" smtClean="0">
                        <a:latin typeface="Cambria Math" panose="02040503050406030204" pitchFamily="18" charset="0"/>
                      </a:rPr>
                      <m:t>𝑆</m:t>
                    </m:r>
                    <m:r>
                      <a:rPr lang="en-GB" b="0" i="1" smtClean="0">
                        <a:latin typeface="Cambria Math" panose="02040503050406030204" pitchFamily="18" charset="0"/>
                      </a:rPr>
                      <m:t>′</m:t>
                    </m:r>
                  </m:oMath>
                </a14:m>
                <a:r>
                  <a:rPr lang="en-GB" dirty="0"/>
                  <a:t>, </a:t>
                </a:r>
                <a14:m>
                  <m:oMath xmlns:m="http://schemas.openxmlformats.org/officeDocument/2006/math">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𝑓</m:t>
                        </m:r>
                      </m:e>
                      <m:sup>
                        <m:r>
                          <a:rPr lang="en-GB" b="0" i="1" dirty="0" smtClean="0">
                            <a:latin typeface="Cambria Math" panose="02040503050406030204" pitchFamily="18" charset="0"/>
                          </a:rPr>
                          <m:t>−1</m:t>
                        </m:r>
                      </m:sup>
                    </m:sSup>
                    <m:r>
                      <a:rPr lang="en-GB" b="0" i="1" dirty="0" smtClean="0">
                        <a:latin typeface="Cambria Math" panose="02040503050406030204" pitchFamily="18" charset="0"/>
                      </a:rPr>
                      <m:t>:</m:t>
                    </m:r>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𝑆</m:t>
                        </m:r>
                      </m:e>
                      <m:sup>
                        <m:r>
                          <a:rPr lang="en-GB" b="0" i="1" dirty="0" smtClean="0">
                            <a:latin typeface="Cambria Math" panose="02040503050406030204" pitchFamily="18" charset="0"/>
                          </a:rPr>
                          <m:t>′</m:t>
                        </m:r>
                      </m:sup>
                    </m:sSup>
                    <m:r>
                      <a:rPr lang="en-GB" b="0" i="1" dirty="0" smtClean="0">
                        <a:latin typeface="Cambria Math" panose="02040503050406030204" pitchFamily="18" charset="0"/>
                      </a:rPr>
                      <m:t>→</m:t>
                    </m:r>
                    <m:r>
                      <a:rPr lang="en-GB" b="0" i="1" dirty="0" smtClean="0">
                        <a:latin typeface="Cambria Math" panose="02040503050406030204" pitchFamily="18" charset="0"/>
                      </a:rPr>
                      <m:t>𝑆</m:t>
                    </m:r>
                  </m:oMath>
                </a14:m>
                <a:r>
                  <a:rPr lang="en-GB" dirty="0"/>
                  <a:t> with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e>
                    </m:d>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𝑥</m:t>
                        </m:r>
                      </m:e>
                      <m:sub>
                        <m:r>
                          <a:rPr lang="en-GB" b="0" i="1" smtClean="0">
                            <a:latin typeface="Cambria Math" panose="02040503050406030204" pitchFamily="18" charset="0"/>
                          </a:rPr>
                          <m:t>𝑖</m:t>
                        </m:r>
                      </m:sub>
                      <m:sup>
                        <m:r>
                          <a:rPr lang="en-GB" b="0" i="1" smtClean="0">
                            <a:latin typeface="Cambria Math" panose="02040503050406030204" pitchFamily="18" charset="0"/>
                          </a:rPr>
                          <m:t>′</m:t>
                        </m:r>
                      </m:sup>
                    </m:sSubSup>
                  </m:oMath>
                </a14:m>
                <a:r>
                  <a:rPr lang="en-GB" dirty="0"/>
                  <a:t> for </a:t>
                </a:r>
                <a14:m>
                  <m:oMath xmlns:m="http://schemas.openxmlformats.org/officeDocument/2006/math">
                    <m:r>
                      <a:rPr lang="en-GB" b="0" i="1" smtClean="0">
                        <a:latin typeface="Cambria Math" panose="02040503050406030204" pitchFamily="18" charset="0"/>
                      </a:rPr>
                      <m:t>𝑖</m:t>
                    </m:r>
                    <m:r>
                      <a:rPr lang="en-GB" b="0" i="1" smtClean="0">
                        <a:latin typeface="Cambria Math" panose="02040503050406030204" pitchFamily="18" charset="0"/>
                      </a:rPr>
                      <m:t>=1,…,</m:t>
                    </m:r>
                    <m:r>
                      <a:rPr lang="en-GB" b="0" i="1" smtClean="0">
                        <a:latin typeface="Cambria Math" panose="02040503050406030204" pitchFamily="18" charset="0"/>
                      </a:rPr>
                      <m:t>𝑛</m:t>
                    </m:r>
                  </m:oMath>
                </a14:m>
                <a:r>
                  <a:rPr lang="en-GB" dirty="0"/>
                  <a:t>.</a:t>
                </a:r>
              </a:p>
              <a:p>
                <a:pPr marL="0" indent="0">
                  <a:buNone/>
                </a:pPr>
                <a:r>
                  <a:rPr lang="en-GB" sz="2400" dirty="0">
                    <a:solidFill>
                      <a:srgbClr val="0070C0"/>
                    </a:solidFill>
                  </a:rPr>
                  <a:t>Complex</a:t>
                </a:r>
                <a:r>
                  <a:rPr lang="en-GB" sz="2400" dirty="0">
                    <a:solidFill>
                      <a:srgbClr val="FF0000"/>
                    </a:solidFill>
                  </a:rPr>
                  <a:t> </a:t>
                </a:r>
                <a:r>
                  <a:rPr lang="en-GB" sz="2400" dirty="0"/>
                  <a:t>moduli space:</a:t>
                </a:r>
              </a:p>
              <a:p>
                <a:pPr marL="292608" lvl="1" indent="0">
                  <a:buNone/>
                </a:pPr>
                <a14:m>
                  <m:oMath xmlns:m="http://schemas.openxmlformats.org/officeDocument/2006/math">
                    <m:sSub>
                      <m:sSubPr>
                        <m:ctrlPr>
                          <a:rPr lang="en-GB" sz="2200" i="1">
                            <a:latin typeface="Cambria Math" panose="02040503050406030204" pitchFamily="18" charset="0"/>
                            <a:ea typeface="Cambria Math" panose="02040503050406030204" pitchFamily="18" charset="0"/>
                          </a:rPr>
                        </m:ctrlPr>
                      </m:sSubPr>
                      <m:e>
                        <m:r>
                          <a:rPr lang="en-GB" sz="2200" i="1">
                            <a:latin typeface="Cambria Math" panose="02040503050406030204" pitchFamily="18" charset="0"/>
                            <a:ea typeface="Cambria Math" panose="02040503050406030204" pitchFamily="18" charset="0"/>
                          </a:rPr>
                          <m:t>ℳ</m:t>
                        </m:r>
                      </m:e>
                      <m:sub>
                        <m:r>
                          <a:rPr lang="en-GB" sz="2200" i="1">
                            <a:latin typeface="Cambria Math" panose="02040503050406030204" pitchFamily="18" charset="0"/>
                            <a:ea typeface="Cambria Math" panose="02040503050406030204" pitchFamily="18" charset="0"/>
                          </a:rPr>
                          <m:t>𝑔</m:t>
                        </m:r>
                        <m:r>
                          <a:rPr lang="en-GB" sz="2200" b="0" i="1" smtClean="0">
                            <a:latin typeface="Cambria Math" panose="02040503050406030204" pitchFamily="18" charset="0"/>
                            <a:ea typeface="Cambria Math" panose="02040503050406030204" pitchFamily="18" charset="0"/>
                          </a:rPr>
                          <m:t>,</m:t>
                        </m:r>
                        <m:r>
                          <a:rPr lang="en-GB" sz="2200" b="0" i="1" smtClean="0">
                            <a:latin typeface="Cambria Math" panose="02040503050406030204" pitchFamily="18" charset="0"/>
                            <a:ea typeface="Cambria Math" panose="02040503050406030204" pitchFamily="18" charset="0"/>
                          </a:rPr>
                          <m:t>𝑛</m:t>
                        </m:r>
                      </m:sub>
                    </m:sSub>
                    <m:r>
                      <a:rPr lang="en-GB" sz="2200" i="1">
                        <a:latin typeface="Cambria Math" panose="02040503050406030204" pitchFamily="18" charset="0"/>
                        <a:ea typeface="Cambria Math" panose="02040503050406030204" pitchFamily="18" charset="0"/>
                      </a:rPr>
                      <m:t>= </m:t>
                    </m:r>
                  </m:oMath>
                </a14:m>
                <a:r>
                  <a:rPr lang="en-GB" sz="2200" dirty="0"/>
                  <a:t>All surfaces of genus </a:t>
                </a:r>
                <a14:m>
                  <m:oMath xmlns:m="http://schemas.openxmlformats.org/officeDocument/2006/math">
                    <m:r>
                      <a:rPr lang="en-GB" sz="2200" i="1">
                        <a:latin typeface="Cambria Math" panose="02040503050406030204" pitchFamily="18" charset="0"/>
                      </a:rPr>
                      <m:t>𝑔</m:t>
                    </m:r>
                  </m:oMath>
                </a14:m>
                <a:r>
                  <a:rPr lang="en-GB" sz="2200" dirty="0"/>
                  <a:t>, with </a:t>
                </a:r>
                <a14:m>
                  <m:oMath xmlns:m="http://schemas.openxmlformats.org/officeDocument/2006/math">
                    <m:r>
                      <a:rPr lang="en-GB" sz="2200" b="0" i="1" smtClean="0">
                        <a:latin typeface="Cambria Math" panose="02040503050406030204" pitchFamily="18" charset="0"/>
                      </a:rPr>
                      <m:t>𝑛</m:t>
                    </m:r>
                  </m:oMath>
                </a14:m>
                <a:r>
                  <a:rPr lang="en-GB" sz="2200" dirty="0"/>
                  <a:t> marked points </a:t>
                </a:r>
                <a14:m>
                  <m:oMath xmlns:m="http://schemas.openxmlformats.org/officeDocument/2006/math">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𝑥</m:t>
                        </m:r>
                      </m:e>
                      <m:sub>
                        <m:r>
                          <a:rPr lang="en-GB" sz="2200" b="0" i="1" smtClean="0">
                            <a:latin typeface="Cambria Math" panose="02040503050406030204" pitchFamily="18" charset="0"/>
                          </a:rPr>
                          <m:t>1</m:t>
                        </m:r>
                      </m:sub>
                    </m:sSub>
                    <m:r>
                      <a:rPr lang="en-GB" sz="2200" b="0" i="1" smtClean="0">
                        <a:latin typeface="Cambria Math" panose="02040503050406030204" pitchFamily="18" charset="0"/>
                      </a:rPr>
                      <m:t>,…, </m:t>
                    </m:r>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𝑥</m:t>
                        </m:r>
                      </m:e>
                      <m:sub>
                        <m:r>
                          <a:rPr lang="en-GB" sz="2200" b="0" i="1" smtClean="0">
                            <a:latin typeface="Cambria Math" panose="02040503050406030204" pitchFamily="18" charset="0"/>
                          </a:rPr>
                          <m:t>𝑛</m:t>
                        </m:r>
                      </m:sub>
                    </m:sSub>
                  </m:oMath>
                </a14:m>
                <a:r>
                  <a:rPr lang="en-GB" sz="2200" dirty="0"/>
                  <a:t>, up to biholomorphic equivalence</a:t>
                </a:r>
              </a:p>
              <a:p>
                <a:pPr marL="635508" lvl="1" indent="-342900">
                  <a:buFont typeface="Arial" panose="020B0604020202020204" pitchFamily="34" charset="0"/>
                  <a:buChar char="•"/>
                </a:pPr>
                <a:r>
                  <a:rPr lang="en-GB" dirty="0"/>
                  <a:t>Consider 𝑆,𝑆′ equivalent if there are holomorphic </a:t>
                </a:r>
                <a14:m>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𝑆</m:t>
                    </m:r>
                    <m:r>
                      <a:rPr lang="en-GB" b="0" i="1" smtClean="0">
                        <a:latin typeface="Cambria Math" panose="02040503050406030204" pitchFamily="18" charset="0"/>
                      </a:rPr>
                      <m:t> →</m:t>
                    </m:r>
                    <m:r>
                      <a:rPr lang="en-GB" b="0" i="1" smtClean="0">
                        <a:latin typeface="Cambria Math" panose="02040503050406030204" pitchFamily="18" charset="0"/>
                      </a:rPr>
                      <m:t>𝑆</m:t>
                    </m:r>
                    <m:r>
                      <a:rPr lang="en-GB" b="0" i="1" smtClean="0">
                        <a:latin typeface="Cambria Math" panose="02040503050406030204" pitchFamily="18" charset="0"/>
                      </a:rPr>
                      <m:t>′</m:t>
                    </m:r>
                  </m:oMath>
                </a14:m>
                <a:r>
                  <a:rPr lang="en-GB" dirty="0"/>
                  <a:t>, </a:t>
                </a:r>
                <a14:m>
                  <m:oMath xmlns:m="http://schemas.openxmlformats.org/officeDocument/2006/math">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𝑓</m:t>
                        </m:r>
                      </m:e>
                      <m:sup>
                        <m:r>
                          <a:rPr lang="en-GB" b="0" i="1" dirty="0" smtClean="0">
                            <a:latin typeface="Cambria Math" panose="02040503050406030204" pitchFamily="18" charset="0"/>
                          </a:rPr>
                          <m:t>−1</m:t>
                        </m:r>
                      </m:sup>
                    </m:sSup>
                    <m:r>
                      <a:rPr lang="en-GB" b="0" i="1" dirty="0" smtClean="0">
                        <a:latin typeface="Cambria Math" panose="02040503050406030204" pitchFamily="18" charset="0"/>
                      </a:rPr>
                      <m:t>:</m:t>
                    </m:r>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𝑆</m:t>
                        </m:r>
                      </m:e>
                      <m:sup>
                        <m:r>
                          <a:rPr lang="en-GB" b="0" i="1" dirty="0" smtClean="0">
                            <a:latin typeface="Cambria Math" panose="02040503050406030204" pitchFamily="18" charset="0"/>
                          </a:rPr>
                          <m:t>′</m:t>
                        </m:r>
                      </m:sup>
                    </m:sSup>
                    <m:r>
                      <a:rPr lang="en-GB" b="0" i="1" dirty="0" smtClean="0">
                        <a:latin typeface="Cambria Math" panose="02040503050406030204" pitchFamily="18" charset="0"/>
                      </a:rPr>
                      <m:t>→</m:t>
                    </m:r>
                    <m:r>
                      <a:rPr lang="en-GB" b="0" i="1" dirty="0" smtClean="0">
                        <a:latin typeface="Cambria Math" panose="02040503050406030204" pitchFamily="18" charset="0"/>
                      </a:rPr>
                      <m:t>𝑆</m:t>
                    </m:r>
                  </m:oMath>
                </a14:m>
                <a:r>
                  <a:rPr lang="en-GB" dirty="0"/>
                  <a:t> with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e>
                    </m:d>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𝑥</m:t>
                        </m:r>
                      </m:e>
                      <m:sub>
                        <m:r>
                          <a:rPr lang="en-GB" b="0" i="1" smtClean="0">
                            <a:latin typeface="Cambria Math" panose="02040503050406030204" pitchFamily="18" charset="0"/>
                          </a:rPr>
                          <m:t>𝑖</m:t>
                        </m:r>
                      </m:sub>
                      <m:sup>
                        <m:r>
                          <a:rPr lang="en-GB" b="0" i="1" smtClean="0">
                            <a:latin typeface="Cambria Math" panose="02040503050406030204" pitchFamily="18" charset="0"/>
                          </a:rPr>
                          <m:t>′</m:t>
                        </m:r>
                      </m:sup>
                    </m:sSubSup>
                  </m:oMath>
                </a14:m>
                <a:r>
                  <a:rPr lang="en-GB" dirty="0"/>
                  <a:t> for </a:t>
                </a:r>
                <a14:m>
                  <m:oMath xmlns:m="http://schemas.openxmlformats.org/officeDocument/2006/math">
                    <m:r>
                      <a:rPr lang="en-GB" b="0" i="1" smtClean="0">
                        <a:latin typeface="Cambria Math" panose="02040503050406030204" pitchFamily="18" charset="0"/>
                      </a:rPr>
                      <m:t>𝑖</m:t>
                    </m:r>
                    <m:r>
                      <a:rPr lang="en-GB" b="0" i="1" smtClean="0">
                        <a:latin typeface="Cambria Math" panose="02040503050406030204" pitchFamily="18" charset="0"/>
                      </a:rPr>
                      <m:t>=1, …, </m:t>
                    </m:r>
                    <m:r>
                      <a:rPr lang="en-GB" b="0" i="1" smtClean="0">
                        <a:latin typeface="Cambria Math" panose="02040503050406030204" pitchFamily="18" charset="0"/>
                      </a:rPr>
                      <m:t>𝑛</m:t>
                    </m:r>
                  </m:oMath>
                </a14:m>
                <a:r>
                  <a:rPr lang="en-GB" dirty="0"/>
                  <a:t>.</a:t>
                </a:r>
                <a:endParaRPr lang="en-GB" sz="2200" dirty="0"/>
              </a:p>
              <a:p>
                <a:pPr marL="0" indent="0">
                  <a:buNone/>
                </a:pPr>
                <a:r>
                  <a:rPr lang="en-GB" sz="2400" dirty="0">
                    <a:solidFill>
                      <a:srgbClr val="00B050"/>
                    </a:solidFill>
                  </a:rPr>
                  <a:t>Hyperbolic </a:t>
                </a:r>
                <a:r>
                  <a:rPr lang="en-GB" sz="2400" dirty="0"/>
                  <a:t>moduli space:</a:t>
                </a:r>
              </a:p>
              <a:p>
                <a:pPr marL="292608" lvl="1" indent="0">
                  <a:buNone/>
                </a:pPr>
                <a14:m>
                  <m:oMath xmlns:m="http://schemas.openxmlformats.org/officeDocument/2006/math">
                    <m:sSub>
                      <m:sSubPr>
                        <m:ctrlPr>
                          <a:rPr lang="en-GB" sz="2200" i="1">
                            <a:latin typeface="Cambria Math" panose="02040503050406030204" pitchFamily="18" charset="0"/>
                            <a:ea typeface="Cambria Math" panose="02040503050406030204" pitchFamily="18" charset="0"/>
                          </a:rPr>
                        </m:ctrlPr>
                      </m:sSubPr>
                      <m:e>
                        <m:r>
                          <a:rPr lang="en-GB" sz="2200" i="1">
                            <a:latin typeface="Cambria Math" panose="02040503050406030204" pitchFamily="18" charset="0"/>
                            <a:ea typeface="Cambria Math" panose="02040503050406030204" pitchFamily="18" charset="0"/>
                          </a:rPr>
                          <m:t>ℳ</m:t>
                        </m:r>
                      </m:e>
                      <m:sub>
                        <m:r>
                          <a:rPr lang="en-GB" sz="2200" i="1">
                            <a:latin typeface="Cambria Math" panose="02040503050406030204" pitchFamily="18" charset="0"/>
                            <a:ea typeface="Cambria Math" panose="02040503050406030204" pitchFamily="18" charset="0"/>
                          </a:rPr>
                          <m:t>𝑔</m:t>
                        </m:r>
                        <m:r>
                          <a:rPr lang="en-GB" sz="2200" b="0" i="1" smtClean="0">
                            <a:latin typeface="Cambria Math" panose="02040503050406030204" pitchFamily="18" charset="0"/>
                            <a:ea typeface="Cambria Math" panose="02040503050406030204" pitchFamily="18" charset="0"/>
                          </a:rPr>
                          <m:t>,</m:t>
                        </m:r>
                        <m:r>
                          <a:rPr lang="en-GB" sz="2200" b="0" i="1" smtClean="0">
                            <a:latin typeface="Cambria Math" panose="02040503050406030204" pitchFamily="18" charset="0"/>
                            <a:ea typeface="Cambria Math" panose="02040503050406030204" pitchFamily="18" charset="0"/>
                          </a:rPr>
                          <m:t>𝑛</m:t>
                        </m:r>
                      </m:sub>
                    </m:sSub>
                    <m:r>
                      <a:rPr lang="en-GB" sz="2200" i="1">
                        <a:latin typeface="Cambria Math" panose="02040503050406030204" pitchFamily="18" charset="0"/>
                        <a:ea typeface="Cambria Math" panose="02040503050406030204" pitchFamily="18" charset="0"/>
                      </a:rPr>
                      <m:t>= </m:t>
                    </m:r>
                  </m:oMath>
                </a14:m>
                <a:r>
                  <a:rPr lang="en-GB" sz="2200" dirty="0"/>
                  <a:t>All hyperbolic surfaces of genus </a:t>
                </a:r>
                <a14:m>
                  <m:oMath xmlns:m="http://schemas.openxmlformats.org/officeDocument/2006/math">
                    <m:r>
                      <a:rPr lang="en-GB" sz="2200" i="1">
                        <a:latin typeface="Cambria Math" panose="02040503050406030204" pitchFamily="18" charset="0"/>
                      </a:rPr>
                      <m:t>𝑔</m:t>
                    </m:r>
                  </m:oMath>
                </a14:m>
                <a:r>
                  <a:rPr lang="en-GB" sz="2200" dirty="0"/>
                  <a:t>, with </a:t>
                </a:r>
                <a14:m>
                  <m:oMath xmlns:m="http://schemas.openxmlformats.org/officeDocument/2006/math">
                    <m:r>
                      <a:rPr lang="en-GB" sz="2200" b="0" i="1" smtClean="0">
                        <a:latin typeface="Cambria Math" panose="02040503050406030204" pitchFamily="18" charset="0"/>
                      </a:rPr>
                      <m:t>𝑛</m:t>
                    </m:r>
                  </m:oMath>
                </a14:m>
                <a:r>
                  <a:rPr lang="en-GB" sz="2200" dirty="0"/>
                  <a:t> boundary components </a:t>
                </a:r>
                <a14:m>
                  <m:oMath xmlns:m="http://schemas.openxmlformats.org/officeDocument/2006/math">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𝐶</m:t>
                        </m:r>
                      </m:e>
                      <m:sub>
                        <m:r>
                          <a:rPr lang="en-GB" sz="2200" b="0" i="1" smtClean="0">
                            <a:latin typeface="Cambria Math" panose="02040503050406030204" pitchFamily="18" charset="0"/>
                          </a:rPr>
                          <m:t>1</m:t>
                        </m:r>
                      </m:sub>
                    </m:sSub>
                    <m:r>
                      <a:rPr lang="en-GB" sz="2200" b="0" i="1" smtClean="0">
                        <a:latin typeface="Cambria Math" panose="02040503050406030204" pitchFamily="18" charset="0"/>
                      </a:rPr>
                      <m:t>,…, </m:t>
                    </m:r>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𝐶</m:t>
                        </m:r>
                      </m:e>
                      <m:sub>
                        <m:r>
                          <a:rPr lang="en-GB" sz="2200" b="0" i="1" smtClean="0">
                            <a:latin typeface="Cambria Math" panose="02040503050406030204" pitchFamily="18" charset="0"/>
                          </a:rPr>
                          <m:t>𝑛</m:t>
                        </m:r>
                      </m:sub>
                    </m:sSub>
                  </m:oMath>
                </a14:m>
                <a:r>
                  <a:rPr lang="en-GB" sz="2200" dirty="0"/>
                  <a:t>, of lengths 			</a:t>
                </a:r>
                <a14:m>
                  <m:oMath xmlns:m="http://schemas.openxmlformats.org/officeDocument/2006/math">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𝐿</m:t>
                        </m:r>
                      </m:e>
                      <m:sub>
                        <m:r>
                          <a:rPr lang="en-GB" sz="2200" b="0" i="1" smtClean="0">
                            <a:latin typeface="Cambria Math" panose="02040503050406030204" pitchFamily="18" charset="0"/>
                          </a:rPr>
                          <m:t>1</m:t>
                        </m:r>
                      </m:sub>
                    </m:sSub>
                    <m:r>
                      <a:rPr lang="en-GB" sz="2200" b="0" i="1" smtClean="0">
                        <a:latin typeface="Cambria Math" panose="02040503050406030204" pitchFamily="18" charset="0"/>
                      </a:rPr>
                      <m:t>,…, </m:t>
                    </m:r>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𝐿</m:t>
                        </m:r>
                      </m:e>
                      <m:sub>
                        <m:r>
                          <a:rPr lang="en-GB" sz="2200" b="0" i="1" smtClean="0">
                            <a:latin typeface="Cambria Math" panose="02040503050406030204" pitchFamily="18" charset="0"/>
                          </a:rPr>
                          <m:t>𝑛</m:t>
                        </m:r>
                      </m:sub>
                    </m:sSub>
                  </m:oMath>
                </a14:m>
                <a:r>
                  <a:rPr lang="en-GB" sz="2200" dirty="0"/>
                  <a:t>, up to hyperbolic equivalence (isometry)</a:t>
                </a:r>
              </a:p>
              <a:p>
                <a:pPr marL="635508" lvl="1" indent="-342900">
                  <a:buFont typeface="Arial" panose="020B0604020202020204" pitchFamily="34" charset="0"/>
                  <a:buChar char="•"/>
                </a:pPr>
                <a:r>
                  <a:rPr lang="en-GB" dirty="0"/>
                  <a:t>Consider 𝑆,𝑆′ equivalent if there are isometries </a:t>
                </a:r>
                <a14:m>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 :</m:t>
                    </m:r>
                    <m:r>
                      <a:rPr lang="en-GB" b="0" i="1" smtClean="0">
                        <a:latin typeface="Cambria Math" panose="02040503050406030204" pitchFamily="18" charset="0"/>
                      </a:rPr>
                      <m:t>𝑆</m:t>
                    </m:r>
                    <m:r>
                      <a:rPr lang="en-GB" b="0" i="1" smtClean="0">
                        <a:latin typeface="Cambria Math" panose="02040503050406030204" pitchFamily="18" charset="0"/>
                      </a:rPr>
                      <m:t> →</m:t>
                    </m:r>
                    <m:r>
                      <a:rPr lang="en-GB" b="0" i="1" smtClean="0">
                        <a:latin typeface="Cambria Math" panose="02040503050406030204" pitchFamily="18" charset="0"/>
                      </a:rPr>
                      <m:t>𝑆</m:t>
                    </m:r>
                    <m:r>
                      <a:rPr lang="en-GB" b="0" i="1" smtClean="0">
                        <a:latin typeface="Cambria Math" panose="02040503050406030204" pitchFamily="18" charset="0"/>
                      </a:rPr>
                      <m:t>′</m:t>
                    </m:r>
                  </m:oMath>
                </a14:m>
                <a:r>
                  <a:rPr lang="en-GB" dirty="0"/>
                  <a:t>, </a:t>
                </a:r>
                <a14:m>
                  <m:oMath xmlns:m="http://schemas.openxmlformats.org/officeDocument/2006/math">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𝑓</m:t>
                        </m:r>
                      </m:e>
                      <m:sup>
                        <m:r>
                          <a:rPr lang="en-GB" b="0" i="1" dirty="0" smtClean="0">
                            <a:latin typeface="Cambria Math" panose="02040503050406030204" pitchFamily="18" charset="0"/>
                          </a:rPr>
                          <m:t>−1</m:t>
                        </m:r>
                      </m:sup>
                    </m:sSup>
                    <m:r>
                      <a:rPr lang="en-GB" b="0" i="1" dirty="0" smtClean="0">
                        <a:latin typeface="Cambria Math" panose="02040503050406030204" pitchFamily="18" charset="0"/>
                      </a:rPr>
                      <m:t>:</m:t>
                    </m:r>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𝑆</m:t>
                        </m:r>
                      </m:e>
                      <m:sup>
                        <m:r>
                          <a:rPr lang="en-GB" b="0" i="1" dirty="0" smtClean="0">
                            <a:latin typeface="Cambria Math" panose="02040503050406030204" pitchFamily="18" charset="0"/>
                          </a:rPr>
                          <m:t>′</m:t>
                        </m:r>
                      </m:sup>
                    </m:sSup>
                    <m:r>
                      <a:rPr lang="en-GB" b="0" i="1" dirty="0" smtClean="0">
                        <a:latin typeface="Cambria Math" panose="02040503050406030204" pitchFamily="18" charset="0"/>
                      </a:rPr>
                      <m:t>→</m:t>
                    </m:r>
                    <m:r>
                      <a:rPr lang="en-GB" b="0" i="1" dirty="0" smtClean="0">
                        <a:latin typeface="Cambria Math" panose="02040503050406030204" pitchFamily="18" charset="0"/>
                      </a:rPr>
                      <m:t>𝑆</m:t>
                    </m:r>
                  </m:oMath>
                </a14:m>
                <a:r>
                  <a:rPr lang="en-GB" dirty="0"/>
                  <a:t> with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𝐶</m:t>
                            </m:r>
                          </m:e>
                          <m:sub>
                            <m:r>
                              <a:rPr lang="en-GB" b="0" i="1" smtClean="0">
                                <a:latin typeface="Cambria Math" panose="02040503050406030204" pitchFamily="18" charset="0"/>
                              </a:rPr>
                              <m:t>𝑖</m:t>
                            </m:r>
                          </m:sub>
                        </m:sSub>
                      </m:e>
                    </m:d>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𝐶</m:t>
                        </m:r>
                      </m:e>
                      <m:sub>
                        <m:r>
                          <a:rPr lang="en-GB" b="0" i="1" smtClean="0">
                            <a:latin typeface="Cambria Math" panose="02040503050406030204" pitchFamily="18" charset="0"/>
                          </a:rPr>
                          <m:t>𝑖</m:t>
                        </m:r>
                      </m:sub>
                      <m:sup>
                        <m:r>
                          <a:rPr lang="en-GB" b="0" i="1" smtClean="0">
                            <a:latin typeface="Cambria Math" panose="02040503050406030204" pitchFamily="18" charset="0"/>
                          </a:rPr>
                          <m:t>′</m:t>
                        </m:r>
                      </m:sup>
                    </m:sSubSup>
                  </m:oMath>
                </a14:m>
                <a:r>
                  <a:rPr lang="en-GB" dirty="0"/>
                  <a:t>.</a:t>
                </a:r>
              </a:p>
              <a:p>
                <a:pPr marL="0" indent="0">
                  <a:buNone/>
                </a:pPr>
                <a:endParaRPr lang="en-GB" sz="2400" dirty="0"/>
              </a:p>
              <a:p>
                <a:pPr marL="0" indent="0">
                  <a:buNone/>
                </a:pPr>
                <a:endParaRPr lang="en-GB" sz="2400" dirty="0"/>
              </a:p>
            </p:txBody>
          </p:sp>
        </mc:Choice>
        <mc:Fallback xmlns="">
          <p:sp>
            <p:nvSpPr>
              <p:cNvPr id="3" name="Content Placeholder 2">
                <a:extLst>
                  <a:ext uri="{FF2B5EF4-FFF2-40B4-BE49-F238E27FC236}">
                    <a16:creationId xmlns="" xmlns:a16="http://schemas.microsoft.com/office/drawing/2014/main" xmlns:a14="http://schemas.microsoft.com/office/drawing/2010/main" id="{D7338E04-FABC-4411-8E29-1B1A8BEAC4CB}"/>
                  </a:ext>
                </a:extLst>
              </p:cNvPr>
              <p:cNvSpPr>
                <a:spLocks noGrp="1" noRot="1" noChangeAspect="1" noMove="1" noResize="1" noEditPoints="1" noAdjustHandles="1" noChangeArrowheads="1" noChangeShapeType="1" noTextEdit="1"/>
              </p:cNvSpPr>
              <p:nvPr>
                <p:ph idx="4294967295"/>
              </p:nvPr>
            </p:nvSpPr>
            <p:spPr>
              <a:xfrm>
                <a:off x="342121" y="1255466"/>
                <a:ext cx="11533355" cy="4828093"/>
              </a:xfrm>
              <a:blipFill rotWithShape="0">
                <a:blip r:embed="rId2"/>
                <a:stretch>
                  <a:fillRect l="-1586" t="-1768" b="-884"/>
                </a:stretch>
              </a:blipFill>
            </p:spPr>
            <p:txBody>
              <a:bodyPr/>
              <a:lstStyle/>
              <a:p>
                <a:r>
                  <a:rPr lang="en-AU">
                    <a:noFill/>
                  </a:rPr>
                  <a:t> </a:t>
                </a:r>
              </a:p>
            </p:txBody>
          </p:sp>
        </mc:Fallback>
      </mc:AlternateContent>
      <p:sp>
        <p:nvSpPr>
          <p:cNvPr id="6" name="TextBox 5">
            <a:extLst>
              <a:ext uri="{FF2B5EF4-FFF2-40B4-BE49-F238E27FC236}">
                <a16:creationId xmlns:a16="http://schemas.microsoft.com/office/drawing/2014/main" xmlns="" id="{7F12C1D4-ACB1-43CC-A0BB-BCBCE895B364}"/>
              </a:ext>
            </a:extLst>
          </p:cNvPr>
          <p:cNvSpPr txBox="1"/>
          <p:nvPr/>
        </p:nvSpPr>
        <p:spPr>
          <a:xfrm rot="20268788">
            <a:off x="2637936" y="3681371"/>
            <a:ext cx="5145096" cy="1077218"/>
          </a:xfrm>
          <a:prstGeom prst="rect">
            <a:avLst/>
          </a:prstGeom>
          <a:solidFill>
            <a:schemeClr val="bg1"/>
          </a:solidFill>
          <a:ln w="38100">
            <a:solidFill>
              <a:srgbClr val="FF0000"/>
            </a:solidFill>
          </a:ln>
        </p:spPr>
        <p:txBody>
          <a:bodyPr wrap="square" rtlCol="0">
            <a:spAutoFit/>
          </a:bodyPr>
          <a:lstStyle/>
          <a:p>
            <a:pPr algn="ctr"/>
            <a:r>
              <a:rPr lang="en-GB" sz="4800" dirty="0">
                <a:solidFill>
                  <a:srgbClr val="FF0000"/>
                </a:solidFill>
              </a:rPr>
              <a:t>All the same thing!</a:t>
            </a:r>
          </a:p>
          <a:p>
            <a:pPr algn="ctr"/>
            <a:r>
              <a:rPr lang="en-GB" sz="1600" dirty="0">
                <a:solidFill>
                  <a:srgbClr val="FF0000"/>
                </a:solidFill>
              </a:rPr>
              <a:t>(More or less…)</a:t>
            </a:r>
          </a:p>
        </p:txBody>
      </p:sp>
    </p:spTree>
    <p:extLst>
      <p:ext uri="{BB962C8B-B14F-4D97-AF65-F5344CB8AC3E}">
        <p14:creationId xmlns:p14="http://schemas.microsoft.com/office/powerpoint/2010/main" val="403808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E5780EAA-C68E-43B8-8320-F9C4422BB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030" y="3672793"/>
            <a:ext cx="4667970" cy="2178387"/>
          </a:xfrm>
          <a:prstGeom prst="rect">
            <a:avLst/>
          </a:prstGeom>
        </p:spPr>
      </p:pic>
      <p:sp>
        <p:nvSpPr>
          <p:cNvPr id="4" name="Footer Placeholder 3">
            <a:extLst>
              <a:ext uri="{FF2B5EF4-FFF2-40B4-BE49-F238E27FC236}">
                <a16:creationId xmlns:a16="http://schemas.microsoft.com/office/drawing/2014/main" xmlns=""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a16="http://schemas.microsoft.com/office/drawing/2014/main" xmlns="" id="{916AFDF8-E490-466C-9AC4-C5D06CB3FD20}"/>
              </a:ext>
            </a:extLst>
          </p:cNvPr>
          <p:cNvSpPr>
            <a:spLocks noGrp="1"/>
          </p:cNvSpPr>
          <p:nvPr>
            <p:ph type="title" idx="4294967295"/>
          </p:nvPr>
        </p:nvSpPr>
        <p:spPr>
          <a:xfrm>
            <a:off x="342122" y="441792"/>
            <a:ext cx="10058400" cy="813674"/>
          </a:xfrm>
        </p:spPr>
        <p:txBody>
          <a:bodyPr>
            <a:normAutofit/>
          </a:bodyPr>
          <a:lstStyle/>
          <a:p>
            <a:r>
              <a:rPr lang="en-GB" dirty="0"/>
              <a:t>Moduli spaces pre-Mirzakhani</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D7338E04-FABC-4411-8E29-1B1A8BEAC4CB}"/>
                  </a:ext>
                </a:extLst>
              </p:cNvPr>
              <p:cNvSpPr>
                <a:spLocks noGrp="1"/>
              </p:cNvSpPr>
              <p:nvPr>
                <p:ph idx="4294967295"/>
              </p:nvPr>
            </p:nvSpPr>
            <p:spPr>
              <a:xfrm>
                <a:off x="342121" y="1436914"/>
                <a:ext cx="9002232" cy="4901334"/>
              </a:xfrm>
            </p:spPr>
            <p:txBody>
              <a:bodyPr>
                <a:normAutofit fontScale="92500" lnSpcReduction="10000"/>
              </a:bodyPr>
              <a:lstStyle/>
              <a:p>
                <a:pPr>
                  <a:buFont typeface="Courier New" panose="02070309020205020404" pitchFamily="49" charset="0"/>
                  <a:buChar char="o"/>
                </a:pPr>
                <a:r>
                  <a:rPr lang="en-GB" sz="2200" dirty="0"/>
                  <a:t> The moduli space </a:t>
                </a:r>
                <a14:m>
                  <m:oMath xmlns:m="http://schemas.openxmlformats.org/officeDocument/2006/math">
                    <m:sSub>
                      <m:sSubPr>
                        <m:ctrlPr>
                          <a:rPr lang="en-GB" sz="2200" i="1" smtClean="0">
                            <a:latin typeface="Cambria Math" panose="02040503050406030204" pitchFamily="18" charset="0"/>
                          </a:rPr>
                        </m:ctrlPr>
                      </m:sSubPr>
                      <m:e>
                        <m:r>
                          <a:rPr lang="en-GB" sz="2200" i="1" smtClean="0">
                            <a:latin typeface="Cambria Math" panose="02040503050406030204" pitchFamily="18" charset="0"/>
                            <a:ea typeface="Cambria Math" panose="02040503050406030204" pitchFamily="18" charset="0"/>
                          </a:rPr>
                          <m:t>ℳ</m:t>
                        </m:r>
                      </m:e>
                      <m:sub>
                        <m:r>
                          <a:rPr lang="en-GB" sz="2200" b="0" i="1" smtClean="0">
                            <a:latin typeface="Cambria Math" panose="02040503050406030204" pitchFamily="18" charset="0"/>
                          </a:rPr>
                          <m:t>𝑔</m:t>
                        </m:r>
                        <m:r>
                          <a:rPr lang="en-GB" sz="2200" b="0" i="1" smtClean="0">
                            <a:latin typeface="Cambria Math" panose="02040503050406030204" pitchFamily="18" charset="0"/>
                          </a:rPr>
                          <m:t>,</m:t>
                        </m:r>
                        <m:r>
                          <a:rPr lang="en-GB" sz="2200" b="0" i="1" smtClean="0">
                            <a:latin typeface="Cambria Math" panose="02040503050406030204" pitchFamily="18" charset="0"/>
                          </a:rPr>
                          <m:t>𝑛</m:t>
                        </m:r>
                      </m:sub>
                    </m:sSub>
                  </m:oMath>
                </a14:m>
                <a:r>
                  <a:rPr lang="en-GB" sz="2200" dirty="0"/>
                  <a:t> is a space of dimension </a:t>
                </a:r>
                <a14:m>
                  <m:oMath xmlns:m="http://schemas.openxmlformats.org/officeDocument/2006/math">
                    <m:r>
                      <a:rPr lang="en-GB" sz="2200" b="0" i="1" smtClean="0">
                        <a:latin typeface="Cambria Math" panose="02040503050406030204" pitchFamily="18" charset="0"/>
                      </a:rPr>
                      <m:t>6</m:t>
                    </m:r>
                    <m:r>
                      <a:rPr lang="en-GB" sz="2200" b="0" i="1" smtClean="0">
                        <a:latin typeface="Cambria Math" panose="02040503050406030204" pitchFamily="18" charset="0"/>
                      </a:rPr>
                      <m:t>𝑔</m:t>
                    </m:r>
                    <m:r>
                      <a:rPr lang="en-GB" sz="2200" b="0" i="1" smtClean="0">
                        <a:latin typeface="Cambria Math" panose="02040503050406030204" pitchFamily="18" charset="0"/>
                      </a:rPr>
                      <m:t>−6+2</m:t>
                    </m:r>
                    <m:r>
                      <a:rPr lang="en-GB" sz="2200" b="0" i="1" smtClean="0">
                        <a:latin typeface="Cambria Math" panose="02040503050406030204" pitchFamily="18" charset="0"/>
                      </a:rPr>
                      <m:t>𝑛</m:t>
                    </m:r>
                  </m:oMath>
                </a14:m>
                <a:r>
                  <a:rPr lang="en-GB" sz="2200" dirty="0"/>
                  <a:t>. (Riemann 1850s)</a:t>
                </a:r>
              </a:p>
              <a:p>
                <a:pPr>
                  <a:buFont typeface="Courier New" panose="02070309020205020404" pitchFamily="49" charset="0"/>
                  <a:buChar char="o"/>
                </a:pPr>
                <a:r>
                  <a:rPr lang="en-GB" sz="2200" dirty="0"/>
                  <a:t> E.g. the moduli space </a:t>
                </a:r>
                <a14:m>
                  <m:oMath xmlns:m="http://schemas.openxmlformats.org/officeDocument/2006/math">
                    <m:sSub>
                      <m:sSubPr>
                        <m:ctrlPr>
                          <a:rPr lang="en-GB" sz="2200" i="1" smtClean="0">
                            <a:latin typeface="Cambria Math" panose="02040503050406030204" pitchFamily="18" charset="0"/>
                          </a:rPr>
                        </m:ctrlPr>
                      </m:sSubPr>
                      <m:e>
                        <m:r>
                          <a:rPr lang="en-GB" sz="2200" i="1" smtClean="0">
                            <a:latin typeface="Cambria Math" panose="02040503050406030204" pitchFamily="18" charset="0"/>
                            <a:ea typeface="Cambria Math" panose="02040503050406030204" pitchFamily="18" charset="0"/>
                          </a:rPr>
                          <m:t>ℳ</m:t>
                        </m:r>
                      </m:e>
                      <m:sub>
                        <m:r>
                          <a:rPr lang="en-GB" sz="2200" b="0" i="1" smtClean="0">
                            <a:latin typeface="Cambria Math" panose="02040503050406030204" pitchFamily="18" charset="0"/>
                          </a:rPr>
                          <m:t>0,3</m:t>
                        </m:r>
                      </m:sub>
                    </m:sSub>
                  </m:oMath>
                </a14:m>
                <a:r>
                  <a:rPr lang="en-GB" sz="2200" dirty="0"/>
                  <a:t> consists of spheres with 3 marked points, but</a:t>
                </a:r>
              </a:p>
              <a:p>
                <a:pPr lvl="1">
                  <a:buFont typeface="Arial" panose="020B0604020202020204" pitchFamily="34" charset="0"/>
                  <a:buChar char="•"/>
                </a:pPr>
                <a:r>
                  <a:rPr lang="en-GB" sz="2000" dirty="0"/>
                  <a:t>spheres-with-points are considered equivalent if they are related by a conformal symmetry of the sphere (= Mobius transformation).</a:t>
                </a:r>
              </a:p>
              <a:p>
                <a:pPr lvl="1">
                  <a:buFont typeface="Arial" panose="020B0604020202020204" pitchFamily="34" charset="0"/>
                  <a:buChar char="•"/>
                </a:pPr>
                <a:r>
                  <a:rPr lang="en-GB" sz="2000" dirty="0"/>
                  <a:t>But we saw that there is a Mobius transformation taking any 3 points to any other 3 points</a:t>
                </a:r>
              </a:p>
              <a:p>
                <a:pPr lvl="1">
                  <a:buFont typeface="Arial" panose="020B0604020202020204" pitchFamily="34" charset="0"/>
                  <a:buChar char="•"/>
                </a:pPr>
                <a:r>
                  <a:rPr lang="en-GB" sz="2000" dirty="0"/>
                  <a:t>So </a:t>
                </a:r>
                <a14:m>
                  <m:oMath xmlns:m="http://schemas.openxmlformats.org/officeDocument/2006/math">
                    <m:sSub>
                      <m:sSubPr>
                        <m:ctrlPr>
                          <a:rPr lang="en-GB" sz="2000" i="1" smtClean="0">
                            <a:latin typeface="Cambria Math" panose="02040503050406030204" pitchFamily="18" charset="0"/>
                          </a:rPr>
                        </m:ctrlPr>
                      </m:sSubPr>
                      <m:e>
                        <m:r>
                          <a:rPr lang="en-GB" sz="2000" i="1" smtClean="0">
                            <a:latin typeface="Cambria Math" panose="02040503050406030204" pitchFamily="18" charset="0"/>
                            <a:ea typeface="Cambria Math" panose="02040503050406030204" pitchFamily="18" charset="0"/>
                          </a:rPr>
                          <m:t>ℳ</m:t>
                        </m:r>
                      </m:e>
                      <m:sub>
                        <m:r>
                          <a:rPr lang="en-GB" sz="2000" b="0" i="1" smtClean="0">
                            <a:latin typeface="Cambria Math" panose="02040503050406030204" pitchFamily="18" charset="0"/>
                          </a:rPr>
                          <m:t>0,3</m:t>
                        </m:r>
                      </m:sub>
                    </m:sSub>
                  </m:oMath>
                </a14:m>
                <a:r>
                  <a:rPr lang="en-GB" sz="2000" dirty="0"/>
                  <a:t> is a single point, 0-dimensional.</a:t>
                </a:r>
                <a:br>
                  <a:rPr lang="en-GB" sz="2000" dirty="0"/>
                </a:br>
                <a14:m>
                  <m:oMath xmlns:m="http://schemas.openxmlformats.org/officeDocument/2006/math">
                    <m:r>
                      <a:rPr lang="en-GB" sz="2000" b="0" i="1" smtClean="0">
                        <a:latin typeface="Cambria Math" panose="02040503050406030204" pitchFamily="18" charset="0"/>
                      </a:rPr>
                      <m:t>6</m:t>
                    </m:r>
                    <m:r>
                      <a:rPr lang="en-GB" sz="2000" b="0" i="1" smtClean="0">
                        <a:latin typeface="Cambria Math" panose="02040503050406030204" pitchFamily="18" charset="0"/>
                      </a:rPr>
                      <m:t>𝑔</m:t>
                    </m:r>
                    <m:r>
                      <a:rPr lang="en-GB" sz="2000" b="0" i="1" smtClean="0">
                        <a:latin typeface="Cambria Math" panose="02040503050406030204" pitchFamily="18" charset="0"/>
                      </a:rPr>
                      <m:t>−6+2</m:t>
                    </m:r>
                    <m:r>
                      <a:rPr lang="en-GB" sz="2000" b="0" i="1" smtClean="0">
                        <a:latin typeface="Cambria Math" panose="02040503050406030204" pitchFamily="18" charset="0"/>
                      </a:rPr>
                      <m:t>𝑛</m:t>
                    </m:r>
                    <m:r>
                      <a:rPr lang="en-GB" sz="2000" b="0" i="1" smtClean="0">
                        <a:latin typeface="Cambria Math" panose="02040503050406030204" pitchFamily="18" charset="0"/>
                      </a:rPr>
                      <m:t>=6×0 −6+2×3=0</m:t>
                    </m:r>
                  </m:oMath>
                </a14:m>
                <a:endParaRPr lang="en-GB" sz="2000" dirty="0"/>
              </a:p>
              <a:p>
                <a:pPr>
                  <a:buFont typeface="Courier New" panose="02070309020205020404" pitchFamily="49" charset="0"/>
                  <a:buChar char="o"/>
                </a:pPr>
                <a:r>
                  <a:rPr lang="en-GB" sz="2200" dirty="0"/>
                  <a:t> E.g. the moduli space of pretzels (</a:t>
                </a:r>
                <a14:m>
                  <m:oMath xmlns:m="http://schemas.openxmlformats.org/officeDocument/2006/math">
                    <m:r>
                      <a:rPr lang="en-GB" sz="2200" i="1">
                        <a:latin typeface="Cambria Math" panose="02040503050406030204" pitchFamily="18" charset="0"/>
                      </a:rPr>
                      <m:t>𝑔</m:t>
                    </m:r>
                    <m:r>
                      <a:rPr lang="en-GB" sz="2200" i="1">
                        <a:latin typeface="Cambria Math" panose="02040503050406030204" pitchFamily="18" charset="0"/>
                      </a:rPr>
                      <m:t>=3</m:t>
                    </m:r>
                  </m:oMath>
                </a14:m>
                <a:r>
                  <a:rPr lang="en-GB" sz="2200" dirty="0"/>
                  <a:t>, </a:t>
                </a:r>
                <a14:m>
                  <m:oMath xmlns:m="http://schemas.openxmlformats.org/officeDocument/2006/math">
                    <m:r>
                      <a:rPr lang="en-GB" sz="2200" i="1">
                        <a:latin typeface="Cambria Math" panose="02040503050406030204" pitchFamily="18" charset="0"/>
                      </a:rPr>
                      <m:t>𝑛</m:t>
                    </m:r>
                    <m:r>
                      <a:rPr lang="en-GB" sz="2200" i="1">
                        <a:latin typeface="Cambria Math" panose="02040503050406030204" pitchFamily="18" charset="0"/>
                      </a:rPr>
                      <m:t>=0</m:t>
                    </m:r>
                  </m:oMath>
                </a14:m>
                <a:r>
                  <a:rPr lang="en-GB" sz="2200" dirty="0"/>
                  <a:t>) is</a:t>
                </a:r>
                <a:br>
                  <a:rPr lang="en-GB" sz="2200" dirty="0"/>
                </a:br>
                <a:r>
                  <a:rPr lang="en-GB" sz="2200" dirty="0"/>
                  <a:t>	 12-dimensional!</a:t>
                </a:r>
              </a:p>
              <a:p>
                <a:pPr lvl="1">
                  <a:buFont typeface="Arial" panose="020B0604020202020204" pitchFamily="34" charset="0"/>
                  <a:buChar char="•"/>
                </a:pPr>
                <a:r>
                  <a:rPr lang="en-GB" sz="2000" dirty="0" smtClean="0"/>
                  <a:t>Consider hyperbolic pretzels! 6 </a:t>
                </a:r>
                <a:r>
                  <a:rPr lang="en-GB" sz="2000" dirty="0"/>
                  <a:t>curves cutting </a:t>
                </a:r>
                <a14:m>
                  <m:oMath xmlns:m="http://schemas.openxmlformats.org/officeDocument/2006/math">
                    <m:r>
                      <a:rPr lang="en-GB" sz="2000" b="0" i="1" smtClean="0">
                        <a:latin typeface="Cambria Math" panose="02040503050406030204" pitchFamily="18" charset="0"/>
                      </a:rPr>
                      <m:t>𝑆</m:t>
                    </m:r>
                  </m:oMath>
                </a14:m>
                <a:r>
                  <a:rPr lang="en-GB" sz="2000" dirty="0"/>
                  <a:t> into pairs of pants.</a:t>
                </a:r>
              </a:p>
              <a:p>
                <a:pPr lvl="1">
                  <a:buFont typeface="Arial" panose="020B0604020202020204" pitchFamily="34" charset="0"/>
                  <a:buChar char="•"/>
                </a:pPr>
                <a:r>
                  <a:rPr lang="en-GB" sz="2000" dirty="0"/>
                  <a:t>6 lengths + 6 corresponding “twist parameters” = 12 coordinates</a:t>
                </a:r>
              </a:p>
              <a:p>
                <a:pPr>
                  <a:buFont typeface="Courier New" panose="02070309020205020404" pitchFamily="49" charset="0"/>
                  <a:buChar char="o"/>
                </a:pPr>
                <a:r>
                  <a:rPr lang="en-GB" sz="2200" dirty="0"/>
                  <a:t> Each </a:t>
                </a:r>
                <a14:m>
                  <m:oMath xmlns:m="http://schemas.openxmlformats.org/officeDocument/2006/math">
                    <m:sSub>
                      <m:sSubPr>
                        <m:ctrlPr>
                          <a:rPr lang="en-GB" sz="2200" i="1">
                            <a:latin typeface="Cambria Math" panose="02040503050406030204" pitchFamily="18" charset="0"/>
                          </a:rPr>
                        </m:ctrlPr>
                      </m:sSubPr>
                      <m:e>
                        <m:r>
                          <a:rPr lang="en-GB" sz="2200" i="1">
                            <a:latin typeface="Cambria Math" panose="02040503050406030204" pitchFamily="18" charset="0"/>
                            <a:ea typeface="Cambria Math" panose="02040503050406030204" pitchFamily="18" charset="0"/>
                          </a:rPr>
                          <m:t>ℳ</m:t>
                        </m:r>
                      </m:e>
                      <m:sub>
                        <m:r>
                          <a:rPr lang="en-GB" sz="2200" i="1">
                            <a:latin typeface="Cambria Math" panose="02040503050406030204" pitchFamily="18" charset="0"/>
                          </a:rPr>
                          <m:t>𝑔</m:t>
                        </m:r>
                        <m:r>
                          <a:rPr lang="en-GB" sz="2200" i="1">
                            <a:latin typeface="Cambria Math" panose="02040503050406030204" pitchFamily="18" charset="0"/>
                          </a:rPr>
                          <m:t>,</m:t>
                        </m:r>
                        <m:r>
                          <a:rPr lang="en-GB" sz="2200" i="1">
                            <a:latin typeface="Cambria Math" panose="02040503050406030204" pitchFamily="18" charset="0"/>
                          </a:rPr>
                          <m:t>𝑛</m:t>
                        </m:r>
                      </m:sub>
                    </m:sSub>
                  </m:oMath>
                </a14:m>
                <a:r>
                  <a:rPr lang="en-GB" sz="2200" dirty="0"/>
                  <a:t> has a natural geometry:  The shape of the space of shapes!</a:t>
                </a:r>
              </a:p>
              <a:p>
                <a:pPr lvl="1">
                  <a:buFont typeface="Arial" panose="020B0604020202020204" pitchFamily="34" charset="0"/>
                  <a:buChar char="•"/>
                </a:pPr>
                <a:r>
                  <a:rPr lang="en-GB" sz="2000" dirty="0"/>
                  <a:t>Andre Weil, Hans </a:t>
                </a:r>
                <a:r>
                  <a:rPr lang="en-GB" sz="2000" dirty="0" err="1"/>
                  <a:t>Petersson</a:t>
                </a:r>
                <a:r>
                  <a:rPr lang="en-GB" sz="2000" dirty="0"/>
                  <a:t> 1958</a:t>
                </a:r>
              </a:p>
              <a:p>
                <a:pPr lvl="1">
                  <a:buFont typeface="Arial" panose="020B0604020202020204" pitchFamily="34" charset="0"/>
                  <a:buChar char="•"/>
                </a:pPr>
                <a:r>
                  <a:rPr lang="en-GB" sz="2000" dirty="0"/>
                  <a:t>Coordinates naturally come in pairs: like real &amp; imaginary parts – </a:t>
                </a:r>
                <a:r>
                  <a:rPr lang="en-GB" sz="2000" i="1" dirty="0" err="1"/>
                  <a:t>symplectic</a:t>
                </a:r>
                <a:r>
                  <a:rPr lang="en-GB" sz="2000" dirty="0"/>
                  <a:t> geometry</a:t>
                </a:r>
              </a:p>
            </p:txBody>
          </p:sp>
        </mc:Choice>
        <mc:Fallback xmlns="">
          <p:sp>
            <p:nvSpPr>
              <p:cNvPr id="3" name="Content Placeholder 2">
                <a:extLst>
                  <a:ext uri="{FF2B5EF4-FFF2-40B4-BE49-F238E27FC236}">
                    <a16:creationId xmlns="" xmlns:a16="http://schemas.microsoft.com/office/drawing/2014/main" xmlns:a14="http://schemas.microsoft.com/office/drawing/2010/main" id="{D7338E04-FABC-4411-8E29-1B1A8BEAC4CB}"/>
                  </a:ext>
                </a:extLst>
              </p:cNvPr>
              <p:cNvSpPr>
                <a:spLocks noGrp="1" noRot="1" noChangeAspect="1" noMove="1" noResize="1" noEditPoints="1" noAdjustHandles="1" noChangeArrowheads="1" noChangeShapeType="1" noTextEdit="1"/>
              </p:cNvSpPr>
              <p:nvPr>
                <p:ph idx="4294967295"/>
              </p:nvPr>
            </p:nvSpPr>
            <p:spPr>
              <a:xfrm>
                <a:off x="342121" y="1436914"/>
                <a:ext cx="9002232" cy="4901334"/>
              </a:xfrm>
              <a:blipFill rotWithShape="0">
                <a:blip r:embed="rId3"/>
                <a:stretch>
                  <a:fillRect l="-1625" t="-1741"/>
                </a:stretch>
              </a:blipFill>
            </p:spPr>
            <p:txBody>
              <a:bodyPr/>
              <a:lstStyle/>
              <a:p>
                <a:r>
                  <a:rPr lang="en-AU">
                    <a:noFill/>
                  </a:rPr>
                  <a:t> </a:t>
                </a:r>
              </a:p>
            </p:txBody>
          </p:sp>
        </mc:Fallback>
      </mc:AlternateContent>
      <p:pic>
        <p:nvPicPr>
          <p:cNvPr id="6" name="Picture 5">
            <a:extLst>
              <a:ext uri="{FF2B5EF4-FFF2-40B4-BE49-F238E27FC236}">
                <a16:creationId xmlns:a16="http://schemas.microsoft.com/office/drawing/2014/main" xmlns="" id="{A6282DEC-9518-4ED5-A5FE-ABE27C7010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4353" y="1255466"/>
            <a:ext cx="2295563" cy="2235879"/>
          </a:xfrm>
          <a:prstGeom prst="rect">
            <a:avLst/>
          </a:prstGeom>
        </p:spPr>
      </p:pic>
      <p:sp>
        <p:nvSpPr>
          <p:cNvPr id="7" name="TextBox 6">
            <a:extLst>
              <a:ext uri="{FF2B5EF4-FFF2-40B4-BE49-F238E27FC236}">
                <a16:creationId xmlns:a16="http://schemas.microsoft.com/office/drawing/2014/main" xmlns="" id="{67AF8BFD-5A3C-4EFF-8F4A-B5ED82944693}"/>
              </a:ext>
            </a:extLst>
          </p:cNvPr>
          <p:cNvSpPr txBox="1"/>
          <p:nvPr/>
        </p:nvSpPr>
        <p:spPr>
          <a:xfrm>
            <a:off x="10271051" y="5633048"/>
            <a:ext cx="1920949" cy="461665"/>
          </a:xfrm>
          <a:prstGeom prst="rect">
            <a:avLst/>
          </a:prstGeom>
          <a:noFill/>
        </p:spPr>
        <p:txBody>
          <a:bodyPr wrap="square" rtlCol="0">
            <a:spAutoFit/>
          </a:bodyPr>
          <a:lstStyle/>
          <a:p>
            <a:r>
              <a:rPr lang="en-GB" sz="1200" dirty="0">
                <a:solidFill>
                  <a:schemeClr val="tx1">
                    <a:lumMod val="75000"/>
                    <a:lumOff val="25000"/>
                  </a:schemeClr>
                </a:solidFill>
              </a:rPr>
              <a:t>Sources: foodimentary.com, lamington.wordpress.com</a:t>
            </a:r>
          </a:p>
        </p:txBody>
      </p:sp>
    </p:spTree>
    <p:extLst>
      <p:ext uri="{BB962C8B-B14F-4D97-AF65-F5344CB8AC3E}">
        <p14:creationId xmlns:p14="http://schemas.microsoft.com/office/powerpoint/2010/main" val="380394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a16="http://schemas.microsoft.com/office/drawing/2014/main" xmlns="" id="{916AFDF8-E490-466C-9AC4-C5D06CB3FD20}"/>
              </a:ext>
            </a:extLst>
          </p:cNvPr>
          <p:cNvSpPr>
            <a:spLocks noGrp="1"/>
          </p:cNvSpPr>
          <p:nvPr>
            <p:ph type="title" idx="4294967295"/>
          </p:nvPr>
        </p:nvSpPr>
        <p:spPr>
          <a:xfrm>
            <a:off x="342122" y="441792"/>
            <a:ext cx="10058400" cy="813674"/>
          </a:xfrm>
        </p:spPr>
        <p:txBody>
          <a:bodyPr>
            <a:normAutofit/>
          </a:bodyPr>
          <a:lstStyle/>
          <a:p>
            <a:r>
              <a:rPr lang="en-GB" dirty="0"/>
              <a:t>Moduli spaces post-Mirzakhani</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D7338E04-FABC-4411-8E29-1B1A8BEAC4CB}"/>
                  </a:ext>
                </a:extLst>
              </p:cNvPr>
              <p:cNvSpPr>
                <a:spLocks noGrp="1"/>
              </p:cNvSpPr>
              <p:nvPr>
                <p:ph idx="4294967295"/>
              </p:nvPr>
            </p:nvSpPr>
            <p:spPr>
              <a:xfrm>
                <a:off x="342120" y="1436914"/>
                <a:ext cx="11576977" cy="1759196"/>
              </a:xfrm>
            </p:spPr>
            <p:txBody>
              <a:bodyPr>
                <a:normAutofit/>
              </a:bodyPr>
              <a:lstStyle/>
              <a:p>
                <a:pPr>
                  <a:buFont typeface="Courier New" panose="02070309020205020404" pitchFamily="49" charset="0"/>
                  <a:buChar char="o"/>
                </a:pPr>
                <a:r>
                  <a:rPr lang="en-GB" sz="2200" dirty="0"/>
                  <a:t> If each moduli space </a:t>
                </a:r>
                <a14:m>
                  <m:oMath xmlns:m="http://schemas.openxmlformats.org/officeDocument/2006/math">
                    <m:sSub>
                      <m:sSubPr>
                        <m:ctrlPr>
                          <a:rPr lang="en-GB" sz="2200" i="1" smtClean="0">
                            <a:latin typeface="Cambria Math" panose="02040503050406030204" pitchFamily="18" charset="0"/>
                          </a:rPr>
                        </m:ctrlPr>
                      </m:sSubPr>
                      <m:e>
                        <m:r>
                          <a:rPr lang="en-GB" sz="2200" b="0" i="1" smtClean="0">
                            <a:latin typeface="Cambria Math" panose="02040503050406030204" pitchFamily="18" charset="0"/>
                          </a:rPr>
                          <m:t>ℳ</m:t>
                        </m:r>
                      </m:e>
                      <m:sub>
                        <m:r>
                          <a:rPr lang="en-GB" sz="2200" b="0" i="1" smtClean="0">
                            <a:latin typeface="Cambria Math" panose="02040503050406030204" pitchFamily="18" charset="0"/>
                          </a:rPr>
                          <m:t>𝑔</m:t>
                        </m:r>
                        <m:r>
                          <a:rPr lang="en-GB" sz="2200" b="0" i="1" smtClean="0">
                            <a:latin typeface="Cambria Math" panose="02040503050406030204" pitchFamily="18" charset="0"/>
                          </a:rPr>
                          <m:t>,</m:t>
                        </m:r>
                        <m:r>
                          <a:rPr lang="en-GB" sz="2200" b="0" i="1" smtClean="0">
                            <a:latin typeface="Cambria Math" panose="02040503050406030204" pitchFamily="18" charset="0"/>
                          </a:rPr>
                          <m:t>𝑛</m:t>
                        </m:r>
                      </m:sub>
                    </m:sSub>
                  </m:oMath>
                </a14:m>
                <a:r>
                  <a:rPr lang="en-GB" sz="2200" dirty="0"/>
                  <a:t> has its own geometry, what is its </a:t>
                </a:r>
                <a14:m>
                  <m:oMath xmlns:m="http://schemas.openxmlformats.org/officeDocument/2006/math">
                    <m:r>
                      <a:rPr lang="en-GB" sz="2200" b="0" i="1" smtClean="0">
                        <a:latin typeface="Cambria Math" panose="02040503050406030204" pitchFamily="18" charset="0"/>
                      </a:rPr>
                      <m:t>(6</m:t>
                    </m:r>
                    <m:r>
                      <a:rPr lang="en-GB" sz="2200" b="0" i="1" smtClean="0">
                        <a:latin typeface="Cambria Math" panose="02040503050406030204" pitchFamily="18" charset="0"/>
                      </a:rPr>
                      <m:t>𝑔</m:t>
                    </m:r>
                    <m:r>
                      <a:rPr lang="en-GB" sz="2200" b="0" i="1" smtClean="0">
                        <a:latin typeface="Cambria Math" panose="02040503050406030204" pitchFamily="18" charset="0"/>
                      </a:rPr>
                      <m:t>−6+2</m:t>
                    </m:r>
                    <m:r>
                      <a:rPr lang="en-GB" sz="2200" b="0" i="1" smtClean="0">
                        <a:latin typeface="Cambria Math" panose="02040503050406030204" pitchFamily="18" charset="0"/>
                      </a:rPr>
                      <m:t>𝑛</m:t>
                    </m:r>
                    <m:r>
                      <a:rPr lang="en-GB" sz="2200" b="0" i="1" smtClean="0">
                        <a:latin typeface="Cambria Math" panose="02040503050406030204" pitchFamily="18" charset="0"/>
                      </a:rPr>
                      <m:t>)</m:t>
                    </m:r>
                  </m:oMath>
                </a14:m>
                <a:r>
                  <a:rPr lang="en-GB" sz="2200" dirty="0"/>
                  <a:t>-dimensional volume?</a:t>
                </a:r>
              </a:p>
              <a:p>
                <a:pPr lvl="1">
                  <a:buFont typeface="Arial" panose="020B0604020202020204" pitchFamily="34" charset="0"/>
                  <a:buChar char="•"/>
                </a:pPr>
                <a:r>
                  <a:rPr lang="en-GB" dirty="0"/>
                  <a:t>Use hyperbolic version of moduli space</a:t>
                </a:r>
              </a:p>
              <a:p>
                <a:pPr lvl="1">
                  <a:buFont typeface="Arial" panose="020B0604020202020204" pitchFamily="34" charset="0"/>
                  <a:buChar char="•"/>
                </a:pPr>
                <a:r>
                  <a:rPr lang="en-GB" dirty="0"/>
                  <a:t>Fix lengths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𝐿</m:t>
                        </m:r>
                      </m:e>
                      <m:sub>
                        <m:r>
                          <a:rPr lang="en-GB" b="0" i="1" smtClean="0">
                            <a:latin typeface="Cambria Math" panose="02040503050406030204" pitchFamily="18" charset="0"/>
                          </a:rPr>
                          <m:t>1</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𝐿</m:t>
                        </m:r>
                      </m:e>
                      <m:sub>
                        <m:r>
                          <a:rPr lang="en-GB" b="0" i="1" smtClean="0">
                            <a:latin typeface="Cambria Math" panose="02040503050406030204" pitchFamily="18" charset="0"/>
                          </a:rPr>
                          <m:t>𝑛</m:t>
                        </m:r>
                      </m:sub>
                    </m:sSub>
                  </m:oMath>
                </a14:m>
                <a:r>
                  <a:rPr lang="en-GB" dirty="0"/>
                  <a:t> of the boundary components of the surface, consider the moduli space </a:t>
                </a:r>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ℳ</m:t>
                        </m:r>
                      </m:e>
                      <m:sub>
                        <m:r>
                          <a:rPr lang="en-GB" b="0" i="1" smtClean="0">
                            <a:latin typeface="Cambria Math" panose="02040503050406030204" pitchFamily="18" charset="0"/>
                          </a:rPr>
                          <m:t>𝑔</m:t>
                        </m:r>
                        <m:r>
                          <a:rPr lang="en-GB" b="0" i="1" smtClean="0">
                            <a:latin typeface="Cambria Math" panose="02040503050406030204" pitchFamily="18" charset="0"/>
                          </a:rPr>
                          <m:t>,</m:t>
                        </m:r>
                        <m:r>
                          <a:rPr lang="en-GB" b="0" i="1" smtClean="0">
                            <a:latin typeface="Cambria Math" panose="02040503050406030204" pitchFamily="18" charset="0"/>
                          </a:rPr>
                          <m:t>𝑛</m:t>
                        </m:r>
                      </m:sub>
                    </m:sSub>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𝐿</m:t>
                            </m:r>
                          </m:e>
                          <m:sub>
                            <m:r>
                              <a:rPr lang="en-GB" b="0" i="1" smtClean="0">
                                <a:latin typeface="Cambria Math" panose="02040503050406030204" pitchFamily="18" charset="0"/>
                              </a:rPr>
                              <m:t>1</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𝐿</m:t>
                            </m:r>
                          </m:e>
                          <m:sub>
                            <m:r>
                              <a:rPr lang="en-GB" b="0" i="1" smtClean="0">
                                <a:latin typeface="Cambria Math" panose="02040503050406030204" pitchFamily="18" charset="0"/>
                              </a:rPr>
                              <m:t>𝑛</m:t>
                            </m:r>
                          </m:sub>
                        </m:sSub>
                      </m:e>
                    </m:d>
                  </m:oMath>
                </a14:m>
                <a:r>
                  <a:rPr lang="en-GB" dirty="0"/>
                  <a:t> of hyperbolic surfaces with these boundary lengths.</a:t>
                </a:r>
              </a:p>
              <a:p>
                <a:pPr lvl="1">
                  <a:buFont typeface="Arial" panose="020B0604020202020204" pitchFamily="34" charset="0"/>
                  <a:buChar char="•"/>
                </a:pPr>
                <a:r>
                  <a:rPr lang="en-GB" dirty="0"/>
                  <a:t>Denote the volume of </a:t>
                </a:r>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ℳ</m:t>
                        </m:r>
                      </m:e>
                      <m:sub>
                        <m:r>
                          <a:rPr lang="en-GB" b="0" i="1" smtClean="0">
                            <a:latin typeface="Cambria Math" panose="02040503050406030204" pitchFamily="18" charset="0"/>
                          </a:rPr>
                          <m:t>𝑔</m:t>
                        </m:r>
                        <m:r>
                          <a:rPr lang="en-GB" b="0" i="1" smtClean="0">
                            <a:latin typeface="Cambria Math" panose="02040503050406030204" pitchFamily="18" charset="0"/>
                          </a:rPr>
                          <m:t>,</m:t>
                        </m:r>
                        <m:r>
                          <a:rPr lang="en-GB" b="0" i="1" smtClean="0">
                            <a:latin typeface="Cambria Math" panose="02040503050406030204" pitchFamily="18" charset="0"/>
                          </a:rPr>
                          <m:t>𝑛</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𝐿</m:t>
                        </m:r>
                      </m:e>
                      <m:sub>
                        <m:r>
                          <a:rPr lang="en-GB" b="0" i="1" smtClean="0">
                            <a:latin typeface="Cambria Math" panose="02040503050406030204" pitchFamily="18" charset="0"/>
                          </a:rPr>
                          <m:t>1</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𝐿</m:t>
                        </m:r>
                      </m:e>
                      <m:sub>
                        <m:r>
                          <a:rPr lang="en-GB" b="0" i="1" smtClean="0">
                            <a:latin typeface="Cambria Math" panose="02040503050406030204" pitchFamily="18" charset="0"/>
                          </a:rPr>
                          <m:t>𝑛</m:t>
                        </m:r>
                      </m:sub>
                    </m:sSub>
                    <m:r>
                      <a:rPr lang="en-GB" b="0" i="1" smtClean="0">
                        <a:latin typeface="Cambria Math" panose="02040503050406030204" pitchFamily="18" charset="0"/>
                      </a:rPr>
                      <m:t>)</m:t>
                    </m:r>
                  </m:oMath>
                </a14:m>
                <a:r>
                  <a:rPr lang="en-GB" dirty="0"/>
                  <a:t> by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𝑉</m:t>
                        </m:r>
                      </m:e>
                      <m:sub>
                        <m:r>
                          <a:rPr lang="en-GB" b="0" i="1" smtClean="0">
                            <a:latin typeface="Cambria Math" panose="02040503050406030204" pitchFamily="18" charset="0"/>
                          </a:rPr>
                          <m:t>𝑔</m:t>
                        </m:r>
                        <m:r>
                          <a:rPr lang="en-GB" b="0" i="1" smtClean="0">
                            <a:latin typeface="Cambria Math" panose="02040503050406030204" pitchFamily="18" charset="0"/>
                          </a:rPr>
                          <m:t>,</m:t>
                        </m:r>
                        <m:r>
                          <a:rPr lang="en-GB" b="0" i="1" smtClean="0">
                            <a:latin typeface="Cambria Math" panose="02040503050406030204" pitchFamily="18" charset="0"/>
                          </a:rPr>
                          <m:t>𝑛</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𝐿</m:t>
                        </m:r>
                      </m:e>
                      <m:sub>
                        <m:r>
                          <a:rPr lang="en-GB" b="0" i="1" smtClean="0">
                            <a:latin typeface="Cambria Math" panose="02040503050406030204" pitchFamily="18" charset="0"/>
                          </a:rPr>
                          <m:t>1</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𝐿</m:t>
                        </m:r>
                      </m:e>
                      <m:sub>
                        <m:r>
                          <a:rPr lang="en-GB" b="0" i="1" smtClean="0">
                            <a:latin typeface="Cambria Math" panose="02040503050406030204" pitchFamily="18" charset="0"/>
                          </a:rPr>
                          <m:t>𝑛</m:t>
                        </m:r>
                      </m:sub>
                    </m:sSub>
                    <m:r>
                      <a:rPr lang="en-GB" b="0" i="1" smtClean="0">
                        <a:latin typeface="Cambria Math" panose="02040503050406030204" pitchFamily="18" charset="0"/>
                      </a:rPr>
                      <m:t>)</m:t>
                    </m:r>
                  </m:oMath>
                </a14:m>
                <a:endParaRPr lang="en-GB" dirty="0"/>
              </a:p>
              <a:p>
                <a:pPr lvl="1">
                  <a:buFont typeface="Arial" panose="020B0604020202020204" pitchFamily="34" charset="0"/>
                  <a:buChar char="•"/>
                </a:pPr>
                <a:endParaRPr lang="en-GB" dirty="0"/>
              </a:p>
            </p:txBody>
          </p:sp>
        </mc:Choice>
        <mc:Fallback xmlns="">
          <p:sp>
            <p:nvSpPr>
              <p:cNvPr id="3" name="Content Placeholder 2">
                <a:extLst>
                  <a:ext uri="{FF2B5EF4-FFF2-40B4-BE49-F238E27FC236}">
                    <a16:creationId xmlns:a16="http://schemas.microsoft.com/office/drawing/2014/main" id="{D7338E04-FABC-4411-8E29-1B1A8BEAC4CB}"/>
                  </a:ext>
                </a:extLst>
              </p:cNvPr>
              <p:cNvSpPr>
                <a:spLocks noGrp="1" noRot="1" noChangeAspect="1" noMove="1" noResize="1" noEditPoints="1" noAdjustHandles="1" noChangeArrowheads="1" noChangeShapeType="1" noTextEdit="1"/>
              </p:cNvSpPr>
              <p:nvPr>
                <p:ph idx="4294967295"/>
              </p:nvPr>
            </p:nvSpPr>
            <p:spPr>
              <a:xfrm>
                <a:off x="342120" y="1436914"/>
                <a:ext cx="11576977" cy="1759196"/>
              </a:xfrm>
              <a:blipFill>
                <a:blip r:embed="rId2"/>
                <a:stretch>
                  <a:fillRect l="-1369" t="-381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CB869493-4A28-4137-ABB3-3E79CCFE5B0A}"/>
                  </a:ext>
                </a:extLst>
              </p:cNvPr>
              <p:cNvSpPr txBox="1"/>
              <p:nvPr/>
            </p:nvSpPr>
            <p:spPr>
              <a:xfrm>
                <a:off x="342121" y="3196110"/>
                <a:ext cx="11576976" cy="96847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en-GB" b="1" dirty="0"/>
                  <a:t>Theorem (Mirzakhani 2007):</a:t>
                </a:r>
              </a:p>
              <a:p>
                <a:r>
                  <a:rPr lang="en-GB" dirty="0"/>
                  <a:t>	Each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𝑉</m:t>
                        </m:r>
                      </m:e>
                      <m:sub>
                        <m:r>
                          <a:rPr lang="en-GB" i="1">
                            <a:latin typeface="Cambria Math" panose="02040503050406030204" pitchFamily="18" charset="0"/>
                          </a:rPr>
                          <m:t>𝑔</m:t>
                        </m:r>
                        <m:r>
                          <a:rPr lang="en-GB" i="1">
                            <a:latin typeface="Cambria Math" panose="02040503050406030204" pitchFamily="18" charset="0"/>
                          </a:rPr>
                          <m:t>,</m:t>
                        </m:r>
                        <m:r>
                          <a:rPr lang="en-GB" i="1">
                            <a:latin typeface="Cambria Math" panose="02040503050406030204" pitchFamily="18" charset="0"/>
                          </a:rPr>
                          <m:t>𝑛</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𝐿</m:t>
                        </m:r>
                      </m:e>
                      <m:sub>
                        <m:r>
                          <a:rPr lang="en-GB" i="1">
                            <a:latin typeface="Cambria Math" panose="02040503050406030204" pitchFamily="18" charset="0"/>
                          </a:rPr>
                          <m:t>1</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𝐿</m:t>
                        </m:r>
                      </m:e>
                      <m:sub>
                        <m:r>
                          <a:rPr lang="en-GB" i="1">
                            <a:latin typeface="Cambria Math" panose="02040503050406030204" pitchFamily="18" charset="0"/>
                          </a:rPr>
                          <m:t>𝑛</m:t>
                        </m:r>
                      </m:sub>
                    </m:sSub>
                    <m:r>
                      <a:rPr lang="en-GB" i="1">
                        <a:latin typeface="Cambria Math" panose="02040503050406030204" pitchFamily="18" charset="0"/>
                      </a:rPr>
                      <m:t>)</m:t>
                    </m:r>
                  </m:oMath>
                </a14:m>
                <a:r>
                  <a:rPr lang="en-GB" dirty="0"/>
                  <a:t> is a </a:t>
                </a:r>
                <a:r>
                  <a:rPr lang="en-GB" i="1" dirty="0"/>
                  <a:t>polynomial</a:t>
                </a:r>
                <a:r>
                  <a:rPr lang="en-GB" dirty="0"/>
                  <a:t> function of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𝐿</m:t>
                        </m:r>
                      </m:e>
                      <m:sub>
                        <m:r>
                          <a:rPr lang="en-GB" i="1">
                            <a:latin typeface="Cambria Math" panose="02040503050406030204" pitchFamily="18" charset="0"/>
                          </a:rPr>
                          <m:t>1</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𝐿</m:t>
                        </m:r>
                      </m:e>
                      <m:sub>
                        <m:r>
                          <a:rPr lang="en-GB" i="1">
                            <a:latin typeface="Cambria Math" panose="02040503050406030204" pitchFamily="18" charset="0"/>
                          </a:rPr>
                          <m:t>𝑛</m:t>
                        </m:r>
                      </m:sub>
                    </m:sSub>
                  </m:oMath>
                </a14:m>
                <a:r>
                  <a:rPr lang="en-GB" dirty="0"/>
                  <a:t>.</a:t>
                </a:r>
              </a:p>
              <a:p>
                <a:r>
                  <a:rPr lang="en-GB" dirty="0"/>
                  <a:t>	Moreover, there is a recursive formula to calculate each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𝑉</m:t>
                        </m:r>
                      </m:e>
                      <m:sub>
                        <m:r>
                          <a:rPr lang="en-GB" i="1">
                            <a:latin typeface="Cambria Math" panose="02040503050406030204" pitchFamily="18" charset="0"/>
                          </a:rPr>
                          <m:t>𝑔</m:t>
                        </m:r>
                        <m:r>
                          <a:rPr lang="en-GB" i="1">
                            <a:latin typeface="Cambria Math" panose="02040503050406030204" pitchFamily="18" charset="0"/>
                          </a:rPr>
                          <m:t>,</m:t>
                        </m:r>
                        <m:r>
                          <a:rPr lang="en-GB" i="1">
                            <a:latin typeface="Cambria Math" panose="02040503050406030204" pitchFamily="18" charset="0"/>
                          </a:rPr>
                          <m:t>𝑛</m:t>
                        </m:r>
                      </m:sub>
                    </m:sSub>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𝐿</m:t>
                            </m:r>
                          </m:e>
                          <m:sub>
                            <m:r>
                              <a:rPr lang="en-GB" i="1">
                                <a:latin typeface="Cambria Math" panose="02040503050406030204" pitchFamily="18" charset="0"/>
                              </a:rPr>
                              <m:t>1</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𝐿</m:t>
                            </m:r>
                          </m:e>
                          <m:sub>
                            <m:r>
                              <a:rPr lang="en-GB" i="1">
                                <a:latin typeface="Cambria Math" panose="02040503050406030204" pitchFamily="18" charset="0"/>
                              </a:rPr>
                              <m:t>𝑛</m:t>
                            </m:r>
                          </m:sub>
                        </m:sSub>
                      </m:e>
                    </m:d>
                  </m:oMath>
                </a14:m>
                <a:r>
                  <a:rPr lang="en-GB" dirty="0"/>
                  <a:t>.</a:t>
                </a:r>
              </a:p>
            </p:txBody>
          </p:sp>
        </mc:Choice>
        <mc:Fallback xmlns="">
          <p:sp>
            <p:nvSpPr>
              <p:cNvPr id="5" name="TextBox 4">
                <a:extLst>
                  <a:ext uri="{FF2B5EF4-FFF2-40B4-BE49-F238E27FC236}">
                    <a16:creationId xmlns:a16="http://schemas.microsoft.com/office/drawing/2014/main" id="{CB869493-4A28-4137-ABB3-3E79CCFE5B0A}"/>
                  </a:ext>
                </a:extLst>
              </p:cNvPr>
              <p:cNvSpPr txBox="1">
                <a:spLocks noRot="1" noChangeAspect="1" noMove="1" noResize="1" noEditPoints="1" noAdjustHandles="1" noChangeArrowheads="1" noChangeShapeType="1" noTextEdit="1"/>
              </p:cNvSpPr>
              <p:nvPr/>
            </p:nvSpPr>
            <p:spPr>
              <a:xfrm>
                <a:off x="342121" y="3196110"/>
                <a:ext cx="11576976" cy="968470"/>
              </a:xfrm>
              <a:prstGeom prst="rect">
                <a:avLst/>
              </a:prstGeom>
              <a:blipFill>
                <a:blip r:embed="rId3"/>
                <a:stretch>
                  <a:fillRect l="-368" t="-2484" b="-6211"/>
                </a:stretch>
              </a:blipFill>
              <a:ln w="9525" cap="flat" cmpd="sng" algn="ctr">
                <a:solidFill>
                  <a:schemeClr val="dk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xmlns="" id="{2CC4F289-6A94-464F-96B9-AA2C4B0B697E}"/>
                  </a:ext>
                </a:extLst>
              </p:cNvPr>
              <p:cNvSpPr txBox="1">
                <a:spLocks/>
              </p:cNvSpPr>
              <p:nvPr/>
            </p:nvSpPr>
            <p:spPr>
              <a:xfrm>
                <a:off x="309098" y="4432584"/>
                <a:ext cx="11576977" cy="1759196"/>
              </a:xfrm>
              <a:prstGeom prst="rect">
                <a:avLst/>
              </a:prstGeom>
            </p:spPr>
            <p:txBody>
              <a:bodyPr vert="horz" lIns="0" tIns="45720" rIns="0" bIns="45720" numCol="2"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GB" sz="2200" dirty="0"/>
                  <a:t>E.g. </a:t>
                </a:r>
                <a:endParaRPr lang="en-GB" dirty="0"/>
              </a:p>
              <a:p>
                <a:pPr lvl="1">
                  <a:buFont typeface="Arial" panose="020B0604020202020204" pitchFamily="34" charset="0"/>
                  <a:buChar char="•"/>
                </a:pPr>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rPr>
                          <m:t>𝑉</m:t>
                        </m:r>
                      </m:e>
                      <m:sub>
                        <m:r>
                          <a:rPr lang="en-GB" b="0" i="1" smtClean="0">
                            <a:latin typeface="Cambria Math" panose="02040503050406030204" pitchFamily="18" charset="0"/>
                          </a:rPr>
                          <m:t>0,3</m:t>
                        </m:r>
                      </m:sub>
                    </m:sSub>
                    <m:d>
                      <m:dPr>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i="1" smtClean="0">
                                <a:latin typeface="Cambria Math" panose="02040503050406030204" pitchFamily="18" charset="0"/>
                              </a:rPr>
                              <m:t>𝐿</m:t>
                            </m:r>
                          </m:e>
                          <m:sub>
                            <m:r>
                              <a:rPr lang="en-GB" i="1" smtClean="0">
                                <a:latin typeface="Cambria Math" panose="02040503050406030204" pitchFamily="18" charset="0"/>
                              </a:rPr>
                              <m:t>1</m:t>
                            </m:r>
                          </m:sub>
                        </m:sSub>
                      </m:e>
                    </m:d>
                    <m:r>
                      <a:rPr lang="en-GB" b="0" i="1" smtClean="0">
                        <a:latin typeface="Cambria Math" panose="02040503050406030204" pitchFamily="18" charset="0"/>
                      </a:rPr>
                      <m:t>=1</m:t>
                    </m:r>
                  </m:oMath>
                </a14:m>
                <a:endParaRPr lang="en-GB" b="0" dirty="0"/>
              </a:p>
              <a:p>
                <a:pPr lvl="1">
                  <a:buFont typeface="Arial" panose="020B0604020202020204" pitchFamily="34" charset="0"/>
                  <a:buChar char="•"/>
                </a:pP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𝑉</m:t>
                        </m:r>
                      </m:e>
                      <m:sub>
                        <m:r>
                          <a:rPr lang="en-GB" b="0" i="1" smtClean="0">
                            <a:latin typeface="Cambria Math" panose="02040503050406030204" pitchFamily="18" charset="0"/>
                          </a:rPr>
                          <m:t>0,4</m:t>
                        </m:r>
                      </m:sub>
                    </m:sSub>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𝐿</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𝐿</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𝐿</m:t>
                            </m:r>
                          </m:e>
                          <m:sub>
                            <m:r>
                              <a:rPr lang="en-GB" b="0" i="1" smtClean="0">
                                <a:latin typeface="Cambria Math" panose="02040503050406030204" pitchFamily="18" charset="0"/>
                              </a:rPr>
                              <m:t>3</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𝐿</m:t>
                            </m:r>
                          </m:e>
                          <m:sub>
                            <m:r>
                              <a:rPr lang="en-GB" b="0" i="1" smtClean="0">
                                <a:latin typeface="Cambria Math" panose="02040503050406030204" pitchFamily="18" charset="0"/>
                              </a:rPr>
                              <m:t>4</m:t>
                            </m:r>
                          </m:sub>
                        </m:sSub>
                      </m:e>
                    </m:d>
                    <m:r>
                      <a:rPr lang="en-GB" b="0" i="1" smtClean="0">
                        <a:latin typeface="Cambria Math" panose="02040503050406030204" pitchFamily="18" charset="0"/>
                      </a:rPr>
                      <m:t>= </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d>
                      <m:dPr>
                        <m:ctrlPr>
                          <a:rPr lang="en-GB" b="0" i="1" smtClean="0">
                            <a:latin typeface="Cambria Math" panose="02040503050406030204" pitchFamily="18" charset="0"/>
                          </a:rPr>
                        </m:ctrlPr>
                      </m:dPr>
                      <m:e>
                        <m:r>
                          <a:rPr lang="en-GB" b="0" i="1" smtClean="0">
                            <a:latin typeface="Cambria Math" panose="02040503050406030204" pitchFamily="18" charset="0"/>
                          </a:rPr>
                          <m:t>4 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𝜋</m:t>
                            </m:r>
                          </m:e>
                          <m:sup>
                            <m:r>
                              <a:rPr lang="en-GB" b="0" i="1" smtClean="0">
                                <a:latin typeface="Cambria Math" panose="02040503050406030204" pitchFamily="18" charset="0"/>
                              </a:rPr>
                              <m:t>2</m:t>
                            </m:r>
                          </m:sup>
                        </m:sSup>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𝐿</m:t>
                            </m:r>
                          </m:e>
                          <m:sub>
                            <m:r>
                              <a:rPr lang="en-GB" b="0" i="1" smtClean="0">
                                <a:latin typeface="Cambria Math" panose="02040503050406030204" pitchFamily="18" charset="0"/>
                              </a:rPr>
                              <m:t>1</m:t>
                            </m:r>
                          </m:sub>
                          <m:sup>
                            <m:r>
                              <a:rPr lang="en-GB" b="0" i="1" smtClean="0">
                                <a:latin typeface="Cambria Math" panose="02040503050406030204" pitchFamily="18" charset="0"/>
                              </a:rPr>
                              <m:t>2</m:t>
                            </m:r>
                          </m:sup>
                        </m:sSubSup>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𝐿</m:t>
                            </m:r>
                          </m:e>
                          <m:sub>
                            <m:r>
                              <a:rPr lang="en-GB" b="0" i="1" smtClean="0">
                                <a:latin typeface="Cambria Math" panose="02040503050406030204" pitchFamily="18" charset="0"/>
                              </a:rPr>
                              <m:t>2</m:t>
                            </m:r>
                          </m:sub>
                          <m:sup>
                            <m:r>
                              <a:rPr lang="en-GB" b="0" i="1" smtClean="0">
                                <a:latin typeface="Cambria Math" panose="02040503050406030204" pitchFamily="18" charset="0"/>
                              </a:rPr>
                              <m:t>2</m:t>
                            </m:r>
                          </m:sup>
                        </m:sSubSup>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𝐿</m:t>
                            </m:r>
                          </m:e>
                          <m:sub>
                            <m:r>
                              <a:rPr lang="en-GB" b="0" i="1" smtClean="0">
                                <a:latin typeface="Cambria Math" panose="02040503050406030204" pitchFamily="18" charset="0"/>
                              </a:rPr>
                              <m:t>3</m:t>
                            </m:r>
                          </m:sub>
                          <m:sup>
                            <m:r>
                              <a:rPr lang="en-GB" b="0" i="1" smtClean="0">
                                <a:latin typeface="Cambria Math" panose="02040503050406030204" pitchFamily="18" charset="0"/>
                              </a:rPr>
                              <m:t>2</m:t>
                            </m:r>
                          </m:sup>
                        </m:sSubSup>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𝐿</m:t>
                            </m:r>
                          </m:e>
                          <m:sub>
                            <m:r>
                              <a:rPr lang="en-GB" b="0" i="1" smtClean="0">
                                <a:latin typeface="Cambria Math" panose="02040503050406030204" pitchFamily="18" charset="0"/>
                              </a:rPr>
                              <m:t>4</m:t>
                            </m:r>
                          </m:sub>
                          <m:sup>
                            <m:r>
                              <a:rPr lang="en-GB" b="0" i="1" smtClean="0">
                                <a:latin typeface="Cambria Math" panose="02040503050406030204" pitchFamily="18" charset="0"/>
                              </a:rPr>
                              <m:t>2</m:t>
                            </m:r>
                          </m:sup>
                        </m:sSubSup>
                      </m:e>
                    </m:d>
                  </m:oMath>
                </a14:m>
                <a:endParaRPr lang="en-GB" dirty="0"/>
              </a:p>
              <a:p>
                <a:pPr lvl="1">
                  <a:buFont typeface="Arial" panose="020B0604020202020204" pitchFamily="34" charset="0"/>
                  <a:buChar char="•"/>
                </a:pP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𝑉</m:t>
                        </m:r>
                      </m:e>
                      <m:sub>
                        <m:r>
                          <a:rPr lang="en-GB" b="0" i="1" smtClean="0">
                            <a:latin typeface="Cambria Math" panose="02040503050406030204" pitchFamily="18" charset="0"/>
                          </a:rPr>
                          <m:t>1,1</m:t>
                        </m:r>
                      </m:sub>
                    </m:sSub>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𝐿</m:t>
                            </m:r>
                          </m:e>
                          <m:sub>
                            <m:r>
                              <a:rPr lang="en-GB" i="1">
                                <a:latin typeface="Cambria Math" panose="02040503050406030204" pitchFamily="18" charset="0"/>
                              </a:rPr>
                              <m:t>1</m:t>
                            </m:r>
                          </m:sub>
                        </m:sSub>
                      </m:e>
                    </m:d>
                    <m:r>
                      <a:rPr lang="en-GB" b="0" i="1" smtClean="0">
                        <a:latin typeface="Cambria Math" panose="02040503050406030204" pitchFamily="18" charset="0"/>
                      </a:rPr>
                      <m:t>= </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24</m:t>
                        </m:r>
                      </m:den>
                    </m:f>
                    <m:d>
                      <m:dPr>
                        <m:ctrlPr>
                          <a:rPr lang="en-GB" b="0" i="1" smtClean="0">
                            <a:latin typeface="Cambria Math" panose="02040503050406030204" pitchFamily="18" charset="0"/>
                          </a:rPr>
                        </m:ctrlPr>
                      </m:dPr>
                      <m:e>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𝜋</m:t>
                            </m:r>
                          </m:e>
                          <m:sup>
                            <m:r>
                              <a:rPr lang="en-GB" b="0" i="1" smtClean="0">
                                <a:latin typeface="Cambria Math" panose="02040503050406030204" pitchFamily="18" charset="0"/>
                              </a:rPr>
                              <m:t>2</m:t>
                            </m:r>
                          </m:sup>
                        </m:sSup>
                        <m:r>
                          <a:rPr lang="en-GB" b="0" i="1" smtClean="0">
                            <a:latin typeface="Cambria Math" panose="02040503050406030204" pitchFamily="18" charset="0"/>
                          </a:rPr>
                          <m:t>+ </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𝐿</m:t>
                            </m:r>
                          </m:e>
                          <m:sub>
                            <m:r>
                              <a:rPr lang="en-GB" b="0" i="1" smtClean="0">
                                <a:latin typeface="Cambria Math" panose="02040503050406030204" pitchFamily="18" charset="0"/>
                              </a:rPr>
                              <m:t>1</m:t>
                            </m:r>
                          </m:sub>
                          <m:sup>
                            <m:r>
                              <a:rPr lang="en-GB" b="0" i="1" smtClean="0">
                                <a:latin typeface="Cambria Math" panose="02040503050406030204" pitchFamily="18" charset="0"/>
                              </a:rPr>
                              <m:t>2</m:t>
                            </m:r>
                          </m:sup>
                        </m:sSubSup>
                      </m:e>
                    </m:d>
                  </m:oMath>
                </a14:m>
                <a:endParaRPr lang="en-GB" b="0" dirty="0"/>
              </a:p>
              <a:p>
                <a:pPr lvl="1">
                  <a:spcBef>
                    <a:spcPts val="600"/>
                  </a:spcBef>
                  <a:buFont typeface="Arial" panose="020B0604020202020204" pitchFamily="34" charset="0"/>
                  <a:buChar char="•"/>
                </a:pP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𝑉</m:t>
                        </m:r>
                      </m:e>
                      <m:sub>
                        <m:r>
                          <a:rPr lang="en-GB" b="0" i="1" smtClean="0">
                            <a:latin typeface="Cambria Math" panose="02040503050406030204" pitchFamily="18" charset="0"/>
                          </a:rPr>
                          <m:t>3</m:t>
                        </m:r>
                        <m:r>
                          <a:rPr lang="en-GB" i="1">
                            <a:latin typeface="Cambria Math" panose="02040503050406030204" pitchFamily="18" charset="0"/>
                          </a:rPr>
                          <m:t>,</m:t>
                        </m:r>
                        <m:r>
                          <a:rPr lang="en-GB" b="0" i="1" smtClean="0">
                            <a:latin typeface="Cambria Math" panose="02040503050406030204" pitchFamily="18" charset="0"/>
                          </a:rPr>
                          <m:t>0</m:t>
                        </m:r>
                      </m:sub>
                    </m:sSub>
                    <m:r>
                      <a:rPr lang="en-GB" i="1">
                        <a:latin typeface="Cambria Math" panose="02040503050406030204" pitchFamily="18" charset="0"/>
                      </a:rPr>
                      <m:t>=</m:t>
                    </m:r>
                    <m:f>
                      <m:fPr>
                        <m:ctrlPr>
                          <a:rPr lang="en-GB" i="1" smtClean="0">
                            <a:latin typeface="Cambria Math" panose="02040503050406030204" pitchFamily="18" charset="0"/>
                          </a:rPr>
                        </m:ctrlPr>
                      </m:fPr>
                      <m:num>
                        <m:r>
                          <a:rPr lang="en-GB" b="0" i="1" smtClean="0">
                            <a:latin typeface="Cambria Math" panose="02040503050406030204" pitchFamily="18" charset="0"/>
                          </a:rPr>
                          <m:t>176,557</m:t>
                        </m:r>
                      </m:num>
                      <m:den>
                        <m:r>
                          <a:rPr lang="en-GB" b="0" i="1" smtClean="0">
                            <a:latin typeface="Cambria Math" panose="02040503050406030204" pitchFamily="18" charset="0"/>
                          </a:rPr>
                          <m:t>1,209,600</m:t>
                        </m:r>
                      </m:den>
                    </m:f>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𝜋</m:t>
                        </m:r>
                      </m:e>
                      <m:sup>
                        <m:r>
                          <a:rPr lang="en-GB" b="0" i="1" smtClean="0">
                            <a:latin typeface="Cambria Math" panose="02040503050406030204" pitchFamily="18" charset="0"/>
                          </a:rPr>
                          <m:t>12</m:t>
                        </m:r>
                      </m:sup>
                    </m:sSup>
                  </m:oMath>
                </a14:m>
                <a:r>
                  <a:rPr lang="en-GB" dirty="0"/>
                  <a:t>  </a:t>
                </a:r>
                <a:r>
                  <a:rPr lang="en-GB" dirty="0">
                    <a:sym typeface="Wingdings" panose="05000000000000000000" pitchFamily="2" charset="2"/>
                  </a:rPr>
                  <a:t> Volume of moduli space of </a:t>
                </a:r>
                <a:r>
                  <a:rPr lang="en-GB" dirty="0" smtClean="0">
                    <a:sym typeface="Wingdings" panose="05000000000000000000" pitchFamily="2" charset="2"/>
                  </a:rPr>
                  <a:t>pretzels!</a:t>
                </a:r>
                <a:endParaRPr lang="en-GB" dirty="0" smtClean="0"/>
              </a:p>
              <a:p>
                <a:pPr lvl="1">
                  <a:buFont typeface="Arial" panose="020B0604020202020204" pitchFamily="34" charset="0"/>
                  <a:buChar char="•"/>
                </a:pPr>
                <a:endParaRPr lang="en-GB" dirty="0" smtClean="0"/>
              </a:p>
              <a:p>
                <a:pPr marL="201168" lvl="1" indent="0">
                  <a:buNone/>
                </a:pPr>
                <a:endParaRPr lang="en-GB" sz="2600" dirty="0" smtClean="0"/>
              </a:p>
              <a:p>
                <a:pPr marL="201168" lvl="1" indent="0">
                  <a:buNone/>
                </a:pPr>
                <a:r>
                  <a:rPr lang="en-GB" sz="2600" dirty="0" smtClean="0"/>
                  <a:t>+ many </a:t>
                </a:r>
                <a:r>
                  <a:rPr lang="en-GB" sz="2600" dirty="0"/>
                  <a:t>more theorems about the structure of moduli spaces</a:t>
                </a:r>
                <a:r>
                  <a:rPr lang="en-GB" sz="2600" dirty="0" smtClean="0"/>
                  <a:t>…</a:t>
                </a:r>
              </a:p>
              <a:p>
                <a:pPr marL="201168" lvl="1" indent="0">
                  <a:buNone/>
                </a:pPr>
                <a:endParaRPr lang="en-GB" sz="2600" dirty="0" smtClean="0"/>
              </a:p>
              <a:p>
                <a:pPr marL="201168" lvl="1" indent="0">
                  <a:buNone/>
                </a:pPr>
                <a:r>
                  <a:rPr lang="en-GB" sz="2600" dirty="0" smtClean="0"/>
                  <a:t>E.g. The probability that a “random” curve on a genus 2 curve separates it is 1/7 </a:t>
                </a:r>
                <a:endParaRPr lang="en-GB" dirty="0"/>
              </a:p>
            </p:txBody>
          </p:sp>
        </mc:Choice>
        <mc:Fallback xmlns="">
          <p:sp>
            <p:nvSpPr>
              <p:cNvPr id="11" name="Content Placeholder 2">
                <a:extLst>
                  <a:ext uri="{FF2B5EF4-FFF2-40B4-BE49-F238E27FC236}">
                    <a16:creationId xmlns="" xmlns:a16="http://schemas.microsoft.com/office/drawing/2014/main" xmlns:a14="http://schemas.microsoft.com/office/drawing/2010/main" id="{2CC4F289-6A94-464F-96B9-AA2C4B0B697E}"/>
                  </a:ext>
                </a:extLst>
              </p:cNvPr>
              <p:cNvSpPr txBox="1">
                <a:spLocks noRot="1" noChangeAspect="1" noMove="1" noResize="1" noEditPoints="1" noAdjustHandles="1" noChangeArrowheads="1" noChangeShapeType="1" noTextEdit="1"/>
              </p:cNvSpPr>
              <p:nvPr/>
            </p:nvSpPr>
            <p:spPr>
              <a:xfrm>
                <a:off x="309098" y="4432584"/>
                <a:ext cx="11576977" cy="1759196"/>
              </a:xfrm>
              <a:prstGeom prst="rect">
                <a:avLst/>
              </a:prstGeom>
              <a:blipFill rotWithShape="0">
                <a:blip r:embed="rId4"/>
                <a:stretch>
                  <a:fillRect l="-1159" t="-4844" r="-1316"/>
                </a:stretch>
              </a:blipFill>
            </p:spPr>
            <p:txBody>
              <a:bodyPr/>
              <a:lstStyle/>
              <a:p>
                <a:r>
                  <a:rPr lang="en-AU">
                    <a:noFill/>
                  </a:rPr>
                  <a:t> </a:t>
                </a:r>
              </a:p>
            </p:txBody>
          </p:sp>
        </mc:Fallback>
      </mc:AlternateContent>
    </p:spTree>
    <p:extLst>
      <p:ext uri="{BB962C8B-B14F-4D97-AF65-F5344CB8AC3E}">
        <p14:creationId xmlns:p14="http://schemas.microsoft.com/office/powerpoint/2010/main" val="29805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prime number theorem &amp; geodesics</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lvl="1"/>
                <a:r>
                  <a:rPr lang="en-AU" dirty="0" smtClean="0"/>
                  <a:t>How many loops are there on a surface?</a:t>
                </a:r>
              </a:p>
              <a:p>
                <a:pPr lvl="1"/>
                <a:r>
                  <a:rPr lang="en-AU" dirty="0" smtClean="0"/>
                  <a:t>How many “shortest curve” loops, or </a:t>
                </a:r>
                <a:r>
                  <a:rPr lang="en-AU" i="1" dirty="0" smtClean="0"/>
                  <a:t>geodesics</a:t>
                </a:r>
                <a:r>
                  <a:rPr lang="en-AU" dirty="0" smtClean="0"/>
                  <a:t>, are there on a surface?</a:t>
                </a:r>
              </a:p>
              <a:p>
                <a:pPr lvl="1"/>
                <a:endParaRPr lang="en-AU" dirty="0"/>
              </a:p>
              <a:p>
                <a:pPr lvl="1"/>
                <a:endParaRPr lang="en-AU" dirty="0" smtClean="0"/>
              </a:p>
              <a:p>
                <a:pPr lvl="1"/>
                <a:endParaRPr lang="en-AU" dirty="0"/>
              </a:p>
              <a:p>
                <a:pPr lvl="1"/>
                <a:endParaRPr lang="en-AU" dirty="0" smtClean="0"/>
              </a:p>
              <a:p>
                <a:pPr lvl="1"/>
                <a:r>
                  <a:rPr lang="en-AU" dirty="0" smtClean="0"/>
                  <a:t>How many geodesics are there on a surface of distance less than </a:t>
                </a:r>
                <a14:m>
                  <m:oMath xmlns:m="http://schemas.openxmlformats.org/officeDocument/2006/math">
                    <m:r>
                      <a:rPr lang="en-AU" b="0" i="1" smtClean="0">
                        <a:latin typeface="Cambria Math" panose="02040503050406030204" pitchFamily="18" charset="0"/>
                      </a:rPr>
                      <m:t>𝐿</m:t>
                    </m:r>
                  </m:oMath>
                </a14:m>
                <a:r>
                  <a:rPr lang="en-AU" dirty="0" smtClean="0"/>
                  <a:t>?</a:t>
                </a:r>
              </a:p>
              <a:p>
                <a:pPr lvl="1"/>
                <a:endParaRPr lang="en-AU"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1515"/>
                </a:stretch>
              </a:blipFill>
            </p:spPr>
            <p:txBody>
              <a:bodyPr/>
              <a:lstStyle/>
              <a:p>
                <a:r>
                  <a:rPr lang="en-AU">
                    <a:noFill/>
                  </a:rPr>
                  <a:t> </a:t>
                </a:r>
              </a:p>
            </p:txBody>
          </p:sp>
        </mc:Fallback>
      </mc:AlternateContent>
      <p:sp>
        <p:nvSpPr>
          <p:cNvPr id="4" name="Footer Placeholder 3"/>
          <p:cNvSpPr>
            <a:spLocks noGrp="1"/>
          </p:cNvSpPr>
          <p:nvPr>
            <p:ph type="ftr" sz="quarter" idx="11"/>
          </p:nvPr>
        </p:nvSpPr>
        <p:spPr/>
        <p:txBody>
          <a:bodyPr/>
          <a:lstStyle/>
          <a:p>
            <a:r>
              <a:rPr lang="en-GB" smtClean="0"/>
              <a:t>The work of Maryam Mirzakhani</a:t>
            </a:r>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0748" y="2614512"/>
            <a:ext cx="6871463" cy="1127929"/>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CB869493-4A28-4137-ABB3-3E79CCFE5B0A}"/>
                  </a:ext>
                </a:extLst>
              </p:cNvPr>
              <p:cNvSpPr txBox="1"/>
              <p:nvPr/>
            </p:nvSpPr>
            <p:spPr>
              <a:xfrm>
                <a:off x="337991" y="4167071"/>
                <a:ext cx="11576976" cy="646331"/>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en-GB" b="1" dirty="0" smtClean="0"/>
                  <a:t>Theorem (Delsarte, Huber, </a:t>
                </a:r>
                <a:r>
                  <a:rPr lang="en-GB" b="1" dirty="0" err="1" smtClean="0"/>
                  <a:t>Selberg</a:t>
                </a:r>
                <a:r>
                  <a:rPr lang="en-GB" b="1" dirty="0"/>
                  <a:t>, …, 1940s):</a:t>
                </a:r>
              </a:p>
              <a:p>
                <a:r>
                  <a:rPr lang="en-GB" dirty="0"/>
                  <a:t>	</a:t>
                </a:r>
                <a:r>
                  <a:rPr lang="en-GB" dirty="0" smtClean="0"/>
                  <a:t>The number of geodesic loops of length </a:t>
                </a:r>
                <a14:m>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𝐿</m:t>
                    </m:r>
                  </m:oMath>
                </a14:m>
                <a:r>
                  <a:rPr lang="en-GB" dirty="0" smtClean="0"/>
                  <a:t> is approximately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𝑒</m:t>
                        </m:r>
                      </m:e>
                      <m:sup>
                        <m:r>
                          <a:rPr lang="en-AU" b="0" i="1" smtClean="0">
                            <a:latin typeface="Cambria Math" panose="02040503050406030204" pitchFamily="18" charset="0"/>
                          </a:rPr>
                          <m:t>𝐿</m:t>
                        </m:r>
                      </m:sup>
                    </m:sSup>
                    <m:r>
                      <a:rPr lang="en-AU" b="0" i="1" smtClean="0">
                        <a:latin typeface="Cambria Math" panose="02040503050406030204" pitchFamily="18" charset="0"/>
                      </a:rPr>
                      <m:t>/</m:t>
                    </m:r>
                    <m:r>
                      <a:rPr lang="en-AU" b="0" i="1" smtClean="0">
                        <a:latin typeface="Cambria Math" panose="02040503050406030204" pitchFamily="18" charset="0"/>
                      </a:rPr>
                      <m:t>𝐿</m:t>
                    </m:r>
                  </m:oMath>
                </a14:m>
                <a:r>
                  <a:rPr lang="en-GB" dirty="0" smtClean="0"/>
                  <a:t> as </a:t>
                </a:r>
                <a14:m>
                  <m:oMath xmlns:m="http://schemas.openxmlformats.org/officeDocument/2006/math">
                    <m:r>
                      <a:rPr lang="en-AU" b="0" i="1" smtClean="0">
                        <a:latin typeface="Cambria Math" panose="02040503050406030204" pitchFamily="18" charset="0"/>
                      </a:rPr>
                      <m:t>𝐿</m:t>
                    </m:r>
                    <m:r>
                      <a:rPr lang="en-AU" b="0" i="1" smtClean="0">
                        <a:latin typeface="Cambria Math" panose="02040503050406030204" pitchFamily="18" charset="0"/>
                      </a:rPr>
                      <m:t> →∞</m:t>
                    </m:r>
                  </m:oMath>
                </a14:m>
                <a:r>
                  <a:rPr lang="en-GB" dirty="0" smtClean="0"/>
                  <a:t>.</a:t>
                </a:r>
                <a:endParaRPr lang="en-GB" dirty="0"/>
              </a:p>
            </p:txBody>
          </p:sp>
        </mc:Choice>
        <mc:Fallback xmlns="">
          <p:sp>
            <p:nvSpPr>
              <p:cNvPr id="6" name="TextBox 5">
                <a:extLst>
                  <a:ext uri="{FF2B5EF4-FFF2-40B4-BE49-F238E27FC236}">
                    <a16:creationId xmlns="" xmlns:a16="http://schemas.microsoft.com/office/drawing/2014/main" xmlns:a14="http://schemas.microsoft.com/office/drawing/2010/main" id="{CB869493-4A28-4137-ABB3-3E79CCFE5B0A}"/>
                  </a:ext>
                </a:extLst>
              </p:cNvPr>
              <p:cNvSpPr txBox="1">
                <a:spLocks noRot="1" noChangeAspect="1" noMove="1" noResize="1" noEditPoints="1" noAdjustHandles="1" noChangeArrowheads="1" noChangeShapeType="1" noTextEdit="1"/>
              </p:cNvSpPr>
              <p:nvPr/>
            </p:nvSpPr>
            <p:spPr>
              <a:xfrm>
                <a:off x="337991" y="4167071"/>
                <a:ext cx="11576976" cy="646331"/>
              </a:xfrm>
              <a:prstGeom prst="rect">
                <a:avLst/>
              </a:prstGeom>
              <a:blipFill rotWithShape="0">
                <a:blip r:embed="rId4"/>
                <a:stretch>
                  <a:fillRect l="-368" t="-4630" b="-12963"/>
                </a:stretch>
              </a:blipFill>
              <a:ln w="9525" cap="flat" cmpd="sng" algn="ctr">
                <a:solidFill>
                  <a:schemeClr val="dk1"/>
                </a:solidFill>
                <a:prstDash val="solid"/>
                <a:round/>
                <a:headEnd type="none" w="med" len="med"/>
                <a:tailEnd type="none" w="med" len="med"/>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CB869493-4A28-4137-ABB3-3E79CCFE5B0A}"/>
                  </a:ext>
                </a:extLst>
              </p:cNvPr>
              <p:cNvSpPr txBox="1"/>
              <p:nvPr/>
            </p:nvSpPr>
            <p:spPr>
              <a:xfrm>
                <a:off x="309099" y="4946859"/>
                <a:ext cx="11576976" cy="66531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en-GB" b="1" dirty="0" smtClean="0"/>
                  <a:t>Theorem (Mirzakhani 2004):</a:t>
                </a:r>
                <a:endParaRPr lang="en-GB" b="1" dirty="0"/>
              </a:p>
              <a:p>
                <a:r>
                  <a:rPr lang="en-GB" dirty="0"/>
                  <a:t>	</a:t>
                </a:r>
                <a:r>
                  <a:rPr lang="en-GB" dirty="0" smtClean="0"/>
                  <a:t>The number of </a:t>
                </a:r>
                <a:r>
                  <a:rPr lang="en-GB" dirty="0" smtClean="0">
                    <a:solidFill>
                      <a:srgbClr val="FF0000"/>
                    </a:solidFill>
                  </a:rPr>
                  <a:t>simple </a:t>
                </a:r>
                <a:r>
                  <a:rPr lang="en-GB" dirty="0" smtClean="0"/>
                  <a:t>geodesic loops of length </a:t>
                </a:r>
                <a14:m>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𝐿</m:t>
                    </m:r>
                  </m:oMath>
                </a14:m>
                <a:r>
                  <a:rPr lang="en-GB" dirty="0" smtClean="0"/>
                  <a:t> is approximately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𝐿</m:t>
                        </m:r>
                      </m:e>
                      <m:sup>
                        <m:r>
                          <a:rPr lang="en-AU" b="0" i="1" smtClean="0">
                            <a:latin typeface="Cambria Math" panose="02040503050406030204" pitchFamily="18" charset="0"/>
                          </a:rPr>
                          <m:t>6</m:t>
                        </m:r>
                        <m:r>
                          <a:rPr lang="en-AU" b="0" i="1" smtClean="0">
                            <a:latin typeface="Cambria Math" panose="02040503050406030204" pitchFamily="18" charset="0"/>
                          </a:rPr>
                          <m:t>𝑔</m:t>
                        </m:r>
                        <m:r>
                          <a:rPr lang="en-AU" b="0" i="1" smtClean="0">
                            <a:latin typeface="Cambria Math" panose="02040503050406030204" pitchFamily="18" charset="0"/>
                          </a:rPr>
                          <m:t>−6+2</m:t>
                        </m:r>
                        <m:r>
                          <a:rPr lang="en-AU" b="0" i="1" smtClean="0">
                            <a:latin typeface="Cambria Math" panose="02040503050406030204" pitchFamily="18" charset="0"/>
                          </a:rPr>
                          <m:t>𝑛</m:t>
                        </m:r>
                      </m:sup>
                    </m:sSup>
                  </m:oMath>
                </a14:m>
                <a:r>
                  <a:rPr lang="en-GB" dirty="0" smtClean="0"/>
                  <a:t> as </a:t>
                </a:r>
                <a14:m>
                  <m:oMath xmlns:m="http://schemas.openxmlformats.org/officeDocument/2006/math">
                    <m:r>
                      <a:rPr lang="en-AU" b="0" i="1" smtClean="0">
                        <a:latin typeface="Cambria Math" panose="02040503050406030204" pitchFamily="18" charset="0"/>
                      </a:rPr>
                      <m:t>𝐿</m:t>
                    </m:r>
                    <m:r>
                      <a:rPr lang="en-AU" b="0" i="1" smtClean="0">
                        <a:latin typeface="Cambria Math" panose="02040503050406030204" pitchFamily="18" charset="0"/>
                      </a:rPr>
                      <m:t> →∞</m:t>
                    </m:r>
                  </m:oMath>
                </a14:m>
                <a:r>
                  <a:rPr lang="en-GB" dirty="0" smtClean="0"/>
                  <a:t>.</a:t>
                </a:r>
                <a:endParaRPr lang="en-GB" dirty="0"/>
              </a:p>
            </p:txBody>
          </p:sp>
        </mc:Choice>
        <mc:Fallback xmlns="">
          <p:sp>
            <p:nvSpPr>
              <p:cNvPr id="7" name="TextBox 6">
                <a:extLst>
                  <a:ext uri="{FF2B5EF4-FFF2-40B4-BE49-F238E27FC236}">
                    <a16:creationId xmlns="" xmlns:a16="http://schemas.microsoft.com/office/drawing/2014/main" xmlns:a14="http://schemas.microsoft.com/office/drawing/2010/main" id="{CB869493-4A28-4137-ABB3-3E79CCFE5B0A}"/>
                  </a:ext>
                </a:extLst>
              </p:cNvPr>
              <p:cNvSpPr txBox="1">
                <a:spLocks noRot="1" noChangeAspect="1" noMove="1" noResize="1" noEditPoints="1" noAdjustHandles="1" noChangeArrowheads="1" noChangeShapeType="1" noTextEdit="1"/>
              </p:cNvSpPr>
              <p:nvPr/>
            </p:nvSpPr>
            <p:spPr>
              <a:xfrm>
                <a:off x="309099" y="4946859"/>
                <a:ext cx="11576976" cy="665310"/>
              </a:xfrm>
              <a:prstGeom prst="rect">
                <a:avLst/>
              </a:prstGeom>
              <a:blipFill rotWithShape="0">
                <a:blip r:embed="rId5"/>
                <a:stretch>
                  <a:fillRect l="-421" t="-3571" b="-8929"/>
                </a:stretch>
              </a:blipFill>
              <a:ln w="9525" cap="flat" cmpd="sng" algn="ctr">
                <a:solidFill>
                  <a:schemeClr val="dk1"/>
                </a:solidFill>
                <a:prstDash val="solid"/>
                <a:round/>
                <a:headEnd type="none" w="med" len="med"/>
                <a:tailEnd type="none" w="med" len="med"/>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672660" y="2329580"/>
                <a:ext cx="3082565" cy="2195858"/>
              </a:xfrm>
              <a:prstGeom prst="rect">
                <a:avLst/>
              </a:prstGeom>
              <a:solidFill>
                <a:schemeClr val="bg1"/>
              </a:solidFill>
              <a:ln>
                <a:solidFill>
                  <a:schemeClr val="accent1"/>
                </a:solidFill>
              </a:ln>
            </p:spPr>
            <p:txBody>
              <a:bodyPr wrap="square" rtlCol="0">
                <a:spAutoFit/>
              </a:bodyPr>
              <a:lstStyle/>
              <a:p>
                <a:r>
                  <a:rPr lang="en-AU" dirty="0" smtClean="0"/>
                  <a:t>Just like the prime number theorem!</a:t>
                </a:r>
              </a:p>
              <a:p>
                <a:r>
                  <a:rPr lang="en-GB" b="1" dirty="0" smtClean="0"/>
                  <a:t>Theorem: </a:t>
                </a:r>
              </a:p>
              <a:p>
                <a:r>
                  <a:rPr lang="en-GB" dirty="0" smtClean="0"/>
                  <a:t>The number of prime numbers </a:t>
                </a:r>
                <a14:m>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𝑁</m:t>
                    </m:r>
                  </m:oMath>
                </a14:m>
                <a:r>
                  <a:rPr lang="en-GB" dirty="0" smtClean="0"/>
                  <a:t> is approximately </a:t>
                </a:r>
                <a14:m>
                  <m:oMath xmlns:m="http://schemas.openxmlformats.org/officeDocument/2006/math">
                    <m:f>
                      <m:fPr>
                        <m:ctrlPr>
                          <a:rPr lang="en-AU" i="1" smtClean="0">
                            <a:latin typeface="Cambria Math" panose="02040503050406030204" pitchFamily="18" charset="0"/>
                          </a:rPr>
                        </m:ctrlPr>
                      </m:fPr>
                      <m:num>
                        <m:r>
                          <a:rPr lang="en-AU" b="0" i="1" smtClean="0">
                            <a:latin typeface="Cambria Math" panose="02040503050406030204" pitchFamily="18" charset="0"/>
                          </a:rPr>
                          <m:t>𝑛</m:t>
                        </m:r>
                        <m:r>
                          <a:rPr lang="en-AU" b="0" i="1" smtClean="0">
                            <a:latin typeface="Cambria Math" panose="02040503050406030204" pitchFamily="18" charset="0"/>
                          </a:rPr>
                          <m:t> </m:t>
                        </m:r>
                      </m:num>
                      <m:den>
                        <m:r>
                          <m:rPr>
                            <m:sty m:val="p"/>
                          </m:rPr>
                          <a:rPr lang="en-AU">
                            <a:latin typeface="Cambria Math" panose="02040503050406030204" pitchFamily="18" charset="0"/>
                          </a:rPr>
                          <m:t>log</m:t>
                        </m:r>
                        <m:r>
                          <a:rPr lang="en-AU" i="1">
                            <a:latin typeface="Cambria Math" panose="02040503050406030204" pitchFamily="18" charset="0"/>
                          </a:rPr>
                          <m:t> </m:t>
                        </m:r>
                        <m:r>
                          <a:rPr lang="en-AU" i="1">
                            <a:latin typeface="Cambria Math" panose="02040503050406030204" pitchFamily="18" charset="0"/>
                          </a:rPr>
                          <m:t>𝑛</m:t>
                        </m:r>
                      </m:den>
                    </m:f>
                  </m:oMath>
                </a14:m>
                <a:r>
                  <a:rPr lang="en-GB" dirty="0" smtClean="0"/>
                  <a:t> as </a:t>
                </a:r>
                <a14:m>
                  <m:oMath xmlns:m="http://schemas.openxmlformats.org/officeDocument/2006/math">
                    <m:r>
                      <a:rPr lang="en-AU" b="0" i="1" smtClean="0">
                        <a:latin typeface="Cambria Math" panose="02040503050406030204" pitchFamily="18" charset="0"/>
                      </a:rPr>
                      <m:t>𝑛</m:t>
                    </m:r>
                    <m:r>
                      <a:rPr lang="en-AU" b="0" i="1" smtClean="0">
                        <a:latin typeface="Cambria Math" panose="02040503050406030204" pitchFamily="18" charset="0"/>
                      </a:rPr>
                      <m:t> →∞</m:t>
                    </m:r>
                  </m:oMath>
                </a14:m>
                <a:r>
                  <a:rPr lang="en-GB" dirty="0" smtClean="0"/>
                  <a:t>.</a:t>
                </a:r>
                <a:endParaRPr lang="en-AU" dirty="0" smtClean="0"/>
              </a:p>
              <a:p>
                <a:endParaRPr lang="en-AU" dirty="0"/>
              </a:p>
            </p:txBody>
          </p:sp>
        </mc:Choice>
        <mc:Fallback xmlns="">
          <p:sp>
            <p:nvSpPr>
              <p:cNvPr id="8" name="TextBox 7"/>
              <p:cNvSpPr txBox="1">
                <a:spLocks noRot="1" noChangeAspect="1" noMove="1" noResize="1" noEditPoints="1" noAdjustHandles="1" noChangeArrowheads="1" noChangeShapeType="1" noTextEdit="1"/>
              </p:cNvSpPr>
              <p:nvPr/>
            </p:nvSpPr>
            <p:spPr>
              <a:xfrm>
                <a:off x="8672660" y="2329580"/>
                <a:ext cx="3082565" cy="2195858"/>
              </a:xfrm>
              <a:prstGeom prst="rect">
                <a:avLst/>
              </a:prstGeom>
              <a:blipFill rotWithShape="0">
                <a:blip r:embed="rId6"/>
                <a:stretch>
                  <a:fillRect l="-1578" t="-1105" r="-1775"/>
                </a:stretch>
              </a:blipFill>
              <a:ln>
                <a:solidFill>
                  <a:schemeClr val="accent1"/>
                </a:solidFill>
              </a:ln>
            </p:spPr>
            <p:txBody>
              <a:bodyPr/>
              <a:lstStyle/>
              <a:p>
                <a:r>
                  <a:rPr lang="en-AU">
                    <a:noFill/>
                  </a:rPr>
                  <a:t> </a:t>
                </a:r>
              </a:p>
            </p:txBody>
          </p:sp>
        </mc:Fallback>
      </mc:AlternateContent>
    </p:spTree>
    <p:extLst>
      <p:ext uri="{BB962C8B-B14F-4D97-AF65-F5344CB8AC3E}">
        <p14:creationId xmlns:p14="http://schemas.microsoft.com/office/powerpoint/2010/main" val="165258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ADE2654F-8999-429D-A93B-C77BDD1B4761}"/>
              </a:ext>
            </a:extLst>
          </p:cNvPr>
          <p:cNvSpPr>
            <a:spLocks noGrp="1"/>
          </p:cNvSpPr>
          <p:nvPr>
            <p:ph type="ftr" sz="quarter" idx="11"/>
          </p:nvPr>
        </p:nvSpPr>
        <p:spPr/>
        <p:txBody>
          <a:bodyPr/>
          <a:lstStyle/>
          <a:p>
            <a:r>
              <a:rPr lang="en-GB" dirty="0"/>
              <a:t>The work of Maryam Mirzakhani</a:t>
            </a:r>
          </a:p>
        </p:txBody>
      </p:sp>
      <p:sp>
        <p:nvSpPr>
          <p:cNvPr id="2" name="Title 1">
            <a:extLst>
              <a:ext uri="{FF2B5EF4-FFF2-40B4-BE49-F238E27FC236}">
                <a16:creationId xmlns:a16="http://schemas.microsoft.com/office/drawing/2014/main" xmlns="" id="{51BFD923-9CF4-4169-A0AC-8C3D9B38D5AB}"/>
              </a:ext>
            </a:extLst>
          </p:cNvPr>
          <p:cNvSpPr>
            <a:spLocks noGrp="1"/>
          </p:cNvSpPr>
          <p:nvPr>
            <p:ph type="title" idx="4294967295"/>
          </p:nvPr>
        </p:nvSpPr>
        <p:spPr>
          <a:xfrm>
            <a:off x="379445" y="287091"/>
            <a:ext cx="10058400" cy="968375"/>
          </a:xfrm>
        </p:spPr>
        <p:txBody>
          <a:bodyPr/>
          <a:lstStyle/>
          <a:p>
            <a:r>
              <a:rPr lang="en-GB" dirty="0" smtClean="0"/>
              <a:t>Very brief biography</a:t>
            </a:r>
            <a:endParaRPr lang="en-GB" dirty="0"/>
          </a:p>
        </p:txBody>
      </p:sp>
      <p:sp>
        <p:nvSpPr>
          <p:cNvPr id="3" name="Content Placeholder 2">
            <a:extLst>
              <a:ext uri="{FF2B5EF4-FFF2-40B4-BE49-F238E27FC236}">
                <a16:creationId xmlns:a16="http://schemas.microsoft.com/office/drawing/2014/main" xmlns="" id="{81205018-E8DC-477B-929B-8786EF150178}"/>
              </a:ext>
            </a:extLst>
          </p:cNvPr>
          <p:cNvSpPr>
            <a:spLocks noGrp="1"/>
          </p:cNvSpPr>
          <p:nvPr>
            <p:ph idx="4294967295"/>
          </p:nvPr>
        </p:nvSpPr>
        <p:spPr>
          <a:xfrm>
            <a:off x="379445" y="1391094"/>
            <a:ext cx="11377126" cy="4761613"/>
          </a:xfrm>
        </p:spPr>
        <p:txBody>
          <a:bodyPr numCol="2">
            <a:noAutofit/>
          </a:bodyPr>
          <a:lstStyle/>
          <a:p>
            <a:r>
              <a:rPr lang="en-GB" sz="2400" dirty="0"/>
              <a:t>1977:	Born in Tehran</a:t>
            </a:r>
          </a:p>
          <a:p>
            <a:r>
              <a:rPr lang="en-GB" sz="2400" dirty="0"/>
              <a:t>1994:	</a:t>
            </a:r>
            <a:r>
              <a:rPr lang="en-GB" sz="2400" dirty="0" smtClean="0"/>
              <a:t>Iranian team at International 	Mathematical Olympiad</a:t>
            </a:r>
            <a:br>
              <a:rPr lang="en-GB" sz="2400" dirty="0" smtClean="0"/>
            </a:br>
            <a:r>
              <a:rPr lang="en-GB" sz="2400" dirty="0" smtClean="0"/>
              <a:t>	– Gold medal</a:t>
            </a:r>
          </a:p>
          <a:p>
            <a:r>
              <a:rPr lang="en-GB" sz="2400" dirty="0" smtClean="0"/>
              <a:t>1995</a:t>
            </a:r>
            <a:r>
              <a:rPr lang="en-GB" sz="2400" dirty="0"/>
              <a:t>:	Gold medal again…</a:t>
            </a:r>
            <a:br>
              <a:rPr lang="en-GB" sz="2400" dirty="0"/>
            </a:br>
            <a:r>
              <a:rPr lang="en-GB" sz="2400" dirty="0"/>
              <a:t>		and perfect score</a:t>
            </a:r>
            <a:br>
              <a:rPr lang="en-GB" sz="2400" dirty="0"/>
            </a:br>
            <a:r>
              <a:rPr lang="en-GB" sz="2400" dirty="0"/>
              <a:t>	</a:t>
            </a:r>
            <a:r>
              <a:rPr lang="en-GB" sz="2400" dirty="0" smtClean="0"/>
              <a:t>Taught by </a:t>
            </a:r>
            <a:r>
              <a:rPr lang="en-GB" sz="2400" dirty="0"/>
              <a:t>S. Akbari</a:t>
            </a:r>
            <a:br>
              <a:rPr lang="en-GB" sz="2400" dirty="0"/>
            </a:br>
            <a:r>
              <a:rPr lang="en-GB" sz="2400" dirty="0" smtClean="0"/>
              <a:t>	Publishes first paper</a:t>
            </a:r>
          </a:p>
          <a:p>
            <a:r>
              <a:rPr lang="en-GB" sz="2400" dirty="0" smtClean="0"/>
              <a:t>1999</a:t>
            </a:r>
            <a:r>
              <a:rPr lang="en-GB" sz="2400" dirty="0"/>
              <a:t>:	BSc in mathematics from Sharif 	University of </a:t>
            </a:r>
            <a:r>
              <a:rPr lang="en-GB" sz="2400" dirty="0" smtClean="0"/>
              <a:t>Technology</a:t>
            </a:r>
          </a:p>
          <a:p>
            <a:r>
              <a:rPr lang="en-GB" sz="2400" dirty="0" smtClean="0"/>
              <a:t>2004</a:t>
            </a:r>
            <a:r>
              <a:rPr lang="en-GB" sz="2400" dirty="0"/>
              <a:t>:	PhD from Harvard University under 	Curtis McMullen</a:t>
            </a:r>
          </a:p>
          <a:p>
            <a:endParaRPr lang="en-GB" sz="2400" dirty="0" smtClean="0"/>
          </a:p>
          <a:p>
            <a:r>
              <a:rPr lang="en-GB" sz="2400" dirty="0" smtClean="0"/>
              <a:t>Also 2004: Meets </a:t>
            </a:r>
            <a:r>
              <a:rPr lang="en-GB" sz="2400" dirty="0"/>
              <a:t>Dan</a:t>
            </a:r>
          </a:p>
          <a:p>
            <a:r>
              <a:rPr lang="en-GB" sz="2400" dirty="0" smtClean="0"/>
              <a:t>2004-8</a:t>
            </a:r>
            <a:r>
              <a:rPr lang="en-GB" sz="2400" dirty="0"/>
              <a:t>: Fellow of Clay Mathematics Institute, 	Professor at Princeton</a:t>
            </a:r>
          </a:p>
          <a:p>
            <a:r>
              <a:rPr lang="en-GB" sz="2400" dirty="0" smtClean="0"/>
              <a:t>2006: Meets N</a:t>
            </a:r>
            <a:r>
              <a:rPr lang="en-GB" sz="2400" dirty="0"/>
              <a:t>. Do</a:t>
            </a:r>
          </a:p>
          <a:p>
            <a:r>
              <a:rPr lang="en-GB" sz="2400" dirty="0"/>
              <a:t>2008-17: Professor at Stanford University</a:t>
            </a:r>
          </a:p>
          <a:p>
            <a:r>
              <a:rPr lang="en-GB" sz="2400" dirty="0" smtClean="0"/>
              <a:t>2011: </a:t>
            </a:r>
            <a:r>
              <a:rPr lang="en-GB" sz="2400" dirty="0"/>
              <a:t>Influences D. Wood</a:t>
            </a:r>
          </a:p>
          <a:p>
            <a:r>
              <a:rPr lang="en-GB" sz="2400" dirty="0"/>
              <a:t>2013: Diagnosed with breast cancer</a:t>
            </a:r>
          </a:p>
          <a:p>
            <a:r>
              <a:rPr lang="en-GB" sz="2400" dirty="0"/>
              <a:t>2014: Awarded Fields medal</a:t>
            </a:r>
          </a:p>
          <a:p>
            <a:r>
              <a:rPr lang="en-GB" sz="2400" dirty="0"/>
              <a:t>14 July 2017: Passed away</a:t>
            </a:r>
          </a:p>
          <a:p>
            <a:endParaRPr lang="en-GB" sz="2400" dirty="0"/>
          </a:p>
          <a:p>
            <a:endParaRPr lang="en-GB"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608" y="287091"/>
            <a:ext cx="8832784" cy="628381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465" y="2834641"/>
            <a:ext cx="10847070" cy="1188718"/>
          </a:xfrm>
          <a:prstGeom prst="rect">
            <a:avLst/>
          </a:prstGeom>
        </p:spPr>
      </p:pic>
    </p:spTree>
    <p:extLst>
      <p:ext uri="{BB962C8B-B14F-4D97-AF65-F5344CB8AC3E}">
        <p14:creationId xmlns:p14="http://schemas.microsoft.com/office/powerpoint/2010/main" val="243823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6"/>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a16="http://schemas.microsoft.com/office/drawing/2014/main" xmlns="" id="{916AFDF8-E490-466C-9AC4-C5D06CB3FD20}"/>
              </a:ext>
            </a:extLst>
          </p:cNvPr>
          <p:cNvSpPr>
            <a:spLocks noGrp="1"/>
          </p:cNvSpPr>
          <p:nvPr>
            <p:ph type="title" idx="4294967295"/>
          </p:nvPr>
        </p:nvSpPr>
        <p:spPr>
          <a:xfrm>
            <a:off x="342122" y="441792"/>
            <a:ext cx="10058400" cy="813674"/>
          </a:xfrm>
        </p:spPr>
        <p:txBody>
          <a:bodyPr/>
          <a:lstStyle/>
          <a:p>
            <a:r>
              <a:rPr lang="en-GB" dirty="0"/>
              <a:t>Mathematical billiards</a:t>
            </a:r>
          </a:p>
        </p:txBody>
      </p:sp>
      <p:pic>
        <p:nvPicPr>
          <p:cNvPr id="8" name="Content Placeholder 7">
            <a:extLst>
              <a:ext uri="{FF2B5EF4-FFF2-40B4-BE49-F238E27FC236}">
                <a16:creationId xmlns:a16="http://schemas.microsoft.com/office/drawing/2014/main" xmlns="" id="{8553C2AD-E5C7-4C7A-843F-99E3598DBCB1}"/>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7963786" y="0"/>
            <a:ext cx="4228214" cy="2899635"/>
          </a:xfrm>
        </p:spPr>
      </p:pic>
      <p:sp>
        <p:nvSpPr>
          <p:cNvPr id="9" name="Content Placeholder 2">
            <a:extLst>
              <a:ext uri="{FF2B5EF4-FFF2-40B4-BE49-F238E27FC236}">
                <a16:creationId xmlns:a16="http://schemas.microsoft.com/office/drawing/2014/main" xmlns="" id="{827BA3AF-978A-4A4C-A3EF-2EF001DB46D7}"/>
              </a:ext>
            </a:extLst>
          </p:cNvPr>
          <p:cNvSpPr txBox="1">
            <a:spLocks/>
          </p:cNvSpPr>
          <p:nvPr/>
        </p:nvSpPr>
        <p:spPr>
          <a:xfrm>
            <a:off x="342121" y="1255466"/>
            <a:ext cx="7621665" cy="482809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GB" sz="2200" dirty="0"/>
              <a:t>Studies dynamics of billiards balls on billiard tables</a:t>
            </a:r>
          </a:p>
          <a:p>
            <a:pPr marL="0" indent="0">
              <a:buFont typeface="Calibri" panose="020F0502020204030204" pitchFamily="34" charset="0"/>
              <a:buNone/>
            </a:pPr>
            <a:r>
              <a:rPr lang="en-GB" sz="2200" dirty="0"/>
              <a:t>No jumping, no spin, no friction</a:t>
            </a:r>
          </a:p>
          <a:p>
            <a:pPr lvl="1">
              <a:buFont typeface="Arial" panose="020B0604020202020204" pitchFamily="34" charset="0"/>
              <a:buChar char="•"/>
            </a:pPr>
            <a:r>
              <a:rPr lang="en-GB" sz="2200" dirty="0"/>
              <a:t> Balls bounce off walls and continue indefinitely</a:t>
            </a:r>
          </a:p>
          <a:p>
            <a:pPr lvl="1">
              <a:buFont typeface="Arial" panose="020B0604020202020204" pitchFamily="34" charset="0"/>
              <a:buChar char="•"/>
            </a:pPr>
            <a:r>
              <a:rPr lang="en-GB" sz="2200" dirty="0"/>
              <a:t> But tables can have interesting geometry!</a:t>
            </a:r>
          </a:p>
          <a:p>
            <a:pPr marL="0">
              <a:buNone/>
            </a:pPr>
            <a:r>
              <a:rPr lang="en-GB" sz="2200" dirty="0"/>
              <a:t>Breakthroughs based on Mirzakhani’s work!</a:t>
            </a:r>
          </a:p>
          <a:p>
            <a:pPr marL="0">
              <a:buNone/>
            </a:pPr>
            <a:r>
              <a:rPr lang="en-GB" sz="2200" dirty="0"/>
              <a:t>Alex </a:t>
            </a:r>
            <a:r>
              <a:rPr lang="en-GB" sz="2200" dirty="0" err="1"/>
              <a:t>Eskin</a:t>
            </a:r>
            <a:r>
              <a:rPr lang="en-GB" sz="2200" dirty="0"/>
              <a:t>, Mirzakhani, and Amir </a:t>
            </a:r>
            <a:r>
              <a:rPr lang="en-GB" sz="2200" dirty="0" err="1"/>
              <a:t>Mohammadi</a:t>
            </a:r>
            <a:r>
              <a:rPr lang="en-GB" sz="2200" dirty="0"/>
              <a:t> (2013) proved a very difficult (“titanic”) theorem about the structure of orbits of certain group actions in certain moduli spaces.</a:t>
            </a:r>
          </a:p>
          <a:p>
            <a:pPr marL="0">
              <a:buNone/>
            </a:pPr>
            <a:r>
              <a:rPr lang="en-GB" sz="2200" dirty="0"/>
              <a:t>Samuel </a:t>
            </a:r>
            <a:r>
              <a:rPr lang="en-GB" sz="2200" dirty="0" err="1"/>
              <a:t>Lelièvre</a:t>
            </a:r>
            <a:r>
              <a:rPr lang="en-GB" sz="2200" dirty="0"/>
              <a:t>, Thierry </a:t>
            </a:r>
            <a:r>
              <a:rPr lang="en-GB" sz="2200" dirty="0" err="1"/>
              <a:t>Monteil</a:t>
            </a:r>
            <a:r>
              <a:rPr lang="en-GB" sz="2200" dirty="0"/>
              <a:t>, and Barak Weiss then used this work to prove a major result in mathematical billiards (2016): </a:t>
            </a:r>
          </a:p>
          <a:p>
            <a:pPr lvl="1">
              <a:buFont typeface="Arial" panose="020B0604020202020204" pitchFamily="34" charset="0"/>
              <a:buChar char="•"/>
            </a:pPr>
            <a:r>
              <a:rPr lang="en-GB" sz="2000" dirty="0"/>
              <a:t>“Everything is illuminated”</a:t>
            </a:r>
          </a:p>
          <a:p>
            <a:pPr marL="0">
              <a:buNone/>
            </a:pPr>
            <a:endParaRPr lang="en-GB" sz="2400" dirty="0"/>
          </a:p>
        </p:txBody>
      </p:sp>
      <p:pic>
        <p:nvPicPr>
          <p:cNvPr id="11" name="Picture 10">
            <a:extLst>
              <a:ext uri="{FF2B5EF4-FFF2-40B4-BE49-F238E27FC236}">
                <a16:creationId xmlns:a16="http://schemas.microsoft.com/office/drawing/2014/main" xmlns="" id="{A78220E3-CF0A-4D65-ACBF-3811CA2FB7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3786" y="2899636"/>
            <a:ext cx="4228214" cy="1442764"/>
          </a:xfrm>
          <a:prstGeom prst="rect">
            <a:avLst/>
          </a:prstGeom>
        </p:spPr>
      </p:pic>
      <p:pic>
        <p:nvPicPr>
          <p:cNvPr id="22" name="Picture 21">
            <a:extLst>
              <a:ext uri="{FF2B5EF4-FFF2-40B4-BE49-F238E27FC236}">
                <a16:creationId xmlns:a16="http://schemas.microsoft.com/office/drawing/2014/main" xmlns="" id="{7B932836-0A08-4589-AC6F-74382ABF9C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3786" y="4342400"/>
            <a:ext cx="4228214" cy="1330644"/>
          </a:xfrm>
          <a:prstGeom prst="rect">
            <a:avLst/>
          </a:prstGeom>
        </p:spPr>
      </p:pic>
      <p:sp>
        <p:nvSpPr>
          <p:cNvPr id="23" name="TextBox 22">
            <a:extLst>
              <a:ext uri="{FF2B5EF4-FFF2-40B4-BE49-F238E27FC236}">
                <a16:creationId xmlns:a16="http://schemas.microsoft.com/office/drawing/2014/main" xmlns="" id="{DEB80B5E-D0DD-40C0-AC9D-BA2BE7D2A46E}"/>
              </a:ext>
            </a:extLst>
          </p:cNvPr>
          <p:cNvSpPr txBox="1"/>
          <p:nvPr/>
        </p:nvSpPr>
        <p:spPr>
          <a:xfrm>
            <a:off x="8792477" y="5785164"/>
            <a:ext cx="2570832" cy="307777"/>
          </a:xfrm>
          <a:prstGeom prst="rect">
            <a:avLst/>
          </a:prstGeom>
          <a:noFill/>
        </p:spPr>
        <p:txBody>
          <a:bodyPr wrap="none" rtlCol="0">
            <a:spAutoFit/>
          </a:bodyPr>
          <a:lstStyle/>
          <a:p>
            <a:r>
              <a:rPr lang="en-GB" sz="1400" dirty="0">
                <a:solidFill>
                  <a:schemeClr val="tx1">
                    <a:lumMod val="75000"/>
                    <a:lumOff val="25000"/>
                  </a:schemeClr>
                </a:solidFill>
              </a:rPr>
              <a:t>Source: mathworld.wolfram.com</a:t>
            </a:r>
          </a:p>
        </p:txBody>
      </p:sp>
    </p:spTree>
    <p:extLst>
      <p:ext uri="{BB962C8B-B14F-4D97-AF65-F5344CB8AC3E}">
        <p14:creationId xmlns:p14="http://schemas.microsoft.com/office/powerpoint/2010/main" val="5898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7" end="7"/>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a16="http://schemas.microsoft.com/office/drawing/2014/main" xmlns="" id="{916AFDF8-E490-466C-9AC4-C5D06CB3FD20}"/>
              </a:ext>
            </a:extLst>
          </p:cNvPr>
          <p:cNvSpPr>
            <a:spLocks noGrp="1"/>
          </p:cNvSpPr>
          <p:nvPr>
            <p:ph type="title" idx="4294967295"/>
          </p:nvPr>
        </p:nvSpPr>
        <p:spPr>
          <a:xfrm>
            <a:off x="342122" y="441792"/>
            <a:ext cx="10058400" cy="813674"/>
          </a:xfrm>
        </p:spPr>
        <p:txBody>
          <a:bodyPr/>
          <a:lstStyle/>
          <a:p>
            <a:r>
              <a:rPr lang="en-GB" dirty="0"/>
              <a:t>The illumination problem</a:t>
            </a:r>
          </a:p>
        </p:txBody>
      </p:sp>
      <p:sp>
        <p:nvSpPr>
          <p:cNvPr id="9" name="Content Placeholder 2">
            <a:extLst>
              <a:ext uri="{FF2B5EF4-FFF2-40B4-BE49-F238E27FC236}">
                <a16:creationId xmlns:a16="http://schemas.microsoft.com/office/drawing/2014/main" xmlns="" id="{827BA3AF-978A-4A4C-A3EF-2EF001DB46D7}"/>
              </a:ext>
            </a:extLst>
          </p:cNvPr>
          <p:cNvSpPr txBox="1">
            <a:spLocks/>
          </p:cNvSpPr>
          <p:nvPr/>
        </p:nvSpPr>
        <p:spPr>
          <a:xfrm>
            <a:off x="342121" y="1255466"/>
            <a:ext cx="7621665" cy="482809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GB" sz="2200" b="1" dirty="0"/>
              <a:t>Problem: </a:t>
            </a:r>
            <a:r>
              <a:rPr lang="en-GB" sz="2200" dirty="0"/>
              <a:t>Given a billiard table, can you hit a billiard ball from any point to any other point?</a:t>
            </a:r>
          </a:p>
          <a:p>
            <a:pPr marL="0" indent="0">
              <a:buFont typeface="Calibri" panose="020F0502020204030204" pitchFamily="34" charset="0"/>
              <a:buNone/>
            </a:pPr>
            <a:r>
              <a:rPr lang="en-GB" sz="2200" dirty="0"/>
              <a:t>Equivalently, given a room with mirrored walls, if you light a candle at one point, does it illuminate the whole room?</a:t>
            </a:r>
          </a:p>
          <a:p>
            <a:pPr marL="0" indent="0">
              <a:buFont typeface="Calibri" panose="020F0502020204030204" pitchFamily="34" charset="0"/>
              <a:buNone/>
            </a:pPr>
            <a:r>
              <a:rPr lang="en-GB" sz="2200" dirty="0"/>
              <a:t>On some billiard tables this is easy…</a:t>
            </a:r>
          </a:p>
          <a:p>
            <a:pPr marL="0" indent="0">
              <a:buFont typeface="Calibri" panose="020F0502020204030204" pitchFamily="34" charset="0"/>
              <a:buNone/>
            </a:pPr>
            <a:r>
              <a:rPr lang="en-GB" sz="2200" dirty="0"/>
              <a:t>On some it is a little harder…</a:t>
            </a:r>
          </a:p>
          <a:p>
            <a:pPr marL="0" indent="0">
              <a:buFont typeface="Calibri" panose="020F0502020204030204" pitchFamily="34" charset="0"/>
              <a:buNone/>
            </a:pPr>
            <a:r>
              <a:rPr lang="en-GB" sz="2200" b="1" dirty="0"/>
              <a:t>L &amp; R Penrose, New Scientist Christmas puzzles 1958:</a:t>
            </a:r>
          </a:p>
          <a:p>
            <a:pPr lvl="1">
              <a:buFont typeface="Arial" panose="020B0604020202020204" pitchFamily="34" charset="0"/>
              <a:buChar char="•"/>
            </a:pPr>
            <a:r>
              <a:rPr lang="en-GB" sz="2000" dirty="0"/>
              <a:t>Can you design a billiard table where </a:t>
            </a:r>
            <a:br>
              <a:rPr lang="en-GB" sz="2000" dirty="0"/>
            </a:br>
            <a:r>
              <a:rPr lang="en-GB" sz="2000" dirty="0"/>
              <a:t>you can’t hit a ball from any point to any other?</a:t>
            </a:r>
          </a:p>
          <a:p>
            <a:pPr marL="0">
              <a:buNone/>
            </a:pPr>
            <a:r>
              <a:rPr lang="en-GB" sz="2200" dirty="0"/>
              <a:t>Yes!</a:t>
            </a:r>
          </a:p>
          <a:p>
            <a:pPr marL="0">
              <a:buNone/>
            </a:pPr>
            <a:r>
              <a:rPr lang="en-GB" sz="2200" dirty="0"/>
              <a:t>The </a:t>
            </a:r>
            <a:r>
              <a:rPr lang="en-GB" sz="2200" i="1" dirty="0"/>
              <a:t>Penrose </a:t>
            </a:r>
            <a:r>
              <a:rPr lang="en-GB" sz="2200" i="1" dirty="0" err="1"/>
              <a:t>unilluminable</a:t>
            </a:r>
            <a:r>
              <a:rPr lang="en-GB" sz="2200" i="1" dirty="0"/>
              <a:t> room.</a:t>
            </a:r>
          </a:p>
        </p:txBody>
      </p:sp>
      <p:pic>
        <p:nvPicPr>
          <p:cNvPr id="11" name="Picture 10">
            <a:extLst>
              <a:ext uri="{FF2B5EF4-FFF2-40B4-BE49-F238E27FC236}">
                <a16:creationId xmlns:a16="http://schemas.microsoft.com/office/drawing/2014/main" xmlns="" id="{A78220E3-CF0A-4D65-ACBF-3811CA2FB7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7361" y="127247"/>
            <a:ext cx="4228214" cy="1442764"/>
          </a:xfrm>
          <a:prstGeom prst="rect">
            <a:avLst/>
          </a:prstGeom>
        </p:spPr>
      </p:pic>
      <p:pic>
        <p:nvPicPr>
          <p:cNvPr id="5" name="Picture 4">
            <a:extLst>
              <a:ext uri="{FF2B5EF4-FFF2-40B4-BE49-F238E27FC236}">
                <a16:creationId xmlns:a16="http://schemas.microsoft.com/office/drawing/2014/main" xmlns="" id="{10F1A92B-FCF2-46F1-BD2D-0B9CB1B7F5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4722" y="2753650"/>
            <a:ext cx="3827278" cy="1852565"/>
          </a:xfrm>
          <a:prstGeom prst="rect">
            <a:avLst/>
          </a:prstGeom>
        </p:spPr>
      </p:pic>
      <p:pic>
        <p:nvPicPr>
          <p:cNvPr id="22" name="Picture 21">
            <a:extLst>
              <a:ext uri="{FF2B5EF4-FFF2-40B4-BE49-F238E27FC236}">
                <a16:creationId xmlns:a16="http://schemas.microsoft.com/office/drawing/2014/main" xmlns="" id="{7B932836-0A08-4589-AC6F-74382ABF9C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3786" y="1422003"/>
            <a:ext cx="4228214" cy="1330644"/>
          </a:xfrm>
          <a:prstGeom prst="rect">
            <a:avLst/>
          </a:prstGeom>
        </p:spPr>
      </p:pic>
      <p:pic>
        <p:nvPicPr>
          <p:cNvPr id="7" name="Picture 6">
            <a:extLst>
              <a:ext uri="{FF2B5EF4-FFF2-40B4-BE49-F238E27FC236}">
                <a16:creationId xmlns:a16="http://schemas.microsoft.com/office/drawing/2014/main" xmlns="" id="{2D529064-E070-4C47-8095-EFB058F53F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0400522" y="4532416"/>
            <a:ext cx="1791478" cy="1791478"/>
          </a:xfrm>
          <a:prstGeom prst="rect">
            <a:avLst/>
          </a:prstGeom>
        </p:spPr>
      </p:pic>
      <p:pic>
        <p:nvPicPr>
          <p:cNvPr id="12" name="Picture 11">
            <a:extLst>
              <a:ext uri="{FF2B5EF4-FFF2-40B4-BE49-F238E27FC236}">
                <a16:creationId xmlns:a16="http://schemas.microsoft.com/office/drawing/2014/main" xmlns="" id="{FB93DD73-2B4E-40E8-8E6A-73EB2D44BE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7678" y="2809521"/>
            <a:ext cx="3892844" cy="3514374"/>
          </a:xfrm>
          <a:prstGeom prst="rect">
            <a:avLst/>
          </a:prstGeom>
        </p:spPr>
      </p:pic>
    </p:spTree>
    <p:extLst>
      <p:ext uri="{BB962C8B-B14F-4D97-AF65-F5344CB8AC3E}">
        <p14:creationId xmlns:p14="http://schemas.microsoft.com/office/powerpoint/2010/main" val="183680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a16="http://schemas.microsoft.com/office/drawing/2014/main" xmlns="" id="{916AFDF8-E490-466C-9AC4-C5D06CB3FD20}"/>
              </a:ext>
            </a:extLst>
          </p:cNvPr>
          <p:cNvSpPr>
            <a:spLocks noGrp="1"/>
          </p:cNvSpPr>
          <p:nvPr>
            <p:ph type="title" idx="4294967295"/>
          </p:nvPr>
        </p:nvSpPr>
        <p:spPr>
          <a:xfrm>
            <a:off x="342122" y="441792"/>
            <a:ext cx="10058400" cy="813674"/>
          </a:xfrm>
        </p:spPr>
        <p:txBody>
          <a:bodyPr/>
          <a:lstStyle/>
          <a:p>
            <a:r>
              <a:rPr lang="en-GB" dirty="0"/>
              <a:t>The illumination problem</a:t>
            </a:r>
          </a:p>
        </p:txBody>
      </p:sp>
      <p:sp>
        <p:nvSpPr>
          <p:cNvPr id="9" name="Content Placeholder 2">
            <a:extLst>
              <a:ext uri="{FF2B5EF4-FFF2-40B4-BE49-F238E27FC236}">
                <a16:creationId xmlns:a16="http://schemas.microsoft.com/office/drawing/2014/main" xmlns="" id="{827BA3AF-978A-4A4C-A3EF-2EF001DB46D7}"/>
              </a:ext>
            </a:extLst>
          </p:cNvPr>
          <p:cNvSpPr txBox="1">
            <a:spLocks/>
          </p:cNvSpPr>
          <p:nvPr/>
        </p:nvSpPr>
        <p:spPr>
          <a:xfrm>
            <a:off x="342121" y="1255466"/>
            <a:ext cx="7271475" cy="482809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GB" sz="2200" dirty="0"/>
              <a:t>But the question remains: </a:t>
            </a:r>
          </a:p>
          <a:p>
            <a:pPr lvl="1">
              <a:buFont typeface="Arial" panose="020B0604020202020204" pitchFamily="34" charset="0"/>
              <a:buChar char="•"/>
            </a:pPr>
            <a:r>
              <a:rPr lang="en-GB" sz="2000" dirty="0"/>
              <a:t>Given a </a:t>
            </a:r>
            <a:r>
              <a:rPr lang="en-GB" sz="2000" i="1" dirty="0"/>
              <a:t>polygonal </a:t>
            </a:r>
            <a:r>
              <a:rPr lang="en-GB" sz="2000" dirty="0"/>
              <a:t>billiard table, can you hit a billiard ball</a:t>
            </a:r>
            <a:br>
              <a:rPr lang="en-GB" sz="2000" dirty="0"/>
            </a:br>
            <a:r>
              <a:rPr lang="en-GB" sz="2000" dirty="0"/>
              <a:t>from any point to any other point?</a:t>
            </a:r>
          </a:p>
          <a:p>
            <a:pPr marL="0">
              <a:buNone/>
            </a:pPr>
            <a:r>
              <a:rPr lang="en-GB" sz="2200" dirty="0"/>
              <a:t>George </a:t>
            </a:r>
            <a:r>
              <a:rPr lang="en-GB" sz="2200" dirty="0" err="1"/>
              <a:t>Tokarsky</a:t>
            </a:r>
            <a:r>
              <a:rPr lang="en-GB" sz="2200" dirty="0"/>
              <a:t> (1995): There is a polygonal room </a:t>
            </a:r>
            <a:br>
              <a:rPr lang="en-GB" sz="2200" dirty="0"/>
            </a:br>
            <a:r>
              <a:rPr lang="en-GB" sz="2200" dirty="0"/>
              <a:t>with two points that don’t illuminate each other!</a:t>
            </a:r>
          </a:p>
          <a:p>
            <a:pPr marL="0" indent="0">
              <a:buNone/>
            </a:pPr>
            <a:r>
              <a:rPr lang="en-GB" sz="2200" dirty="0"/>
              <a:t>But the question </a:t>
            </a:r>
            <a:r>
              <a:rPr lang="en-GB" sz="2200" i="1" dirty="0"/>
              <a:t>still </a:t>
            </a:r>
            <a:r>
              <a:rPr lang="en-GB" sz="2200" dirty="0"/>
              <a:t>remains: </a:t>
            </a:r>
          </a:p>
          <a:p>
            <a:pPr lvl="1">
              <a:buFont typeface="Arial" panose="020B0604020202020204" pitchFamily="34" charset="0"/>
              <a:buChar char="•"/>
            </a:pPr>
            <a:r>
              <a:rPr lang="en-GB" sz="2000" dirty="0"/>
              <a:t>Given a polygonal billiard table, can you hit a billiard ball</a:t>
            </a:r>
            <a:br>
              <a:rPr lang="en-GB" sz="2000" dirty="0"/>
            </a:br>
            <a:r>
              <a:rPr lang="en-GB" sz="2000" dirty="0"/>
              <a:t>from any point to </a:t>
            </a:r>
            <a:r>
              <a:rPr lang="en-GB" sz="2000" i="1" dirty="0"/>
              <a:t>almost </a:t>
            </a:r>
            <a:r>
              <a:rPr lang="en-GB" sz="2000" dirty="0"/>
              <a:t>any other point?</a:t>
            </a:r>
          </a:p>
          <a:p>
            <a:pPr marL="0">
              <a:buNone/>
            </a:pPr>
            <a:r>
              <a:rPr lang="en-GB" sz="2200" dirty="0"/>
              <a:t>YES! … sort of</a:t>
            </a:r>
          </a:p>
          <a:p>
            <a:pPr marL="0">
              <a:buNone/>
            </a:pPr>
            <a:endParaRPr lang="en-GB" sz="2200" dirty="0"/>
          </a:p>
          <a:p>
            <a:pPr marL="0">
              <a:buNone/>
            </a:pPr>
            <a:endParaRPr lang="en-GB" sz="2200" dirty="0"/>
          </a:p>
        </p:txBody>
      </p:sp>
      <p:pic>
        <p:nvPicPr>
          <p:cNvPr id="6" name="Picture 5">
            <a:extLst>
              <a:ext uri="{FF2B5EF4-FFF2-40B4-BE49-F238E27FC236}">
                <a16:creationId xmlns:a16="http://schemas.microsoft.com/office/drawing/2014/main" xmlns="" id="{CA67E903-0CD9-442E-A390-9AE273A111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3596" y="1255466"/>
            <a:ext cx="4188544" cy="2194870"/>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xmlns="" id="{A5EB1A4F-6177-44A8-9D25-7BA31F6D6186}"/>
                  </a:ext>
                </a:extLst>
              </p:cNvPr>
              <p:cNvSpPr txBox="1"/>
              <p:nvPr/>
            </p:nvSpPr>
            <p:spPr>
              <a:xfrm>
                <a:off x="342121" y="4886677"/>
                <a:ext cx="11576976" cy="92333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en-GB" b="1" dirty="0"/>
                  <a:t>Theorem (</a:t>
                </a:r>
                <a:r>
                  <a:rPr lang="en-GB" b="1" dirty="0" err="1"/>
                  <a:t>Lelièvre</a:t>
                </a:r>
                <a:r>
                  <a:rPr lang="en-GB" b="1" dirty="0"/>
                  <a:t>-</a:t>
                </a:r>
                <a:r>
                  <a:rPr lang="en-GB" b="1" dirty="0" err="1"/>
                  <a:t>Monteil</a:t>
                </a:r>
                <a:r>
                  <a:rPr lang="en-GB" b="1" dirty="0"/>
                  <a:t>-Weiss 2016, applying results of </a:t>
                </a:r>
                <a:r>
                  <a:rPr lang="en-GB" b="1" dirty="0" err="1"/>
                  <a:t>Eskin</a:t>
                </a:r>
                <a:r>
                  <a:rPr lang="en-GB" b="1" dirty="0"/>
                  <a:t>-Mirzakhani-</a:t>
                </a:r>
                <a:r>
                  <a:rPr lang="en-GB" b="1" dirty="0" err="1"/>
                  <a:t>Mohammadi</a:t>
                </a:r>
                <a:r>
                  <a:rPr lang="en-GB" b="1" dirty="0"/>
                  <a:t> 2015-16):</a:t>
                </a:r>
              </a:p>
              <a:p>
                <a:r>
                  <a:rPr lang="en-GB" dirty="0"/>
                  <a:t>	Let </a:t>
                </a:r>
                <a14:m>
                  <m:oMath xmlns:m="http://schemas.openxmlformats.org/officeDocument/2006/math">
                    <m:r>
                      <a:rPr lang="en-GB" b="0" i="1" smtClean="0">
                        <a:latin typeface="Cambria Math" panose="02040503050406030204" pitchFamily="18" charset="0"/>
                      </a:rPr>
                      <m:t>𝑃</m:t>
                    </m:r>
                  </m:oMath>
                </a14:m>
                <a:r>
                  <a:rPr lang="en-GB" dirty="0"/>
                  <a:t> be a polygonal billiard table with all angles rational multiples of </a:t>
                </a:r>
                <a14:m>
                  <m:oMath xmlns:m="http://schemas.openxmlformats.org/officeDocument/2006/math">
                    <m:r>
                      <a:rPr lang="en-GB" b="0" i="1" smtClean="0">
                        <a:latin typeface="Cambria Math" panose="02040503050406030204" pitchFamily="18" charset="0"/>
                      </a:rPr>
                      <m:t>𝜋</m:t>
                    </m:r>
                  </m:oMath>
                </a14:m>
                <a:r>
                  <a:rPr lang="en-GB" dirty="0"/>
                  <a:t>.</a:t>
                </a:r>
              </a:p>
              <a:p>
                <a:r>
                  <a:rPr lang="en-GB" dirty="0"/>
                  <a:t>	Then for all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𝑃</m:t>
                    </m:r>
                  </m:oMath>
                </a14:m>
                <a:r>
                  <a:rPr lang="en-GB" dirty="0"/>
                  <a:t>, you can hit a billiard ball from </a:t>
                </a:r>
                <a14:m>
                  <m:oMath xmlns:m="http://schemas.openxmlformats.org/officeDocument/2006/math">
                    <m:r>
                      <a:rPr lang="en-GB" b="0" i="1" smtClean="0">
                        <a:latin typeface="Cambria Math" panose="02040503050406030204" pitchFamily="18" charset="0"/>
                      </a:rPr>
                      <m:t>𝑥</m:t>
                    </m:r>
                  </m:oMath>
                </a14:m>
                <a:r>
                  <a:rPr lang="en-GB" dirty="0"/>
                  <a:t> to every point of </a:t>
                </a:r>
                <a14:m>
                  <m:oMath xmlns:m="http://schemas.openxmlformats.org/officeDocument/2006/math">
                    <m:r>
                      <a:rPr lang="en-GB" b="0" i="1" smtClean="0">
                        <a:latin typeface="Cambria Math" panose="02040503050406030204" pitchFamily="18" charset="0"/>
                      </a:rPr>
                      <m:t>𝑃</m:t>
                    </m:r>
                  </m:oMath>
                </a14:m>
                <a:r>
                  <a:rPr lang="en-GB" dirty="0"/>
                  <a:t>, except for possibly finitely many exceptions.</a:t>
                </a:r>
              </a:p>
            </p:txBody>
          </p:sp>
        </mc:Choice>
        <mc:Fallback xmlns="">
          <p:sp>
            <p:nvSpPr>
              <p:cNvPr id="13" name="TextBox 12">
                <a:extLst>
                  <a:ext uri="{FF2B5EF4-FFF2-40B4-BE49-F238E27FC236}">
                    <a16:creationId xmlns:a16="http://schemas.microsoft.com/office/drawing/2014/main" id="{A5EB1A4F-6177-44A8-9D25-7BA31F6D6186}"/>
                  </a:ext>
                </a:extLst>
              </p:cNvPr>
              <p:cNvSpPr txBox="1">
                <a:spLocks noRot="1" noChangeAspect="1" noMove="1" noResize="1" noEditPoints="1" noAdjustHandles="1" noChangeArrowheads="1" noChangeShapeType="1" noTextEdit="1"/>
              </p:cNvSpPr>
              <p:nvPr/>
            </p:nvSpPr>
            <p:spPr>
              <a:xfrm>
                <a:off x="342121" y="4886677"/>
                <a:ext cx="11576976" cy="923330"/>
              </a:xfrm>
              <a:prstGeom prst="rect">
                <a:avLst/>
              </a:prstGeom>
              <a:blipFill>
                <a:blip r:embed="rId3"/>
                <a:stretch>
                  <a:fillRect l="-368" t="-3268" b="-9150"/>
                </a:stretch>
              </a:blipFill>
              <a:ln w="9525" cap="flat" cmpd="sng" algn="ctr">
                <a:solidFill>
                  <a:schemeClr val="dk1"/>
                </a:solidFill>
                <a:prstDash val="solid"/>
                <a:round/>
                <a:headEnd type="none" w="med" len="med"/>
                <a:tailEnd type="none" w="med" len="med"/>
              </a:ln>
            </p:spPr>
            <p:txBody>
              <a:bodyPr/>
              <a:lstStyle/>
              <a:p>
                <a:r>
                  <a:rPr lang="en-GB">
                    <a:noFill/>
                  </a:rPr>
                  <a:t> </a:t>
                </a:r>
              </a:p>
            </p:txBody>
          </p:sp>
        </mc:Fallback>
      </mc:AlternateContent>
    </p:spTree>
    <p:extLst>
      <p:ext uri="{BB962C8B-B14F-4D97-AF65-F5344CB8AC3E}">
        <p14:creationId xmlns:p14="http://schemas.microsoft.com/office/powerpoint/2010/main" val="23191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94374C4-8E89-40FC-94CA-ADF6FF24E7A1}"/>
              </a:ext>
            </a:extLst>
          </p:cNvPr>
          <p:cNvSpPr>
            <a:spLocks noGrp="1"/>
          </p:cNvSpPr>
          <p:nvPr>
            <p:ph type="title"/>
          </p:nvPr>
        </p:nvSpPr>
        <p:spPr>
          <a:xfrm>
            <a:off x="1097280" y="4418337"/>
            <a:ext cx="10058400" cy="1450757"/>
          </a:xfrm>
        </p:spPr>
        <p:txBody>
          <a:bodyPr/>
          <a:lstStyle/>
          <a:p>
            <a:r>
              <a:rPr lang="en-GB" dirty="0" smtClean="0"/>
              <a:t>Thanks for listening!</a:t>
            </a:r>
            <a:endParaRPr lang="en-GB" dirty="0"/>
          </a:p>
        </p:txBody>
      </p:sp>
      <p:sp>
        <p:nvSpPr>
          <p:cNvPr id="4" name="Content Placeholder 3">
            <a:extLst>
              <a:ext uri="{FF2B5EF4-FFF2-40B4-BE49-F238E27FC236}">
                <a16:creationId xmlns:a16="http://schemas.microsoft.com/office/drawing/2014/main" xmlns="" id="{64948E6D-2246-4736-A5F2-EA1CE998530F}"/>
              </a:ext>
            </a:extLst>
          </p:cNvPr>
          <p:cNvSpPr>
            <a:spLocks noGrp="1"/>
          </p:cNvSpPr>
          <p:nvPr>
            <p:ph idx="1"/>
          </p:nvPr>
        </p:nvSpPr>
        <p:spPr>
          <a:xfrm>
            <a:off x="1097280" y="1845734"/>
            <a:ext cx="10058400" cy="4023360"/>
          </a:xfrm>
        </p:spPr>
        <p:txBody>
          <a:bodyPr/>
          <a:lstStyle/>
          <a:p>
            <a:endParaRPr lang="en-GB" dirty="0"/>
          </a:p>
          <a:p>
            <a:r>
              <a:rPr lang="en-GB" dirty="0"/>
              <a:t>“I don't think that everyone should become a mathematician, but I do believe that many students don't give mathematics a real chance. I did poorly in math for a couple of years in middle school; I was just not interested in thinking about it. I can see that without being excited mathematics can look pointless and cold. The beauty of mathematics only shows itself to more patient followers.”</a:t>
            </a:r>
          </a:p>
          <a:p>
            <a:pPr algn="r"/>
            <a:r>
              <a:rPr lang="en-GB" dirty="0"/>
              <a:t>– Maryam Mirzakhani, 2014</a:t>
            </a:r>
          </a:p>
        </p:txBody>
      </p:sp>
      <p:sp>
        <p:nvSpPr>
          <p:cNvPr id="2" name="Footer Placeholder 1">
            <a:extLst>
              <a:ext uri="{FF2B5EF4-FFF2-40B4-BE49-F238E27FC236}">
                <a16:creationId xmlns:a16="http://schemas.microsoft.com/office/drawing/2014/main" xmlns="" id="{64A17FA8-3EE5-4439-8C98-E15C38C6525B}"/>
              </a:ext>
            </a:extLst>
          </p:cNvPr>
          <p:cNvSpPr>
            <a:spLocks noGrp="1"/>
          </p:cNvSpPr>
          <p:nvPr>
            <p:ph type="ftr" sz="quarter" idx="11"/>
          </p:nvPr>
        </p:nvSpPr>
        <p:spPr/>
        <p:txBody>
          <a:bodyPr/>
          <a:lstStyle/>
          <a:p>
            <a:r>
              <a:rPr lang="en-GB"/>
              <a:t>The work of Maryam Mirzakhani</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9242" y="4294902"/>
            <a:ext cx="2546438" cy="1697625"/>
          </a:xfrm>
          <a:prstGeom prst="rect">
            <a:avLst/>
          </a:prstGeom>
        </p:spPr>
      </p:pic>
    </p:spTree>
    <p:extLst>
      <p:ext uri="{BB962C8B-B14F-4D97-AF65-F5344CB8AC3E}">
        <p14:creationId xmlns:p14="http://schemas.microsoft.com/office/powerpoint/2010/main" val="148267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9EB8682D-7C19-4212-A88F-7832F4976430}"/>
              </a:ext>
            </a:extLst>
          </p:cNvPr>
          <p:cNvSpPr>
            <a:spLocks noGrp="1"/>
          </p:cNvSpPr>
          <p:nvPr>
            <p:ph type="ftr" sz="quarter" idx="11"/>
          </p:nvPr>
        </p:nvSpPr>
        <p:spPr/>
        <p:txBody>
          <a:bodyPr/>
          <a:lstStyle/>
          <a:p>
            <a:r>
              <a:rPr lang="en-GB" dirty="0"/>
              <a:t>The work of Maryam Mirzakhani</a:t>
            </a:r>
          </a:p>
        </p:txBody>
      </p:sp>
      <p:sp>
        <p:nvSpPr>
          <p:cNvPr id="2" name="Title 1">
            <a:extLst>
              <a:ext uri="{FF2B5EF4-FFF2-40B4-BE49-F238E27FC236}">
                <a16:creationId xmlns:a16="http://schemas.microsoft.com/office/drawing/2014/main" xmlns="" id="{177B1D3E-4979-442D-A6A9-4749FBD3D304}"/>
              </a:ext>
            </a:extLst>
          </p:cNvPr>
          <p:cNvSpPr>
            <a:spLocks noGrp="1"/>
          </p:cNvSpPr>
          <p:nvPr>
            <p:ph type="title" idx="4294967295"/>
          </p:nvPr>
        </p:nvSpPr>
        <p:spPr>
          <a:xfrm>
            <a:off x="603379" y="287338"/>
            <a:ext cx="10058400" cy="968128"/>
          </a:xfrm>
        </p:spPr>
        <p:txBody>
          <a:bodyPr/>
          <a:lstStyle/>
          <a:p>
            <a:r>
              <a:rPr lang="en-GB" dirty="0"/>
              <a:t>Fields medal citation</a:t>
            </a:r>
          </a:p>
        </p:txBody>
      </p:sp>
      <p:sp>
        <p:nvSpPr>
          <p:cNvPr id="3" name="Content Placeholder 2">
            <a:extLst>
              <a:ext uri="{FF2B5EF4-FFF2-40B4-BE49-F238E27FC236}">
                <a16:creationId xmlns:a16="http://schemas.microsoft.com/office/drawing/2014/main" xmlns="" id="{69B147C8-074E-4CCD-8522-B26DA2EC6F24}"/>
              </a:ext>
            </a:extLst>
          </p:cNvPr>
          <p:cNvSpPr>
            <a:spLocks noGrp="1"/>
          </p:cNvSpPr>
          <p:nvPr>
            <p:ph sz="half" idx="4294967295"/>
          </p:nvPr>
        </p:nvSpPr>
        <p:spPr>
          <a:xfrm>
            <a:off x="603379" y="1399592"/>
            <a:ext cx="11246499" cy="4665305"/>
          </a:xfrm>
        </p:spPr>
        <p:txBody>
          <a:bodyPr>
            <a:normAutofit/>
          </a:bodyPr>
          <a:lstStyle/>
          <a:p>
            <a:pPr marL="0" indent="0">
              <a:buNone/>
            </a:pPr>
            <a:r>
              <a:rPr lang="en-GB" dirty="0"/>
              <a:t>“Maryam Mirzakhani has made stunning advances in the theory of Riemann surfaces and their moduli spaces, and led the way to new frontiers in this area. Her insights have integrated methods from diverse fields, such as algebraic geometry, topology and probability theory. </a:t>
            </a:r>
          </a:p>
          <a:p>
            <a:pPr marL="0" indent="0">
              <a:buNone/>
            </a:pPr>
            <a:r>
              <a:rPr lang="en-GB" dirty="0"/>
              <a:t>In hyperbolic geometry, Mirzakhani established asymptotic formulas and statistics for the number of simple closed geodesics on a Riemann surface of genus g. She next used these results to give a new and completely unexpected proof of Witten’s conjecture, a formula for characteristic classes for the moduli spaces of Riemann surfaces with marked points. </a:t>
            </a:r>
          </a:p>
          <a:p>
            <a:pPr marL="0" indent="0">
              <a:buNone/>
            </a:pPr>
            <a:r>
              <a:rPr lang="en-GB" dirty="0"/>
              <a:t>In dynamics, she found a remarkable new construction that bridges the holomorphic and </a:t>
            </a:r>
            <a:r>
              <a:rPr lang="en-GB" dirty="0" err="1"/>
              <a:t>symplectic</a:t>
            </a:r>
            <a:r>
              <a:rPr lang="en-GB" dirty="0"/>
              <a:t> aspects of moduli space, and used it to show that Thurston’s earthquake flow is ergodic and mixing. </a:t>
            </a:r>
          </a:p>
          <a:p>
            <a:pPr marL="0" indent="0">
              <a:buNone/>
            </a:pPr>
            <a:r>
              <a:rPr lang="en-GB" dirty="0"/>
              <a:t>…</a:t>
            </a:r>
          </a:p>
          <a:p>
            <a:pPr marL="0" indent="0">
              <a:buNone/>
            </a:pPr>
            <a:r>
              <a:rPr lang="en-GB" dirty="0"/>
              <a:t>Her work has revealed that the rigidity theory of homogeneous spaces (developed by Margulis, Ratner and others) has a definite resonance in the highly inhomogeneous, but equally fundamental realm of moduli spaces, where many developments are still unfolding.”</a:t>
            </a:r>
          </a:p>
        </p:txBody>
      </p:sp>
    </p:spTree>
    <p:extLst>
      <p:ext uri="{BB962C8B-B14F-4D97-AF65-F5344CB8AC3E}">
        <p14:creationId xmlns:p14="http://schemas.microsoft.com/office/powerpoint/2010/main" val="2157888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9EB8682D-7C19-4212-A88F-7832F4976430}"/>
              </a:ext>
            </a:extLst>
          </p:cNvPr>
          <p:cNvSpPr>
            <a:spLocks noGrp="1"/>
          </p:cNvSpPr>
          <p:nvPr>
            <p:ph type="ftr" sz="quarter" idx="11"/>
          </p:nvPr>
        </p:nvSpPr>
        <p:spPr/>
        <p:txBody>
          <a:bodyPr/>
          <a:lstStyle/>
          <a:p>
            <a:r>
              <a:rPr lang="en-GB"/>
              <a:t>The work of Maryam Mirzakhani</a:t>
            </a:r>
          </a:p>
        </p:txBody>
      </p:sp>
      <p:sp>
        <p:nvSpPr>
          <p:cNvPr id="2" name="Title 1">
            <a:extLst>
              <a:ext uri="{FF2B5EF4-FFF2-40B4-BE49-F238E27FC236}">
                <a16:creationId xmlns:a16="http://schemas.microsoft.com/office/drawing/2014/main" xmlns="" id="{177B1D3E-4979-442D-A6A9-4749FBD3D304}"/>
              </a:ext>
            </a:extLst>
          </p:cNvPr>
          <p:cNvSpPr>
            <a:spLocks noGrp="1"/>
          </p:cNvSpPr>
          <p:nvPr>
            <p:ph type="title" idx="4294967295"/>
          </p:nvPr>
        </p:nvSpPr>
        <p:spPr>
          <a:xfrm>
            <a:off x="603379" y="287338"/>
            <a:ext cx="10058400" cy="968128"/>
          </a:xfrm>
        </p:spPr>
        <p:txBody>
          <a:bodyPr/>
          <a:lstStyle/>
          <a:p>
            <a:r>
              <a:rPr lang="en-GB" dirty="0"/>
              <a:t>Fields medal citation</a:t>
            </a:r>
          </a:p>
        </p:txBody>
      </p:sp>
      <p:sp>
        <p:nvSpPr>
          <p:cNvPr id="3" name="Content Placeholder 2">
            <a:extLst>
              <a:ext uri="{FF2B5EF4-FFF2-40B4-BE49-F238E27FC236}">
                <a16:creationId xmlns:a16="http://schemas.microsoft.com/office/drawing/2014/main" xmlns="" id="{69B147C8-074E-4CCD-8522-B26DA2EC6F24}"/>
              </a:ext>
            </a:extLst>
          </p:cNvPr>
          <p:cNvSpPr>
            <a:spLocks noGrp="1"/>
          </p:cNvSpPr>
          <p:nvPr>
            <p:ph sz="half" idx="4294967295"/>
          </p:nvPr>
        </p:nvSpPr>
        <p:spPr>
          <a:xfrm>
            <a:off x="603379" y="1399592"/>
            <a:ext cx="11246499" cy="4665305"/>
          </a:xfrm>
        </p:spPr>
        <p:txBody>
          <a:bodyPr>
            <a:normAutofit/>
          </a:bodyPr>
          <a:lstStyle/>
          <a:p>
            <a:pPr marL="0" indent="0">
              <a:buNone/>
            </a:pPr>
            <a:r>
              <a:rPr lang="en-GB" dirty="0"/>
              <a:t>“Maryam Mirzakhani has made stunning advances in the theory of Riemann </a:t>
            </a:r>
            <a:r>
              <a:rPr lang="en-GB" dirty="0">
                <a:solidFill>
                  <a:srgbClr val="FF0000"/>
                </a:solidFill>
              </a:rPr>
              <a:t>surfaces</a:t>
            </a:r>
            <a:r>
              <a:rPr lang="en-GB" dirty="0"/>
              <a:t> and their </a:t>
            </a:r>
            <a:r>
              <a:rPr lang="en-GB" dirty="0">
                <a:solidFill>
                  <a:srgbClr val="FF0000"/>
                </a:solidFill>
              </a:rPr>
              <a:t>moduli spaces</a:t>
            </a:r>
            <a:r>
              <a:rPr lang="en-GB" dirty="0"/>
              <a:t>, and led the way to new frontiers in this area. Her insights have integrated methods from diverse fields, such as algebraic </a:t>
            </a:r>
            <a:r>
              <a:rPr lang="en-GB" dirty="0">
                <a:solidFill>
                  <a:srgbClr val="FF0000"/>
                </a:solidFill>
              </a:rPr>
              <a:t>geometry</a:t>
            </a:r>
            <a:r>
              <a:rPr lang="en-GB" dirty="0"/>
              <a:t>, </a:t>
            </a:r>
            <a:r>
              <a:rPr lang="en-GB" dirty="0">
                <a:solidFill>
                  <a:srgbClr val="FF0000"/>
                </a:solidFill>
              </a:rPr>
              <a:t>topology</a:t>
            </a:r>
            <a:r>
              <a:rPr lang="en-GB" dirty="0"/>
              <a:t> and probability theory. </a:t>
            </a:r>
          </a:p>
          <a:p>
            <a:pPr marL="0" indent="0">
              <a:buNone/>
            </a:pPr>
            <a:r>
              <a:rPr lang="en-GB" dirty="0"/>
              <a:t>In </a:t>
            </a:r>
            <a:r>
              <a:rPr lang="en-GB" dirty="0">
                <a:solidFill>
                  <a:srgbClr val="FF0000"/>
                </a:solidFill>
              </a:rPr>
              <a:t>hyperbolic geometry</a:t>
            </a:r>
            <a:r>
              <a:rPr lang="en-GB" dirty="0"/>
              <a:t>, Mirzakhani established asymptotic formulas and statistics for the number of simple closed geodesics on a Riemann </a:t>
            </a:r>
            <a:r>
              <a:rPr lang="en-GB" dirty="0">
                <a:solidFill>
                  <a:srgbClr val="FF0000"/>
                </a:solidFill>
              </a:rPr>
              <a:t>surface</a:t>
            </a:r>
            <a:r>
              <a:rPr lang="en-GB" dirty="0"/>
              <a:t> of genus g. She next used these results to give a new and completely unexpected proof of Witten’s conjecture, a formula for characteristic classes for the </a:t>
            </a:r>
            <a:r>
              <a:rPr lang="en-GB" dirty="0">
                <a:solidFill>
                  <a:srgbClr val="FF0000"/>
                </a:solidFill>
              </a:rPr>
              <a:t>moduli spaces </a:t>
            </a:r>
            <a:r>
              <a:rPr lang="en-GB" dirty="0"/>
              <a:t>of Riemann </a:t>
            </a:r>
            <a:r>
              <a:rPr lang="en-GB" dirty="0">
                <a:solidFill>
                  <a:srgbClr val="FF0000"/>
                </a:solidFill>
              </a:rPr>
              <a:t>surfaces </a:t>
            </a:r>
            <a:r>
              <a:rPr lang="en-GB" dirty="0"/>
              <a:t>with marked points. </a:t>
            </a:r>
          </a:p>
          <a:p>
            <a:pPr marL="0" indent="0">
              <a:buNone/>
            </a:pPr>
            <a:r>
              <a:rPr lang="en-GB" dirty="0"/>
              <a:t>In dynamics, she found a remarkable new construction that bridges the </a:t>
            </a:r>
            <a:r>
              <a:rPr lang="en-GB" dirty="0">
                <a:solidFill>
                  <a:srgbClr val="FF0000"/>
                </a:solidFill>
              </a:rPr>
              <a:t>holomorphic</a:t>
            </a:r>
            <a:r>
              <a:rPr lang="en-GB" dirty="0"/>
              <a:t> and </a:t>
            </a:r>
            <a:r>
              <a:rPr lang="en-GB" dirty="0" err="1"/>
              <a:t>symplectic</a:t>
            </a:r>
            <a:r>
              <a:rPr lang="en-GB" dirty="0"/>
              <a:t> aspects of </a:t>
            </a:r>
            <a:r>
              <a:rPr lang="en-GB" dirty="0">
                <a:solidFill>
                  <a:srgbClr val="FF0000"/>
                </a:solidFill>
              </a:rPr>
              <a:t>moduli space</a:t>
            </a:r>
            <a:r>
              <a:rPr lang="en-GB" dirty="0"/>
              <a:t>, and used it to show that Thurston’s earthquake flow is ergodic and mixing. </a:t>
            </a:r>
          </a:p>
          <a:p>
            <a:pPr marL="0" indent="0">
              <a:buNone/>
            </a:pPr>
            <a:r>
              <a:rPr lang="en-GB" dirty="0"/>
              <a:t>…</a:t>
            </a:r>
          </a:p>
          <a:p>
            <a:pPr marL="0" indent="0">
              <a:buNone/>
            </a:pPr>
            <a:r>
              <a:rPr lang="en-GB" dirty="0"/>
              <a:t>Her work has revealed that the rigidity theory of homogeneous spaces (developed by Margulis, Ratner and others) has a definite resonance in the highly inhomogeneous, but equally fundamental realm of </a:t>
            </a:r>
            <a:r>
              <a:rPr lang="en-GB" dirty="0">
                <a:solidFill>
                  <a:srgbClr val="FF0000"/>
                </a:solidFill>
              </a:rPr>
              <a:t>moduli spaces</a:t>
            </a:r>
            <a:r>
              <a:rPr lang="en-GB" dirty="0"/>
              <a:t>, where many developments are still unfolding.”</a:t>
            </a:r>
          </a:p>
        </p:txBody>
      </p:sp>
    </p:spTree>
    <p:extLst>
      <p:ext uri="{BB962C8B-B14F-4D97-AF65-F5344CB8AC3E}">
        <p14:creationId xmlns:p14="http://schemas.microsoft.com/office/powerpoint/2010/main" val="4201355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a16="http://schemas.microsoft.com/office/drawing/2014/main" xmlns="" id="{916AFDF8-E490-466C-9AC4-C5D06CB3FD20}"/>
              </a:ext>
            </a:extLst>
          </p:cNvPr>
          <p:cNvSpPr>
            <a:spLocks noGrp="1"/>
          </p:cNvSpPr>
          <p:nvPr>
            <p:ph type="title" idx="4294967295"/>
          </p:nvPr>
        </p:nvSpPr>
        <p:spPr>
          <a:xfrm>
            <a:off x="342122" y="441792"/>
            <a:ext cx="10058400" cy="813674"/>
          </a:xfrm>
        </p:spPr>
        <p:txBody>
          <a:bodyPr/>
          <a:lstStyle/>
          <a:p>
            <a:r>
              <a:rPr lang="en-GB" dirty="0"/>
              <a:t>Prominent ideas in Mirzakhani’s work</a:t>
            </a:r>
          </a:p>
        </p:txBody>
      </p:sp>
      <p:sp>
        <p:nvSpPr>
          <p:cNvPr id="3" name="Content Placeholder 2">
            <a:extLst>
              <a:ext uri="{FF2B5EF4-FFF2-40B4-BE49-F238E27FC236}">
                <a16:creationId xmlns:a16="http://schemas.microsoft.com/office/drawing/2014/main" xmlns="" id="{D7338E04-FABC-4411-8E29-1B1A8BEAC4CB}"/>
              </a:ext>
            </a:extLst>
          </p:cNvPr>
          <p:cNvSpPr>
            <a:spLocks noGrp="1"/>
          </p:cNvSpPr>
          <p:nvPr>
            <p:ph idx="4294967295"/>
          </p:nvPr>
        </p:nvSpPr>
        <p:spPr>
          <a:xfrm>
            <a:off x="342122" y="1538869"/>
            <a:ext cx="10058400" cy="4482790"/>
          </a:xfrm>
        </p:spPr>
        <p:txBody>
          <a:bodyPr>
            <a:normAutofit/>
          </a:bodyPr>
          <a:lstStyle/>
          <a:p>
            <a:pPr>
              <a:buFont typeface="Courier New" panose="02070309020205020404" pitchFamily="49" charset="0"/>
              <a:buChar char="o"/>
            </a:pPr>
            <a:r>
              <a:rPr lang="en-GB" sz="2400" dirty="0"/>
              <a:t> Surfaces – topology!</a:t>
            </a:r>
          </a:p>
          <a:p>
            <a:pPr>
              <a:buFont typeface="Courier New" panose="02070309020205020404" pitchFamily="49" charset="0"/>
              <a:buChar char="o"/>
            </a:pPr>
            <a:r>
              <a:rPr lang="en-GB" sz="2400" dirty="0"/>
              <a:t> Geometry – but not like you think</a:t>
            </a:r>
          </a:p>
          <a:p>
            <a:pPr lvl="1">
              <a:buFont typeface="Arial" panose="020B0604020202020204" pitchFamily="34" charset="0"/>
              <a:buChar char="•"/>
            </a:pPr>
            <a:r>
              <a:rPr lang="en-GB" sz="2400" dirty="0"/>
              <a:t>Hyperbolic</a:t>
            </a:r>
          </a:p>
          <a:p>
            <a:pPr lvl="1">
              <a:buFont typeface="Arial" panose="020B0604020202020204" pitchFamily="34" charset="0"/>
              <a:buChar char="•"/>
            </a:pPr>
            <a:r>
              <a:rPr lang="en-GB" sz="2400" dirty="0"/>
              <a:t>Conformal</a:t>
            </a:r>
          </a:p>
          <a:p>
            <a:pPr lvl="1">
              <a:buFont typeface="Arial" panose="020B0604020202020204" pitchFamily="34" charset="0"/>
              <a:buChar char="•"/>
            </a:pPr>
            <a:r>
              <a:rPr lang="en-GB" sz="2400" dirty="0"/>
              <a:t>Complex</a:t>
            </a:r>
          </a:p>
          <a:p>
            <a:pPr>
              <a:buFont typeface="Courier New" panose="02070309020205020404" pitchFamily="49" charset="0"/>
              <a:buChar char="o"/>
            </a:pPr>
            <a:r>
              <a:rPr lang="en-GB" sz="2400" dirty="0"/>
              <a:t> Moduli spaces</a:t>
            </a:r>
          </a:p>
          <a:p>
            <a:pPr marL="0" indent="0">
              <a:buNone/>
            </a:pPr>
            <a:r>
              <a:rPr lang="en-GB" sz="2400" dirty="0"/>
              <a:t>We’ll try to explain something about these ideas, and some theorems proved by Mirzakhani + collaborators + subsequent research</a:t>
            </a:r>
          </a:p>
          <a:p>
            <a:pPr marL="0" indent="0">
              <a:buNone/>
            </a:pPr>
            <a:r>
              <a:rPr lang="en-GB" sz="2400" dirty="0"/>
              <a:t>Mirzakhani was a “slow” mathematician!</a:t>
            </a:r>
          </a:p>
        </p:txBody>
      </p:sp>
    </p:spTree>
    <p:extLst>
      <p:ext uri="{BB962C8B-B14F-4D97-AF65-F5344CB8AC3E}">
        <p14:creationId xmlns:p14="http://schemas.microsoft.com/office/powerpoint/2010/main" val="137027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a16="http://schemas.microsoft.com/office/drawing/2014/main" xmlns="" id="{916AFDF8-E490-466C-9AC4-C5D06CB3FD20}"/>
              </a:ext>
            </a:extLst>
          </p:cNvPr>
          <p:cNvSpPr>
            <a:spLocks noGrp="1"/>
          </p:cNvSpPr>
          <p:nvPr>
            <p:ph type="title" idx="4294967295"/>
          </p:nvPr>
        </p:nvSpPr>
        <p:spPr>
          <a:xfrm>
            <a:off x="342122" y="441792"/>
            <a:ext cx="10058400" cy="813674"/>
          </a:xfrm>
        </p:spPr>
        <p:txBody>
          <a:bodyPr/>
          <a:lstStyle/>
          <a:p>
            <a:r>
              <a:rPr lang="en-GB" dirty="0"/>
              <a:t>Surfaces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xmlns="" id="{D7338E04-FABC-4411-8E29-1B1A8BEAC4CB}"/>
                  </a:ext>
                </a:extLst>
              </p:cNvPr>
              <p:cNvSpPr>
                <a:spLocks noGrp="1"/>
              </p:cNvSpPr>
              <p:nvPr>
                <p:ph idx="4294967295"/>
              </p:nvPr>
            </p:nvSpPr>
            <p:spPr>
              <a:xfrm>
                <a:off x="342122" y="1846263"/>
                <a:ext cx="10058400" cy="4022725"/>
              </a:xfrm>
            </p:spPr>
            <p:txBody>
              <a:bodyPr>
                <a:normAutofit/>
              </a:bodyPr>
              <a:lstStyle/>
              <a:p>
                <a:pPr>
                  <a:buFont typeface="Courier New" panose="02070309020205020404" pitchFamily="49" charset="0"/>
                  <a:buChar char="o"/>
                </a:pPr>
                <a:r>
                  <a:rPr lang="en-GB" sz="2400" dirty="0"/>
                  <a:t> A surface </a:t>
                </a:r>
                <a14:m>
                  <m:oMath xmlns:m="http://schemas.openxmlformats.org/officeDocument/2006/math">
                    <m:r>
                      <a:rPr lang="en-GB" sz="2400" i="1">
                        <a:latin typeface="Cambria Math" panose="02040503050406030204" pitchFamily="18" charset="0"/>
                      </a:rPr>
                      <m:t>𝑆</m:t>
                    </m:r>
                  </m:oMath>
                </a14:m>
                <a:r>
                  <a:rPr lang="en-GB" sz="2400" dirty="0"/>
                  <a:t>  is a 2-dimensional space</a:t>
                </a:r>
              </a:p>
              <a:p>
                <a:pPr>
                  <a:buFont typeface="Courier New" panose="02070309020205020404" pitchFamily="49" charset="0"/>
                  <a:buChar char="o"/>
                </a:pPr>
                <a:r>
                  <a:rPr lang="en-GB" sz="2400" dirty="0"/>
                  <a:t> Near every point </a:t>
                </a:r>
                <a14:m>
                  <m:oMath xmlns:m="http://schemas.openxmlformats.org/officeDocument/2006/math">
                    <m:r>
                      <a:rPr lang="en-GB" sz="2400" i="1">
                        <a:latin typeface="Cambria Math" panose="02040503050406030204" pitchFamily="18" charset="0"/>
                      </a:rPr>
                      <m:t>𝑥</m:t>
                    </m:r>
                    <m:r>
                      <a:rPr lang="en-GB" sz="2400" i="1">
                        <a:latin typeface="Cambria Math" panose="02040503050406030204" pitchFamily="18" charset="0"/>
                      </a:rPr>
                      <m:t>∈</m:t>
                    </m:r>
                    <m:r>
                      <a:rPr lang="en-GB" sz="2400" i="1">
                        <a:latin typeface="Cambria Math" panose="02040503050406030204" pitchFamily="18" charset="0"/>
                      </a:rPr>
                      <m:t>𝑆</m:t>
                    </m:r>
                  </m:oMath>
                </a14:m>
                <a:r>
                  <a:rPr lang="en-GB" sz="2400" dirty="0"/>
                  <a:t>, looks like </a:t>
                </a:r>
                <a14:m>
                  <m:oMath xmlns:m="http://schemas.openxmlformats.org/officeDocument/2006/math">
                    <m:sSup>
                      <m:sSupPr>
                        <m:ctrlPr>
                          <a:rPr lang="en-GB" sz="2400" i="1">
                            <a:latin typeface="Cambria Math" panose="02040503050406030204" pitchFamily="18" charset="0"/>
                          </a:rPr>
                        </m:ctrlPr>
                      </m:sSupPr>
                      <m:e>
                        <m:r>
                          <a:rPr lang="en-GB" sz="2400" i="1">
                            <a:latin typeface="Cambria Math" panose="02040503050406030204" pitchFamily="18" charset="0"/>
                          </a:rPr>
                          <m:t>𝐷</m:t>
                        </m:r>
                      </m:e>
                      <m:sup>
                        <m:r>
                          <a:rPr lang="en-GB" sz="2400" i="1">
                            <a:latin typeface="Cambria Math" panose="02040503050406030204" pitchFamily="18" charset="0"/>
                          </a:rPr>
                          <m:t>2</m:t>
                        </m:r>
                      </m:sup>
                    </m:sSup>
                  </m:oMath>
                </a14:m>
                <a:endParaRPr lang="en-GB" sz="2400" dirty="0"/>
              </a:p>
              <a:p>
                <a:pPr marL="0" indent="0">
                  <a:buNone/>
                </a:pPr>
                <a:endParaRPr lang="en-GB" sz="2400" dirty="0"/>
              </a:p>
              <a:p>
                <a:pPr marL="0" indent="0">
                  <a:buNone/>
                </a:pPr>
                <a:r>
                  <a:rPr lang="en-GB" sz="2400" dirty="0"/>
                  <a:t>For us…</a:t>
                </a:r>
              </a:p>
              <a:p>
                <a:pPr>
                  <a:buFont typeface="Courier New" panose="02070309020205020404" pitchFamily="49" charset="0"/>
                  <a:buChar char="o"/>
                </a:pPr>
                <a:r>
                  <a:rPr lang="en-GB" sz="2400" dirty="0"/>
                  <a:t> Surfaces can have boundary</a:t>
                </a:r>
              </a:p>
              <a:p>
                <a:pPr>
                  <a:buFont typeface="Courier New" panose="02070309020205020404" pitchFamily="49" charset="0"/>
                  <a:buChar char="o"/>
                </a:pPr>
                <a:r>
                  <a:rPr lang="en-GB" sz="2400" dirty="0"/>
                  <a:t> Embedding into </a:t>
                </a:r>
                <a14:m>
                  <m:oMath xmlns:m="http://schemas.openxmlformats.org/officeDocument/2006/math">
                    <m:sSup>
                      <m:sSupPr>
                        <m:ctrlPr>
                          <a:rPr lang="en-GB" sz="2400" i="1">
                            <a:latin typeface="Cambria Math" panose="02040503050406030204" pitchFamily="18" charset="0"/>
                            <a:ea typeface="Cambria Math" panose="02040503050406030204" pitchFamily="18" charset="0"/>
                          </a:rPr>
                        </m:ctrlPr>
                      </m:sSupPr>
                      <m:e>
                        <m:r>
                          <a:rPr lang="en-GB" sz="2400" i="1">
                            <a:latin typeface="Cambria Math" panose="02040503050406030204" pitchFamily="18" charset="0"/>
                            <a:ea typeface="Cambria Math" panose="02040503050406030204" pitchFamily="18" charset="0"/>
                          </a:rPr>
                          <m:t>ℝ</m:t>
                        </m:r>
                      </m:e>
                      <m:sup>
                        <m:r>
                          <a:rPr lang="en-GB" sz="2400" i="1">
                            <a:latin typeface="Cambria Math" panose="02040503050406030204" pitchFamily="18" charset="0"/>
                            <a:ea typeface="Cambria Math" panose="02040503050406030204" pitchFamily="18" charset="0"/>
                          </a:rPr>
                          <m:t>3</m:t>
                        </m:r>
                      </m:sup>
                    </m:sSup>
                  </m:oMath>
                </a14:m>
                <a:r>
                  <a:rPr lang="en-GB" sz="2400" dirty="0"/>
                  <a:t> not important</a:t>
                </a:r>
              </a:p>
              <a:p>
                <a:pPr>
                  <a:buFont typeface="Courier New" panose="02070309020205020404" pitchFamily="49" charset="0"/>
                  <a:buChar char="o"/>
                </a:pPr>
                <a:r>
                  <a:rPr lang="en-GB" sz="2400" dirty="0"/>
                  <a:t> Orientable surfaces </a:t>
                </a:r>
                <a:r>
                  <a:rPr lang="en-GB" sz="2400" dirty="0" smtClean="0"/>
                  <a:t>only – not Mobius strips!</a:t>
                </a:r>
                <a:endParaRPr lang="en-GB" sz="2400" dirty="0"/>
              </a:p>
              <a:p>
                <a:pPr lvl="8">
                  <a:buFont typeface="Courier New" panose="02070309020205020404" pitchFamily="49" charset="0"/>
                  <a:buChar char="o"/>
                </a:pPr>
                <a:endParaRPr lang="en-GB" sz="2400" dirty="0"/>
              </a:p>
              <a:p>
                <a:pPr>
                  <a:buFont typeface="Courier New" panose="02070309020205020404" pitchFamily="49" charset="0"/>
                  <a:buChar char="o"/>
                </a:pPr>
                <a:endParaRPr lang="en-GB" sz="2400" dirty="0"/>
              </a:p>
              <a:p>
                <a:pPr>
                  <a:buFont typeface="Courier New" panose="02070309020205020404" pitchFamily="49" charset="0"/>
                  <a:buChar char="o"/>
                </a:pPr>
                <a:endParaRPr lang="en-GB" sz="2400" dirty="0"/>
              </a:p>
            </p:txBody>
          </p:sp>
        </mc:Choice>
        <mc:Fallback>
          <p:sp>
            <p:nvSpPr>
              <p:cNvPr id="3" name="Content Placeholder 2">
                <a:extLst>
                  <a:ext uri="{FF2B5EF4-FFF2-40B4-BE49-F238E27FC236}">
                    <a16:creationId xmlns:a16="http://schemas.microsoft.com/office/drawing/2014/main" xmlns="" xmlns:a14="http://schemas.microsoft.com/office/drawing/2010/main" id="{D7338E04-FABC-4411-8E29-1B1A8BEAC4CB}"/>
                  </a:ext>
                </a:extLst>
              </p:cNvPr>
              <p:cNvSpPr>
                <a:spLocks noGrp="1" noRot="1" noChangeAspect="1" noMove="1" noResize="1" noEditPoints="1" noAdjustHandles="1" noChangeArrowheads="1" noChangeShapeType="1" noTextEdit="1"/>
              </p:cNvSpPr>
              <p:nvPr>
                <p:ph idx="4294967295"/>
              </p:nvPr>
            </p:nvSpPr>
            <p:spPr>
              <a:xfrm>
                <a:off x="342122" y="1846263"/>
                <a:ext cx="10058400" cy="4022725"/>
              </a:xfrm>
              <a:blipFill rotWithShape="0">
                <a:blip r:embed="rId2"/>
                <a:stretch>
                  <a:fillRect l="-1818" t="-2121"/>
                </a:stretch>
              </a:blipFill>
            </p:spPr>
            <p:txBody>
              <a:bodyPr/>
              <a:lstStyle/>
              <a:p>
                <a:r>
                  <a:rPr lang="en-AU">
                    <a:noFill/>
                  </a:rPr>
                  <a:t> </a:t>
                </a:r>
              </a:p>
            </p:txBody>
          </p:sp>
        </mc:Fallback>
      </mc:AlternateContent>
    </p:spTree>
    <p:extLst>
      <p:ext uri="{BB962C8B-B14F-4D97-AF65-F5344CB8AC3E}">
        <p14:creationId xmlns:p14="http://schemas.microsoft.com/office/powerpoint/2010/main" val="378285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a16="http://schemas.microsoft.com/office/drawing/2014/main" xmlns="" id="{916AFDF8-E490-466C-9AC4-C5D06CB3FD20}"/>
              </a:ext>
            </a:extLst>
          </p:cNvPr>
          <p:cNvSpPr>
            <a:spLocks noGrp="1"/>
          </p:cNvSpPr>
          <p:nvPr>
            <p:ph type="title" idx="4294967295"/>
          </p:nvPr>
        </p:nvSpPr>
        <p:spPr>
          <a:xfrm>
            <a:off x="342122" y="441792"/>
            <a:ext cx="10058400" cy="813674"/>
          </a:xfrm>
        </p:spPr>
        <p:txBody>
          <a:bodyPr/>
          <a:lstStyle/>
          <a:p>
            <a:r>
              <a:rPr lang="en-GB" dirty="0"/>
              <a:t>Surfaces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D7338E04-FABC-4411-8E29-1B1A8BEAC4CB}"/>
                  </a:ext>
                </a:extLst>
              </p:cNvPr>
              <p:cNvSpPr>
                <a:spLocks noGrp="1"/>
              </p:cNvSpPr>
              <p:nvPr>
                <p:ph idx="4294967295"/>
              </p:nvPr>
            </p:nvSpPr>
            <p:spPr>
              <a:xfrm>
                <a:off x="342122" y="1255466"/>
                <a:ext cx="10058400" cy="4921399"/>
              </a:xfrm>
            </p:spPr>
            <p:txBody>
              <a:bodyPr>
                <a:normAutofit lnSpcReduction="10000"/>
              </a:bodyPr>
              <a:lstStyle/>
              <a:p>
                <a:r>
                  <a:rPr lang="en-GB" sz="2400" b="1" dirty="0" smtClean="0">
                    <a:solidFill>
                      <a:schemeClr val="tx1">
                        <a:lumMod val="75000"/>
                        <a:lumOff val="25000"/>
                      </a:schemeClr>
                    </a:solidFill>
                  </a:rPr>
                  <a:t>Theorem (Classification of surfaces):</a:t>
                </a:r>
                <a:br>
                  <a:rPr lang="en-GB" sz="2400" b="1" dirty="0" smtClean="0">
                    <a:solidFill>
                      <a:schemeClr val="tx1">
                        <a:lumMod val="75000"/>
                        <a:lumOff val="25000"/>
                      </a:schemeClr>
                    </a:solidFill>
                  </a:rPr>
                </a:br>
                <a:r>
                  <a:rPr lang="en-GB" sz="2400" dirty="0">
                    <a:solidFill>
                      <a:schemeClr val="tx1">
                        <a:lumMod val="75000"/>
                        <a:lumOff val="25000"/>
                      </a:schemeClr>
                    </a:solidFill>
                  </a:rPr>
                  <a:t>Any compact surface is topologically equivalent to a standard one with </a:t>
                </a:r>
                <a14:m>
                  <m:oMath xmlns:m="http://schemas.openxmlformats.org/officeDocument/2006/math">
                    <m:r>
                      <a:rPr lang="en-GB" sz="2400" i="1">
                        <a:solidFill>
                          <a:schemeClr val="tx1">
                            <a:lumMod val="75000"/>
                            <a:lumOff val="25000"/>
                          </a:schemeClr>
                        </a:solidFill>
                        <a:latin typeface="Cambria Math" panose="02040503050406030204" pitchFamily="18" charset="0"/>
                      </a:rPr>
                      <m:t>𝑔</m:t>
                    </m:r>
                  </m:oMath>
                </a14:m>
                <a:r>
                  <a:rPr lang="en-GB" sz="2400" dirty="0">
                    <a:solidFill>
                      <a:schemeClr val="tx1">
                        <a:lumMod val="75000"/>
                        <a:lumOff val="25000"/>
                      </a:schemeClr>
                    </a:solidFill>
                  </a:rPr>
                  <a:t> handles and </a:t>
                </a:r>
                <a14:m>
                  <m:oMath xmlns:m="http://schemas.openxmlformats.org/officeDocument/2006/math">
                    <m:r>
                      <a:rPr lang="en-GB" sz="2400" i="1">
                        <a:solidFill>
                          <a:schemeClr val="tx1">
                            <a:lumMod val="75000"/>
                            <a:lumOff val="25000"/>
                          </a:schemeClr>
                        </a:solidFill>
                        <a:latin typeface="Cambria Math" panose="02040503050406030204" pitchFamily="18" charset="0"/>
                      </a:rPr>
                      <m:t>𝑛</m:t>
                    </m:r>
                  </m:oMath>
                </a14:m>
                <a:r>
                  <a:rPr lang="en-GB" sz="2400" dirty="0">
                    <a:solidFill>
                      <a:schemeClr val="tx1">
                        <a:lumMod val="75000"/>
                        <a:lumOff val="25000"/>
                      </a:schemeClr>
                    </a:solidFill>
                  </a:rPr>
                  <a:t> boundary components.</a:t>
                </a:r>
              </a:p>
              <a:p>
                <a:r>
                  <a:rPr lang="en-GB" sz="2400" b="0" dirty="0" smtClean="0">
                    <a:solidFill>
                      <a:schemeClr val="tx1">
                        <a:lumMod val="75000"/>
                        <a:lumOff val="25000"/>
                      </a:schemeClr>
                    </a:solidFill>
                  </a:rPr>
                  <a:t>The number of handles </a:t>
                </a:r>
                <a14:m>
                  <m:oMath xmlns:m="http://schemas.openxmlformats.org/officeDocument/2006/math">
                    <m:r>
                      <a:rPr lang="en-GB" sz="2400" b="0" i="1" smtClean="0">
                        <a:solidFill>
                          <a:schemeClr val="tx1">
                            <a:lumMod val="75000"/>
                            <a:lumOff val="25000"/>
                          </a:schemeClr>
                        </a:solidFill>
                        <a:latin typeface="Cambria Math" panose="02040503050406030204" pitchFamily="18" charset="0"/>
                      </a:rPr>
                      <m:t>𝑔</m:t>
                    </m:r>
                  </m:oMath>
                </a14:m>
                <a:r>
                  <a:rPr lang="en-GB" sz="2400" dirty="0">
                    <a:solidFill>
                      <a:schemeClr val="tx1">
                        <a:lumMod val="75000"/>
                        <a:lumOff val="25000"/>
                      </a:schemeClr>
                    </a:solidFill>
                  </a:rPr>
                  <a:t> is called the </a:t>
                </a:r>
                <a:r>
                  <a:rPr lang="en-GB" sz="2400" i="1" dirty="0" smtClean="0">
                    <a:solidFill>
                      <a:schemeClr val="tx1">
                        <a:lumMod val="75000"/>
                        <a:lumOff val="25000"/>
                      </a:schemeClr>
                    </a:solidFill>
                  </a:rPr>
                  <a:t>genus.</a:t>
                </a:r>
                <a:endParaRPr lang="en-GB" sz="2400" dirty="0">
                  <a:solidFill>
                    <a:schemeClr val="tx1">
                      <a:lumMod val="75000"/>
                      <a:lumOff val="25000"/>
                    </a:schemeClr>
                  </a:solidFill>
                </a:endParaRPr>
              </a:p>
              <a:p>
                <a:endParaRPr lang="en-GB" sz="2400" dirty="0">
                  <a:solidFill>
                    <a:schemeClr val="tx1">
                      <a:lumMod val="75000"/>
                      <a:lumOff val="25000"/>
                    </a:schemeClr>
                  </a:solidFill>
                </a:endParaRPr>
              </a:p>
              <a:p>
                <a:endParaRPr lang="en-GB" sz="2400" dirty="0"/>
              </a:p>
              <a:p>
                <a:endParaRPr lang="en-GB" sz="2400" dirty="0">
                  <a:solidFill>
                    <a:schemeClr val="tx1">
                      <a:lumMod val="75000"/>
                      <a:lumOff val="25000"/>
                    </a:schemeClr>
                  </a:solidFill>
                </a:endParaRPr>
              </a:p>
              <a:p>
                <a:endParaRPr lang="en-GB" sz="2400" dirty="0"/>
              </a:p>
              <a:p>
                <a:endParaRPr lang="en-GB" sz="2400" dirty="0" smtClean="0">
                  <a:solidFill>
                    <a:schemeClr val="tx1">
                      <a:lumMod val="75000"/>
                      <a:lumOff val="25000"/>
                    </a:schemeClr>
                  </a:solidFill>
                </a:endParaRPr>
              </a:p>
              <a:p>
                <a:r>
                  <a:rPr lang="en-GB" sz="2400" dirty="0" smtClean="0">
                    <a:solidFill>
                      <a:schemeClr val="tx1">
                        <a:lumMod val="75000"/>
                        <a:lumOff val="25000"/>
                      </a:schemeClr>
                    </a:solidFill>
                  </a:rPr>
                  <a:t>“</a:t>
                </a:r>
                <a:r>
                  <a:rPr lang="en-GB" sz="2400" dirty="0">
                    <a:solidFill>
                      <a:schemeClr val="tx1">
                        <a:lumMod val="75000"/>
                        <a:lumOff val="25000"/>
                      </a:schemeClr>
                    </a:solidFill>
                  </a:rPr>
                  <a:t>Topologically equivalent” : </a:t>
                </a:r>
                <a:r>
                  <a:rPr lang="en-GB" sz="2400" dirty="0" err="1">
                    <a:solidFill>
                      <a:schemeClr val="tx1">
                        <a:lumMod val="75000"/>
                        <a:lumOff val="25000"/>
                      </a:schemeClr>
                    </a:solidFill>
                  </a:rPr>
                  <a:t>Homeomorphic</a:t>
                </a:r>
                <a:r>
                  <a:rPr lang="en-GB" sz="2400" dirty="0">
                    <a:solidFill>
                      <a:schemeClr val="tx1">
                        <a:lumMod val="75000"/>
                        <a:lumOff val="25000"/>
                      </a:schemeClr>
                    </a:solidFill>
                  </a:rPr>
                  <a:t>.</a:t>
                </a:r>
                <a:br>
                  <a:rPr lang="en-GB" sz="2400" dirty="0">
                    <a:solidFill>
                      <a:schemeClr val="tx1">
                        <a:lumMod val="75000"/>
                        <a:lumOff val="25000"/>
                      </a:schemeClr>
                    </a:solidFill>
                  </a:rPr>
                </a:br>
                <a:r>
                  <a:rPr lang="en-GB" sz="2400" b="0" dirty="0">
                    <a:solidFill>
                      <a:schemeClr val="tx1">
                        <a:lumMod val="75000"/>
                        <a:lumOff val="25000"/>
                      </a:schemeClr>
                    </a:solidFill>
                  </a:rPr>
                  <a:t>Two surfaces </a:t>
                </a:r>
                <a:r>
                  <a:rPr lang="en-GB" sz="2400" dirty="0">
                    <a:solidFill>
                      <a:schemeClr val="tx1">
                        <a:lumMod val="75000"/>
                        <a:lumOff val="25000"/>
                      </a:schemeClr>
                    </a:solidFill>
                  </a:rPr>
                  <a:t>are </a:t>
                </a:r>
                <a:r>
                  <a:rPr lang="en-GB" sz="2400" dirty="0" err="1">
                    <a:solidFill>
                      <a:schemeClr val="tx1">
                        <a:lumMod val="75000"/>
                        <a:lumOff val="25000"/>
                      </a:schemeClr>
                    </a:solidFill>
                  </a:rPr>
                  <a:t>homeomorphic</a:t>
                </a:r>
                <a:r>
                  <a:rPr lang="en-GB" sz="2400" dirty="0">
                    <a:solidFill>
                      <a:schemeClr val="tx1">
                        <a:lumMod val="75000"/>
                        <a:lumOff val="25000"/>
                      </a:schemeClr>
                    </a:solidFill>
                  </a:rPr>
                  <a:t> if there’s a continuous bijection from one to the other.</a:t>
                </a:r>
                <a:endParaRPr lang="en-GB" sz="2400" dirty="0"/>
              </a:p>
            </p:txBody>
          </p:sp>
        </mc:Choice>
        <mc:Fallback xmlns="">
          <p:sp>
            <p:nvSpPr>
              <p:cNvPr id="3" name="Content Placeholder 2">
                <a:extLst>
                  <a:ext uri="{FF2B5EF4-FFF2-40B4-BE49-F238E27FC236}">
                    <a16:creationId xmlns:a16="http://schemas.microsoft.com/office/drawing/2014/main" xmlns:a14="http://schemas.microsoft.com/office/drawing/2010/main" xmlns="" id="{D7338E04-FABC-4411-8E29-1B1A8BEAC4CB}"/>
                  </a:ext>
                </a:extLst>
              </p:cNvPr>
              <p:cNvSpPr>
                <a:spLocks noGrp="1" noRot="1" noChangeAspect="1" noMove="1" noResize="1" noEditPoints="1" noAdjustHandles="1" noChangeArrowheads="1" noChangeShapeType="1" noTextEdit="1"/>
              </p:cNvSpPr>
              <p:nvPr>
                <p:ph idx="4294967295"/>
              </p:nvPr>
            </p:nvSpPr>
            <p:spPr>
              <a:xfrm>
                <a:off x="342122" y="1255466"/>
                <a:ext cx="10058400" cy="4921399"/>
              </a:xfrm>
              <a:blipFill rotWithShape="0">
                <a:blip r:embed="rId2"/>
                <a:stretch>
                  <a:fillRect l="-909" t="-2354" b="-1487"/>
                </a:stretch>
              </a:blipFill>
            </p:spPr>
            <p:txBody>
              <a:bodyPr/>
              <a:lstStyle/>
              <a:p>
                <a:r>
                  <a:rPr lang="en-AU">
                    <a:noFill/>
                  </a:rPr>
                  <a:t> </a:t>
                </a:r>
              </a:p>
            </p:txBody>
          </p:sp>
        </mc:Fallback>
      </mc:AlternateContent>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335" y="2933777"/>
            <a:ext cx="3353090" cy="156477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7587" y="2294599"/>
            <a:ext cx="3996403" cy="2843132"/>
          </a:xfrm>
          <a:prstGeom prst="rect">
            <a:avLst/>
          </a:prstGeom>
        </p:spPr>
      </p:pic>
      <p:sp>
        <p:nvSpPr>
          <p:cNvPr id="7" name="TextBox 6"/>
          <p:cNvSpPr txBox="1"/>
          <p:nvPr/>
        </p:nvSpPr>
        <p:spPr>
          <a:xfrm>
            <a:off x="6097587" y="6022975"/>
            <a:ext cx="3162341" cy="307777"/>
          </a:xfrm>
          <a:prstGeom prst="rect">
            <a:avLst/>
          </a:prstGeom>
          <a:noFill/>
        </p:spPr>
        <p:txBody>
          <a:bodyPr wrap="none" rtlCol="0">
            <a:spAutoFit/>
          </a:bodyPr>
          <a:lstStyle/>
          <a:p>
            <a:r>
              <a:rPr lang="en-AU" sz="1400" dirty="0"/>
              <a:t>Source: </a:t>
            </a:r>
            <a:r>
              <a:rPr lang="en-AU" sz="1400" dirty="0" smtClean="0"/>
              <a:t>picturethismaths.wordpress.com</a:t>
            </a:r>
            <a:endParaRPr lang="en-AU" sz="1400" dirty="0"/>
          </a:p>
        </p:txBody>
      </p:sp>
    </p:spTree>
    <p:extLst>
      <p:ext uri="{BB962C8B-B14F-4D97-AF65-F5344CB8AC3E}">
        <p14:creationId xmlns:p14="http://schemas.microsoft.com/office/powerpoint/2010/main" val="51488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a16="http://schemas.microsoft.com/office/drawing/2014/main" xmlns="" id="{916AFDF8-E490-466C-9AC4-C5D06CB3FD20}"/>
              </a:ext>
            </a:extLst>
          </p:cNvPr>
          <p:cNvSpPr>
            <a:spLocks noGrp="1"/>
          </p:cNvSpPr>
          <p:nvPr>
            <p:ph type="title" idx="4294967295"/>
          </p:nvPr>
        </p:nvSpPr>
        <p:spPr>
          <a:xfrm>
            <a:off x="342122" y="441792"/>
            <a:ext cx="10058400" cy="813674"/>
          </a:xfrm>
        </p:spPr>
        <p:txBody>
          <a:bodyPr/>
          <a:lstStyle/>
          <a:p>
            <a:r>
              <a:rPr lang="en-GB" dirty="0"/>
              <a:t>Conformal geometry</a:t>
            </a:r>
          </a:p>
        </p:txBody>
      </p:sp>
      <p:pic>
        <p:nvPicPr>
          <p:cNvPr id="6" name="Picture 5">
            <a:extLst>
              <a:ext uri="{FF2B5EF4-FFF2-40B4-BE49-F238E27FC236}">
                <a16:creationId xmlns:a16="http://schemas.microsoft.com/office/drawing/2014/main" xmlns="" id="{4CD6AC11-70E2-431E-B23A-0237C49AF6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174" y="1846263"/>
            <a:ext cx="3952687" cy="3972550"/>
          </a:xfrm>
          <a:prstGeom prst="rect">
            <a:avLst/>
          </a:prstGeom>
        </p:spPr>
      </p:pic>
      <p:pic>
        <p:nvPicPr>
          <p:cNvPr id="8" name="Picture 7">
            <a:extLst>
              <a:ext uri="{FF2B5EF4-FFF2-40B4-BE49-F238E27FC236}">
                <a16:creationId xmlns:a16="http://schemas.microsoft.com/office/drawing/2014/main" xmlns="" id="{13A19BC6-3102-4ACC-A83C-A7704F0EAB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7972" y="1846263"/>
            <a:ext cx="3972550" cy="3972550"/>
          </a:xfrm>
          <a:prstGeom prst="rect">
            <a:avLst/>
          </a:prstGeom>
        </p:spPr>
      </p:pic>
      <p:sp>
        <p:nvSpPr>
          <p:cNvPr id="3" name="TextBox 2">
            <a:extLst>
              <a:ext uri="{FF2B5EF4-FFF2-40B4-BE49-F238E27FC236}">
                <a16:creationId xmlns:a16="http://schemas.microsoft.com/office/drawing/2014/main" xmlns="" id="{EB727295-AEB0-4932-B0B0-B1D5F0054001}"/>
              </a:ext>
            </a:extLst>
          </p:cNvPr>
          <p:cNvSpPr txBox="1"/>
          <p:nvPr/>
        </p:nvSpPr>
        <p:spPr>
          <a:xfrm>
            <a:off x="342122" y="1255466"/>
            <a:ext cx="3464334" cy="369332"/>
          </a:xfrm>
          <a:prstGeom prst="rect">
            <a:avLst/>
          </a:prstGeom>
          <a:noFill/>
        </p:spPr>
        <p:txBody>
          <a:bodyPr wrap="square" rtlCol="0">
            <a:spAutoFit/>
          </a:bodyPr>
          <a:lstStyle/>
          <a:p>
            <a:r>
              <a:rPr lang="en-GB" dirty="0">
                <a:solidFill>
                  <a:schemeClr val="tx1">
                    <a:lumMod val="75000"/>
                    <a:lumOff val="25000"/>
                  </a:schemeClr>
                </a:solidFill>
              </a:rPr>
              <a:t>M. C. Escher, </a:t>
            </a:r>
            <a:r>
              <a:rPr lang="en-GB" i="1" dirty="0">
                <a:solidFill>
                  <a:schemeClr val="tx1">
                    <a:lumMod val="75000"/>
                    <a:lumOff val="25000"/>
                  </a:schemeClr>
                </a:solidFill>
              </a:rPr>
              <a:t>Print Gallery</a:t>
            </a:r>
          </a:p>
        </p:txBody>
      </p:sp>
      <p:sp>
        <p:nvSpPr>
          <p:cNvPr id="5" name="TextBox 4"/>
          <p:cNvSpPr txBox="1"/>
          <p:nvPr/>
        </p:nvSpPr>
        <p:spPr>
          <a:xfrm>
            <a:off x="2074289" y="5985410"/>
            <a:ext cx="10371221" cy="307777"/>
          </a:xfrm>
          <a:prstGeom prst="rect">
            <a:avLst/>
          </a:prstGeom>
          <a:noFill/>
        </p:spPr>
        <p:txBody>
          <a:bodyPr wrap="square" rtlCol="0">
            <a:spAutoFit/>
          </a:bodyPr>
          <a:lstStyle/>
          <a:p>
            <a:r>
              <a:rPr lang="en-GB" sz="1400" dirty="0"/>
              <a:t>All M.C. Escher works © 2017 The M.C. Escher Company - the Netherlands. All rights reserved. Used by permission. </a:t>
            </a:r>
            <a:r>
              <a:rPr lang="en-GB" sz="1400" dirty="0">
                <a:hlinkClick r:id="rId4"/>
              </a:rPr>
              <a:t>www.mcescher.com</a:t>
            </a:r>
            <a:endParaRPr lang="en-AU" sz="1400" dirty="0"/>
          </a:p>
        </p:txBody>
      </p:sp>
    </p:spTree>
    <p:extLst>
      <p:ext uri="{BB962C8B-B14F-4D97-AF65-F5344CB8AC3E}">
        <p14:creationId xmlns:p14="http://schemas.microsoft.com/office/powerpoint/2010/main" val="309221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a16="http://schemas.microsoft.com/office/drawing/2014/main" xmlns="" id="{916AFDF8-E490-466C-9AC4-C5D06CB3FD20}"/>
              </a:ext>
            </a:extLst>
          </p:cNvPr>
          <p:cNvSpPr>
            <a:spLocks noGrp="1"/>
          </p:cNvSpPr>
          <p:nvPr>
            <p:ph type="title" idx="4294967295"/>
          </p:nvPr>
        </p:nvSpPr>
        <p:spPr>
          <a:xfrm>
            <a:off x="342122" y="441792"/>
            <a:ext cx="10058400" cy="813674"/>
          </a:xfrm>
        </p:spPr>
        <p:txBody>
          <a:bodyPr/>
          <a:lstStyle/>
          <a:p>
            <a:r>
              <a:rPr lang="en-GB" dirty="0"/>
              <a:t>Conformal geometry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D7338E04-FABC-4411-8E29-1B1A8BEAC4CB}"/>
                  </a:ext>
                </a:extLst>
              </p:cNvPr>
              <p:cNvSpPr>
                <a:spLocks noGrp="1"/>
              </p:cNvSpPr>
              <p:nvPr>
                <p:ph idx="4294967295"/>
              </p:nvPr>
            </p:nvSpPr>
            <p:spPr>
              <a:xfrm>
                <a:off x="342122" y="1291590"/>
                <a:ext cx="11582400" cy="4022725"/>
              </a:xfrm>
            </p:spPr>
            <p:txBody>
              <a:bodyPr>
                <a:normAutofit/>
              </a:bodyPr>
              <a:lstStyle/>
              <a:p>
                <a:pPr>
                  <a:buFont typeface="Courier New" panose="02070309020205020404" pitchFamily="49" charset="0"/>
                  <a:buChar char="o"/>
                </a:pPr>
                <a:r>
                  <a:rPr lang="en-GB" sz="2400" dirty="0"/>
                  <a:t> Geometry where we care about </a:t>
                </a:r>
                <a:r>
                  <a:rPr lang="en-GB" sz="2400" i="1" dirty="0"/>
                  <a:t>angles but not lengths</a:t>
                </a:r>
              </a:p>
              <a:p>
                <a:pPr>
                  <a:buFont typeface="Courier New" panose="02070309020205020404" pitchFamily="49" charset="0"/>
                  <a:buChar char="o"/>
                </a:pPr>
                <a:r>
                  <a:rPr lang="en-GB" sz="2400" dirty="0"/>
                  <a:t> A </a:t>
                </a:r>
                <a:r>
                  <a:rPr lang="en-GB" sz="2400" i="1" dirty="0"/>
                  <a:t>conformal map </a:t>
                </a:r>
                <a:r>
                  <a:rPr lang="en-GB" sz="2400" dirty="0"/>
                  <a:t>is a map which preserves angles</a:t>
                </a:r>
              </a:p>
              <a:p>
                <a:pPr>
                  <a:buFont typeface="Courier New" panose="02070309020205020404" pitchFamily="49" charset="0"/>
                  <a:buChar char="o"/>
                </a:pPr>
                <a:r>
                  <a:rPr lang="en-GB" sz="2400" dirty="0"/>
                  <a:t> A </a:t>
                </a:r>
                <a:r>
                  <a:rPr lang="en-GB" sz="2400" i="1" dirty="0"/>
                  <a:t>conformal symmetry </a:t>
                </a:r>
                <a:r>
                  <a:rPr lang="en-GB" sz="2400" dirty="0"/>
                  <a:t>of a surface </a:t>
                </a:r>
                <a14:m>
                  <m:oMath xmlns:m="http://schemas.openxmlformats.org/officeDocument/2006/math">
                    <m:r>
                      <a:rPr lang="en-GB" sz="2400" b="0" i="1" smtClean="0">
                        <a:latin typeface="Cambria Math" panose="02040503050406030204" pitchFamily="18" charset="0"/>
                      </a:rPr>
                      <m:t>𝑆</m:t>
                    </m:r>
                  </m:oMath>
                </a14:m>
                <a:r>
                  <a:rPr lang="en-GB" sz="2400" dirty="0"/>
                  <a:t> is a bijective conformal map </a:t>
                </a:r>
                <a14:m>
                  <m:oMath xmlns:m="http://schemas.openxmlformats.org/officeDocument/2006/math">
                    <m:r>
                      <a:rPr lang="en-GB" sz="2400" b="0" i="1" smtClean="0">
                        <a:latin typeface="Cambria Math" panose="02040503050406030204" pitchFamily="18" charset="0"/>
                      </a:rPr>
                      <m:t>𝑓</m:t>
                    </m:r>
                    <m:r>
                      <a:rPr lang="en-GB" sz="2400" b="0" i="1" smtClean="0">
                        <a:latin typeface="Cambria Math" panose="02040503050406030204" pitchFamily="18" charset="0"/>
                      </a:rPr>
                      <m:t> :</m:t>
                    </m:r>
                    <m:r>
                      <a:rPr lang="en-GB" sz="2400" b="0" i="1" smtClean="0">
                        <a:latin typeface="Cambria Math" panose="02040503050406030204" pitchFamily="18" charset="0"/>
                      </a:rPr>
                      <m:t>𝑆</m:t>
                    </m:r>
                    <m:r>
                      <a:rPr lang="en-GB" sz="2400" b="0" i="1" smtClean="0">
                        <a:latin typeface="Cambria Math" panose="02040503050406030204" pitchFamily="18" charset="0"/>
                      </a:rPr>
                      <m:t> →</m:t>
                    </m:r>
                    <m:r>
                      <a:rPr lang="en-GB" sz="2400" b="0" i="1" smtClean="0">
                        <a:latin typeface="Cambria Math" panose="02040503050406030204" pitchFamily="18" charset="0"/>
                      </a:rPr>
                      <m:t>𝑆</m:t>
                    </m:r>
                  </m:oMath>
                </a14:m>
                <a:endParaRPr lang="en-GB" sz="2400" dirty="0"/>
              </a:p>
              <a:p>
                <a:pPr marL="0" indent="0">
                  <a:buNone/>
                </a:pPr>
                <a:r>
                  <a:rPr lang="en-GB" sz="2400" dirty="0"/>
                  <a:t>Some conformal symmetries of a disc: Turns out there are interestingly many!</a:t>
                </a:r>
              </a:p>
            </p:txBody>
          </p:sp>
        </mc:Choice>
        <mc:Fallback xmlns="">
          <p:sp>
            <p:nvSpPr>
              <p:cNvPr id="3" name="Content Placeholder 2">
                <a:extLst>
                  <a:ext uri="{FF2B5EF4-FFF2-40B4-BE49-F238E27FC236}">
                    <a16:creationId xmlns:a16="http://schemas.microsoft.com/office/drawing/2014/main" id="{D7338E04-FABC-4411-8E29-1B1A8BEAC4CB}"/>
                  </a:ext>
                </a:extLst>
              </p:cNvPr>
              <p:cNvSpPr>
                <a:spLocks noGrp="1" noRot="1" noChangeAspect="1" noMove="1" noResize="1" noEditPoints="1" noAdjustHandles="1" noChangeArrowheads="1" noChangeShapeType="1" noTextEdit="1"/>
              </p:cNvSpPr>
              <p:nvPr>
                <p:ph idx="4294967295"/>
              </p:nvPr>
            </p:nvSpPr>
            <p:spPr>
              <a:xfrm>
                <a:off x="342122" y="1291590"/>
                <a:ext cx="11582400" cy="4022725"/>
              </a:xfrm>
              <a:blipFill>
                <a:blip r:embed="rId2"/>
                <a:stretch>
                  <a:fillRect l="-1579" t="-2121"/>
                </a:stretch>
              </a:blipFill>
            </p:spPr>
            <p:txBody>
              <a:bodyPr/>
              <a:lstStyle/>
              <a:p>
                <a:r>
                  <a:rPr lang="en-GB">
                    <a:noFill/>
                  </a:rPr>
                  <a:t> </a:t>
                </a:r>
              </a:p>
            </p:txBody>
          </p:sp>
        </mc:Fallback>
      </mc:AlternateContent>
      <p:pic>
        <p:nvPicPr>
          <p:cNvPr id="6" name="Picture 5">
            <a:extLst>
              <a:ext uri="{FF2B5EF4-FFF2-40B4-BE49-F238E27FC236}">
                <a16:creationId xmlns:a16="http://schemas.microsoft.com/office/drawing/2014/main" xmlns="" id="{EF881E48-E15D-4CD6-B248-F7CAE5B417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122" y="3589090"/>
            <a:ext cx="2457062" cy="2457062"/>
          </a:xfrm>
          <a:prstGeom prst="rect">
            <a:avLst/>
          </a:prstGeom>
        </p:spPr>
      </p:pic>
      <p:pic>
        <p:nvPicPr>
          <p:cNvPr id="8" name="Picture 7">
            <a:extLst>
              <a:ext uri="{FF2B5EF4-FFF2-40B4-BE49-F238E27FC236}">
                <a16:creationId xmlns:a16="http://schemas.microsoft.com/office/drawing/2014/main" xmlns="" id="{D02E8929-BD52-4F23-ACBF-2B4B9F79A2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3512" y="3589090"/>
            <a:ext cx="2457062" cy="2457062"/>
          </a:xfrm>
          <a:prstGeom prst="rect">
            <a:avLst/>
          </a:prstGeom>
        </p:spPr>
      </p:pic>
      <p:pic>
        <p:nvPicPr>
          <p:cNvPr id="10" name="Picture 9">
            <a:extLst>
              <a:ext uri="{FF2B5EF4-FFF2-40B4-BE49-F238E27FC236}">
                <a16:creationId xmlns:a16="http://schemas.microsoft.com/office/drawing/2014/main" xmlns="" id="{B132E5E6-7F52-439D-AC15-C7960101D1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7409" y="3589090"/>
            <a:ext cx="2457062" cy="2457062"/>
          </a:xfrm>
          <a:prstGeom prst="rect">
            <a:avLst/>
          </a:prstGeom>
        </p:spPr>
      </p:pic>
      <p:pic>
        <p:nvPicPr>
          <p:cNvPr id="12" name="Picture 11">
            <a:extLst>
              <a:ext uri="{FF2B5EF4-FFF2-40B4-BE49-F238E27FC236}">
                <a16:creationId xmlns:a16="http://schemas.microsoft.com/office/drawing/2014/main" xmlns="" id="{04945FAE-6648-4811-B253-38135D86AF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11306" y="3589090"/>
            <a:ext cx="2457062" cy="2457062"/>
          </a:xfrm>
          <a:prstGeom prst="rect">
            <a:avLst/>
          </a:prstGeom>
        </p:spPr>
      </p:pic>
      <p:sp>
        <p:nvSpPr>
          <p:cNvPr id="13" name="TextBox 12" hidden="1">
            <a:extLst>
              <a:ext uri="{FF2B5EF4-FFF2-40B4-BE49-F238E27FC236}">
                <a16:creationId xmlns:a16="http://schemas.microsoft.com/office/drawing/2014/main" xmlns="" id="{6F1AD9A5-5550-4CC5-8786-F58E3CAF2762}"/>
              </a:ext>
            </a:extLst>
          </p:cNvPr>
          <p:cNvSpPr txBox="1"/>
          <p:nvPr/>
        </p:nvSpPr>
        <p:spPr>
          <a:xfrm>
            <a:off x="9560887" y="962825"/>
            <a:ext cx="2507481" cy="369332"/>
          </a:xfrm>
          <a:prstGeom prst="rect">
            <a:avLst/>
          </a:prstGeom>
          <a:noFill/>
        </p:spPr>
        <p:txBody>
          <a:bodyPr wrap="none" rtlCol="0">
            <a:spAutoFit/>
          </a:bodyPr>
          <a:lstStyle/>
          <a:p>
            <a:r>
              <a:rPr lang="en-GB" dirty="0"/>
              <a:t>(orientation-preserving!)</a:t>
            </a:r>
          </a:p>
        </p:txBody>
      </p:sp>
      <p:cxnSp>
        <p:nvCxnSpPr>
          <p:cNvPr id="78" name="Connector: Elbow 77" hidden="1">
            <a:extLst>
              <a:ext uri="{FF2B5EF4-FFF2-40B4-BE49-F238E27FC236}">
                <a16:creationId xmlns:a16="http://schemas.microsoft.com/office/drawing/2014/main" xmlns="" id="{CC51AED3-0902-451D-A72C-C0BC54F73DA6}"/>
              </a:ext>
            </a:extLst>
          </p:cNvPr>
          <p:cNvCxnSpPr>
            <a:cxnSpLocks/>
            <a:stCxn id="13" idx="2"/>
            <a:endCxn id="76" idx="0"/>
          </p:cNvCxnSpPr>
          <p:nvPr/>
        </p:nvCxnSpPr>
        <p:spPr>
          <a:xfrm rot="5400000">
            <a:off x="7627439" y="-699268"/>
            <a:ext cx="1155764" cy="5218615"/>
          </a:xfrm>
          <a:prstGeom prst="bent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76" name="TextBox 75" hidden="1">
            <a:extLst>
              <a:ext uri="{FF2B5EF4-FFF2-40B4-BE49-F238E27FC236}">
                <a16:creationId xmlns:a16="http://schemas.microsoft.com/office/drawing/2014/main" xmlns="" id="{262158CF-F3C0-41A0-8AEC-25F25FBF3BC3}"/>
              </a:ext>
            </a:extLst>
          </p:cNvPr>
          <p:cNvSpPr txBox="1"/>
          <p:nvPr/>
        </p:nvSpPr>
        <p:spPr>
          <a:xfrm>
            <a:off x="5445972" y="2487921"/>
            <a:ext cx="300082" cy="369332"/>
          </a:xfrm>
          <a:prstGeom prst="rect">
            <a:avLst/>
          </a:prstGeom>
          <a:noFill/>
        </p:spPr>
        <p:txBody>
          <a:bodyPr wrap="none" rtlCol="0">
            <a:spAutoFit/>
          </a:bodyPr>
          <a:lstStyle/>
          <a:p>
            <a:r>
              <a:rPr lang="en-GB" dirty="0"/>
              <a:t>^</a:t>
            </a:r>
          </a:p>
        </p:txBody>
      </p:sp>
      <p:sp>
        <p:nvSpPr>
          <p:cNvPr id="9" name="TextBox 8">
            <a:extLst>
              <a:ext uri="{FF2B5EF4-FFF2-40B4-BE49-F238E27FC236}">
                <a16:creationId xmlns:a16="http://schemas.microsoft.com/office/drawing/2014/main" xmlns="" id="{B0010B78-DF06-45D5-AF9D-609F47BCA40A}"/>
              </a:ext>
            </a:extLst>
          </p:cNvPr>
          <p:cNvSpPr txBox="1"/>
          <p:nvPr/>
        </p:nvSpPr>
        <p:spPr>
          <a:xfrm>
            <a:off x="4958601" y="6046152"/>
            <a:ext cx="7109767" cy="584775"/>
          </a:xfrm>
          <a:prstGeom prst="rect">
            <a:avLst/>
          </a:prstGeom>
          <a:noFill/>
        </p:spPr>
        <p:txBody>
          <a:bodyPr wrap="square" rtlCol="0">
            <a:spAutoFit/>
          </a:bodyPr>
          <a:lstStyle/>
          <a:p>
            <a:r>
              <a:rPr lang="en-GB" sz="1400" dirty="0">
                <a:solidFill>
                  <a:schemeClr val="tx1">
                    <a:lumMod val="75000"/>
                    <a:lumOff val="25000"/>
                  </a:schemeClr>
                </a:solidFill>
              </a:rPr>
              <a:t>Sources:  escape30.tumblr.com; szimmetria-airtemmizs.tumblr.com; hyperbolic-gifs.tumblr.com</a:t>
            </a:r>
          </a:p>
          <a:p>
            <a:endParaRPr lang="en-GB" dirty="0"/>
          </a:p>
        </p:txBody>
      </p:sp>
    </p:spTree>
    <p:extLst>
      <p:ext uri="{BB962C8B-B14F-4D97-AF65-F5344CB8AC3E}">
        <p14:creationId xmlns:p14="http://schemas.microsoft.com/office/powerpoint/2010/main" val="28792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6" grpId="0"/>
      <p:bldP spid="9" grpId="0"/>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956</TotalTime>
  <Words>1332</Words>
  <Application>Microsoft Office PowerPoint</Application>
  <PresentationFormat>Widescreen</PresentationFormat>
  <Paragraphs>232</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Cambria Math</vt:lpstr>
      <vt:lpstr>Courier New</vt:lpstr>
      <vt:lpstr>Wingdings</vt:lpstr>
      <vt:lpstr>Retrospect</vt:lpstr>
      <vt:lpstr>“The beauty of mathematics shows itself to patient followers’’</vt:lpstr>
      <vt:lpstr>Very brief biography</vt:lpstr>
      <vt:lpstr>Fields medal citation</vt:lpstr>
      <vt:lpstr>Fields medal citation</vt:lpstr>
      <vt:lpstr>Prominent ideas in Mirzakhani’s work</vt:lpstr>
      <vt:lpstr>Surfaces</vt:lpstr>
      <vt:lpstr>Surfaces</vt:lpstr>
      <vt:lpstr>Conformal geometry</vt:lpstr>
      <vt:lpstr>Conformal geometry</vt:lpstr>
      <vt:lpstr>Complex geometry</vt:lpstr>
      <vt:lpstr>Complex geometry</vt:lpstr>
      <vt:lpstr>Complex geometry</vt:lpstr>
      <vt:lpstr>Complex geometry</vt:lpstr>
      <vt:lpstr>Hyperbolic geometry</vt:lpstr>
      <vt:lpstr>Moduli spaces</vt:lpstr>
      <vt:lpstr>Moduli spaces – now with boundary!</vt:lpstr>
      <vt:lpstr>Moduli spaces pre-Mirzakhani</vt:lpstr>
      <vt:lpstr>Moduli spaces post-Mirzakhani</vt:lpstr>
      <vt:lpstr>The prime number theorem &amp; geodesics</vt:lpstr>
      <vt:lpstr>Mathematical billiards</vt:lpstr>
      <vt:lpstr>The illumination problem</vt:lpstr>
      <vt:lpstr>The illumination problem</vt:lpstr>
      <vt:lpstr>Thanks for listening!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beauty of mathematics shows itself to patient followers":</dc:title>
  <dc:creator>Daniel Mathews</dc:creator>
  <cp:lastModifiedBy>Daniel Mathews</cp:lastModifiedBy>
  <cp:revision>73</cp:revision>
  <dcterms:created xsi:type="dcterms:W3CDTF">2017-07-29T09:49:50Z</dcterms:created>
  <dcterms:modified xsi:type="dcterms:W3CDTF">2017-08-29T02:21:58Z</dcterms:modified>
</cp:coreProperties>
</file>