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2"/>
  </p:notesMasterIdLst>
  <p:sldIdLst>
    <p:sldId id="256" r:id="rId2"/>
    <p:sldId id="287" r:id="rId3"/>
    <p:sldId id="288" r:id="rId4"/>
    <p:sldId id="258" r:id="rId5"/>
    <p:sldId id="282" r:id="rId6"/>
    <p:sldId id="260" r:id="rId7"/>
    <p:sldId id="264" r:id="rId8"/>
    <p:sldId id="265" r:id="rId9"/>
    <p:sldId id="266" r:id="rId10"/>
    <p:sldId id="267" r:id="rId11"/>
    <p:sldId id="268" r:id="rId12"/>
    <p:sldId id="269" r:id="rId13"/>
    <p:sldId id="289" r:id="rId14"/>
    <p:sldId id="270" r:id="rId15"/>
    <p:sldId id="284" r:id="rId16"/>
    <p:sldId id="271" r:id="rId17"/>
    <p:sldId id="290" r:id="rId18"/>
    <p:sldId id="273" r:id="rId19"/>
    <p:sldId id="272" r:id="rId20"/>
    <p:sldId id="275" r:id="rId21"/>
    <p:sldId id="276" r:id="rId22"/>
    <p:sldId id="291" r:id="rId23"/>
    <p:sldId id="277" r:id="rId24"/>
    <p:sldId id="292" r:id="rId25"/>
    <p:sldId id="294" r:id="rId26"/>
    <p:sldId id="283" r:id="rId27"/>
    <p:sldId id="278" r:id="rId28"/>
    <p:sldId id="279" r:id="rId29"/>
    <p:sldId id="280"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athews" initials="DM" lastIdx="1" clrIdx="0">
    <p:extLst>
      <p:ext uri="{19B8F6BF-5375-455C-9EA6-DF929625EA0E}">
        <p15:presenceInfo xmlns:p15="http://schemas.microsoft.com/office/powerpoint/2012/main" userId="Daniel Mathe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6192" autoAdjust="0"/>
  </p:normalViewPr>
  <p:slideViewPr>
    <p:cSldViewPr snapToGrid="0">
      <p:cViewPr varScale="1">
        <p:scale>
          <a:sx n="82" d="100"/>
          <a:sy n="82" d="100"/>
        </p:scale>
        <p:origin x="126" y="4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7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63215-B4BB-4BD9-A766-03B0007D382D}" type="datetimeFigureOut">
              <a:rPr lang="en-GB" smtClean="0"/>
              <a:t>27/09/2018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8FD1-3714-49DA-A058-0AB8F62816EE}" type="slidenum">
              <a:rPr lang="en-GB" smtClean="0"/>
              <a:t>‹#›</a:t>
            </a:fld>
            <a:endParaRPr lang="en-GB"/>
          </a:p>
        </p:txBody>
      </p:sp>
    </p:spTree>
    <p:extLst>
      <p:ext uri="{BB962C8B-B14F-4D97-AF65-F5344CB8AC3E}">
        <p14:creationId xmlns:p14="http://schemas.microsoft.com/office/powerpoint/2010/main" val="347403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E48FD1-3714-49DA-A058-0AB8F62816EE}" type="slidenum">
              <a:rPr lang="en-GB" smtClean="0"/>
              <a:t>1</a:t>
            </a:fld>
            <a:endParaRPr lang="en-GB"/>
          </a:p>
        </p:txBody>
      </p:sp>
    </p:spTree>
    <p:extLst>
      <p:ext uri="{BB962C8B-B14F-4D97-AF65-F5344CB8AC3E}">
        <p14:creationId xmlns:p14="http://schemas.microsoft.com/office/powerpoint/2010/main" val="1263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CE48FD1-3714-49DA-A058-0AB8F62816EE}" type="slidenum">
              <a:rPr lang="en-GB" smtClean="0"/>
              <a:t>2</a:t>
            </a:fld>
            <a:endParaRPr lang="en-GB"/>
          </a:p>
        </p:txBody>
      </p:sp>
    </p:spTree>
    <p:extLst>
      <p:ext uri="{BB962C8B-B14F-4D97-AF65-F5344CB8AC3E}">
        <p14:creationId xmlns:p14="http://schemas.microsoft.com/office/powerpoint/2010/main" val="406138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CE48FD1-3714-49DA-A058-0AB8F62816EE}" type="slidenum">
              <a:rPr lang="en-GB" smtClean="0"/>
              <a:t>3</a:t>
            </a:fld>
            <a:endParaRPr lang="en-GB"/>
          </a:p>
        </p:txBody>
      </p:sp>
    </p:spTree>
    <p:extLst>
      <p:ext uri="{BB962C8B-B14F-4D97-AF65-F5344CB8AC3E}">
        <p14:creationId xmlns:p14="http://schemas.microsoft.com/office/powerpoint/2010/main" val="370451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86BB7-9A81-44AC-813B-922766824B8B}" type="datetime1">
              <a:rPr lang="en-GB" smtClean="0"/>
              <a:t>27/09/2018</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80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78B2D-CA91-4D92-9E31-E6A0C7005502}" type="datetime1">
              <a:rPr lang="en-GB" smtClean="0"/>
              <a:t>27/09/2018</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8868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71EF8-A5F3-441B-BAC8-83871E9FB243}" type="datetime1">
              <a:rPr lang="en-GB" smtClean="0"/>
              <a:t>27/09/2018</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93714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85BD4-CAE9-4388-864F-CFF3AE8FA024}" type="datetime1">
              <a:rPr lang="en-GB" smtClean="0"/>
              <a:t>27/09/2018</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37391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5063EE-7A0A-4D05-963B-5E27A6C6F6B7}" type="datetime1">
              <a:rPr lang="en-GB" smtClean="0"/>
              <a:t>27/09/2018</a:t>
            </a:fld>
            <a:endParaRPr lang="en-GB"/>
          </a:p>
        </p:txBody>
      </p:sp>
      <p:sp>
        <p:nvSpPr>
          <p:cNvPr id="5" name="Footer Placeholder 4"/>
          <p:cNvSpPr>
            <a:spLocks noGrp="1"/>
          </p:cNvSpPr>
          <p:nvPr>
            <p:ph type="ftr" sz="quarter" idx="11"/>
          </p:nvPr>
        </p:nvSpPr>
        <p:spPr/>
        <p:txBody>
          <a:bodyPr/>
          <a:lstStyle/>
          <a:p>
            <a:r>
              <a:rPr lang="en-GB"/>
              <a:t>The work of Maryam Mirzakhani</a:t>
            </a:r>
          </a:p>
        </p:txBody>
      </p:sp>
      <p:sp>
        <p:nvSpPr>
          <p:cNvPr id="6" name="Slide Number Placeholder 5"/>
          <p:cNvSpPr>
            <a:spLocks noGrp="1"/>
          </p:cNvSpPr>
          <p:nvPr>
            <p:ph type="sldNum" sz="quarter" idx="12"/>
          </p:nvPr>
        </p:nvSpPr>
        <p:spPr/>
        <p:txBody>
          <a:bodyPr/>
          <a:lstStyle/>
          <a:p>
            <a:fld id="{38814C8B-D9CA-4377-A79C-6F842FF5533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01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F54B3-CE98-4C5F-AF88-B70E0B3DBBF0}" type="datetime1">
              <a:rPr lang="en-GB" smtClean="0"/>
              <a:t>27/09/2018</a:t>
            </a:fld>
            <a:endParaRPr lang="en-GB"/>
          </a:p>
        </p:txBody>
      </p:sp>
      <p:sp>
        <p:nvSpPr>
          <p:cNvPr id="6" name="Footer Placeholder 5"/>
          <p:cNvSpPr>
            <a:spLocks noGrp="1"/>
          </p:cNvSpPr>
          <p:nvPr>
            <p:ph type="ftr" sz="quarter" idx="11"/>
          </p:nvPr>
        </p:nvSpPr>
        <p:spPr/>
        <p:txBody>
          <a:bodyPr/>
          <a:lstStyle/>
          <a:p>
            <a:r>
              <a:rPr lang="en-GB"/>
              <a:t>The work of Maryam Mirzakhani</a:t>
            </a:r>
          </a:p>
        </p:txBody>
      </p:sp>
      <p:sp>
        <p:nvSpPr>
          <p:cNvPr id="7" name="Slide Number Placeholder 6"/>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8089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5731BB-630E-4C37-BA14-A6E12DBB3B0A}" type="datetime1">
              <a:rPr lang="en-GB" smtClean="0"/>
              <a:t>27/09/2018</a:t>
            </a:fld>
            <a:endParaRPr lang="en-GB"/>
          </a:p>
        </p:txBody>
      </p:sp>
      <p:sp>
        <p:nvSpPr>
          <p:cNvPr id="8" name="Footer Placeholder 7"/>
          <p:cNvSpPr>
            <a:spLocks noGrp="1"/>
          </p:cNvSpPr>
          <p:nvPr>
            <p:ph type="ftr" sz="quarter" idx="11"/>
          </p:nvPr>
        </p:nvSpPr>
        <p:spPr/>
        <p:txBody>
          <a:bodyPr/>
          <a:lstStyle/>
          <a:p>
            <a:r>
              <a:rPr lang="en-GB"/>
              <a:t>The work of Maryam Mirzakhani</a:t>
            </a:r>
          </a:p>
        </p:txBody>
      </p:sp>
      <p:sp>
        <p:nvSpPr>
          <p:cNvPr id="9" name="Slide Number Placeholder 8"/>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39307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34F3D-D84D-41F8-96C0-36DA2FBA87ED}" type="datetime1">
              <a:rPr lang="en-GB" smtClean="0"/>
              <a:t>27/09/2018</a:t>
            </a:fld>
            <a:endParaRPr lang="en-GB"/>
          </a:p>
        </p:txBody>
      </p:sp>
      <p:sp>
        <p:nvSpPr>
          <p:cNvPr id="4" name="Footer Placeholder 3"/>
          <p:cNvSpPr>
            <a:spLocks noGrp="1"/>
          </p:cNvSpPr>
          <p:nvPr>
            <p:ph type="ftr" sz="quarter" idx="11"/>
          </p:nvPr>
        </p:nvSpPr>
        <p:spPr/>
        <p:txBody>
          <a:bodyPr/>
          <a:lstStyle/>
          <a:p>
            <a:r>
              <a:rPr lang="en-GB"/>
              <a:t>The work of Maryam Mirzakhani</a:t>
            </a:r>
          </a:p>
        </p:txBody>
      </p:sp>
      <p:sp>
        <p:nvSpPr>
          <p:cNvPr id="5" name="Slide Number Placeholder 4"/>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66208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5DC03B-ED37-4288-80D4-C1D0AEE09BBD}" type="datetime1">
              <a:rPr lang="en-GB" smtClean="0"/>
              <a:t>27/09/2018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The work of Maryam Mirzakhani</a:t>
            </a:r>
          </a:p>
        </p:txBody>
      </p:sp>
      <p:sp>
        <p:nvSpPr>
          <p:cNvPr id="9" name="Slide Number Placeholder 8"/>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16894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C08C76-888A-40D6-8990-BBE0AAF2E1F7}" type="datetime1">
              <a:rPr lang="en-GB" smtClean="0"/>
              <a:t>27/09/2018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The work of Maryam Mirzakhani</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814C8B-D9CA-4377-A79C-6F842FF5533F}" type="slidenum">
              <a:rPr lang="en-GB" smtClean="0"/>
              <a:t>‹#›</a:t>
            </a:fld>
            <a:endParaRPr lang="en-GB"/>
          </a:p>
        </p:txBody>
      </p:sp>
    </p:spTree>
    <p:extLst>
      <p:ext uri="{BB962C8B-B14F-4D97-AF65-F5344CB8AC3E}">
        <p14:creationId xmlns:p14="http://schemas.microsoft.com/office/powerpoint/2010/main" val="315940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675AF1-A0FD-4428-842B-678B29FC079A}" type="datetime1">
              <a:rPr lang="en-GB" smtClean="0"/>
              <a:t>27/09/2018</a:t>
            </a:fld>
            <a:endParaRPr lang="en-GB"/>
          </a:p>
        </p:txBody>
      </p:sp>
      <p:sp>
        <p:nvSpPr>
          <p:cNvPr id="6" name="Footer Placeholder 5"/>
          <p:cNvSpPr>
            <a:spLocks noGrp="1"/>
          </p:cNvSpPr>
          <p:nvPr>
            <p:ph type="ftr" sz="quarter" idx="11"/>
          </p:nvPr>
        </p:nvSpPr>
        <p:spPr/>
        <p:txBody>
          <a:bodyPr/>
          <a:lstStyle/>
          <a:p>
            <a:r>
              <a:rPr lang="en-GB"/>
              <a:t>The work of Maryam Mirzakhani</a:t>
            </a:r>
          </a:p>
        </p:txBody>
      </p:sp>
      <p:sp>
        <p:nvSpPr>
          <p:cNvPr id="7" name="Slide Number Placeholder 6"/>
          <p:cNvSpPr>
            <a:spLocks noGrp="1"/>
          </p:cNvSpPr>
          <p:nvPr>
            <p:ph type="sldNum" sz="quarter" idx="12"/>
          </p:nvPr>
        </p:nvSpPr>
        <p:spPr/>
        <p:txBody>
          <a:bodyPr/>
          <a:lstStyle/>
          <a:p>
            <a:fld id="{38814C8B-D9CA-4377-A79C-6F842FF5533F}" type="slidenum">
              <a:rPr lang="en-GB" smtClean="0"/>
              <a:t>‹#›</a:t>
            </a:fld>
            <a:endParaRPr lang="en-GB"/>
          </a:p>
        </p:txBody>
      </p:sp>
    </p:spTree>
    <p:extLst>
      <p:ext uri="{BB962C8B-B14F-4D97-AF65-F5344CB8AC3E}">
        <p14:creationId xmlns:p14="http://schemas.microsoft.com/office/powerpoint/2010/main" val="289021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19C8D9-0B1F-4CCF-A051-88B3C65DC5E3}" type="datetime1">
              <a:rPr lang="en-GB" smtClean="0"/>
              <a:t>27/09/2018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The work of Maryam Mirzakhani</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814C8B-D9CA-4377-A79C-6F842FF5533F}"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06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5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70.png"/><Relationship Id="rId4" Type="http://schemas.openxmlformats.org/officeDocument/2006/relationships/image" Target="../media/image260.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www.mcesch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F83BEE-AADD-45E6-98C1-9CE58FA96642}"/>
              </a:ext>
            </a:extLst>
          </p:cNvPr>
          <p:cNvSpPr>
            <a:spLocks noGrp="1"/>
          </p:cNvSpPr>
          <p:nvPr>
            <p:ph type="ctrTitle"/>
          </p:nvPr>
        </p:nvSpPr>
        <p:spPr/>
        <p:txBody>
          <a:bodyPr>
            <a:normAutofit fontScale="90000"/>
          </a:bodyPr>
          <a:lstStyle/>
          <a:p>
            <a:r>
              <a:rPr lang="en-GB" dirty="0"/>
              <a:t>“The beauty of mathematics shows itself to patient followers’’</a:t>
            </a:r>
          </a:p>
        </p:txBody>
      </p:sp>
      <p:sp>
        <p:nvSpPr>
          <p:cNvPr id="3" name="Subtitle 2">
            <a:extLst>
              <a:ext uri="{FF2B5EF4-FFF2-40B4-BE49-F238E27FC236}">
                <a16:creationId xmlns="" xmlns:a16="http://schemas.microsoft.com/office/drawing/2014/main" id="{DDC6393E-08E8-4E4A-A7EB-5C30B8F7E16F}"/>
              </a:ext>
            </a:extLst>
          </p:cNvPr>
          <p:cNvSpPr>
            <a:spLocks noGrp="1"/>
          </p:cNvSpPr>
          <p:nvPr>
            <p:ph type="subTitle" idx="1"/>
          </p:nvPr>
        </p:nvSpPr>
        <p:spPr/>
        <p:txBody>
          <a:bodyPr/>
          <a:lstStyle/>
          <a:p>
            <a:r>
              <a:rPr lang="en-GB" dirty="0"/>
              <a:t>The work of Maryam </a:t>
            </a:r>
            <a:r>
              <a:rPr lang="en-GB" dirty="0" smtClean="0"/>
              <a:t>Mirzakhani</a:t>
            </a:r>
          </a:p>
        </p:txBody>
      </p:sp>
      <p:sp>
        <p:nvSpPr>
          <p:cNvPr id="5" name="TextBox 4">
            <a:extLst>
              <a:ext uri="{FF2B5EF4-FFF2-40B4-BE49-F238E27FC236}">
                <a16:creationId xmlns="" xmlns:a16="http://schemas.microsoft.com/office/drawing/2014/main" id="{DEC523B9-1F5C-412B-BDC9-6164540CED18}"/>
              </a:ext>
            </a:extLst>
          </p:cNvPr>
          <p:cNvSpPr txBox="1"/>
          <p:nvPr/>
        </p:nvSpPr>
        <p:spPr>
          <a:xfrm>
            <a:off x="7561006" y="5321622"/>
            <a:ext cx="3594674" cy="923330"/>
          </a:xfrm>
          <a:prstGeom prst="rect">
            <a:avLst/>
          </a:prstGeom>
          <a:noFill/>
        </p:spPr>
        <p:txBody>
          <a:bodyPr wrap="square" rtlCol="0">
            <a:spAutoFit/>
          </a:bodyPr>
          <a:lstStyle/>
          <a:p>
            <a:pPr algn="r"/>
            <a:r>
              <a:rPr lang="en-GB" dirty="0">
                <a:latin typeface="+mj-lt"/>
              </a:rPr>
              <a:t>Daniel </a:t>
            </a:r>
            <a:r>
              <a:rPr lang="en-GB" dirty="0" smtClean="0">
                <a:latin typeface="+mj-lt"/>
              </a:rPr>
              <a:t>Mathews</a:t>
            </a:r>
          </a:p>
          <a:p>
            <a:pPr algn="r"/>
            <a:r>
              <a:rPr lang="en-GB" dirty="0" smtClean="0">
                <a:latin typeface="+mj-lt"/>
              </a:rPr>
              <a:t>School of Mathematical Sciences</a:t>
            </a:r>
          </a:p>
          <a:p>
            <a:pPr algn="r"/>
            <a:r>
              <a:rPr lang="en-GB" dirty="0" smtClean="0">
                <a:latin typeface="+mj-lt"/>
              </a:rPr>
              <a:t>Monash University</a:t>
            </a:r>
          </a:p>
        </p:txBody>
      </p:sp>
      <p:sp>
        <p:nvSpPr>
          <p:cNvPr id="6" name="TextBox 5"/>
          <p:cNvSpPr txBox="1"/>
          <p:nvPr/>
        </p:nvSpPr>
        <p:spPr>
          <a:xfrm>
            <a:off x="1097280" y="5598621"/>
            <a:ext cx="4074488" cy="646331"/>
          </a:xfrm>
          <a:prstGeom prst="rect">
            <a:avLst/>
          </a:prstGeom>
          <a:noFill/>
        </p:spPr>
        <p:txBody>
          <a:bodyPr wrap="square" rtlCol="0">
            <a:spAutoFit/>
          </a:bodyPr>
          <a:lstStyle/>
          <a:p>
            <a:r>
              <a:rPr lang="en-AU" dirty="0">
                <a:latin typeface="+mj-lt"/>
              </a:rPr>
              <a:t>Nanyang Technological </a:t>
            </a:r>
            <a:r>
              <a:rPr lang="en-AU" dirty="0" smtClean="0">
                <a:latin typeface="+mj-lt"/>
              </a:rPr>
              <a:t>University</a:t>
            </a:r>
          </a:p>
          <a:p>
            <a:r>
              <a:rPr lang="en-AU" dirty="0" smtClean="0">
                <a:latin typeface="+mj-lt"/>
              </a:rPr>
              <a:t>26 September 2018</a:t>
            </a:r>
            <a:endParaRPr lang="en-AU" dirty="0">
              <a:latin typeface="+mj-lt"/>
            </a:endParaRPr>
          </a:p>
        </p:txBody>
      </p:sp>
    </p:spTree>
    <p:extLst>
      <p:ext uri="{BB962C8B-B14F-4D97-AF65-F5344CB8AC3E}">
        <p14:creationId xmlns:p14="http://schemas.microsoft.com/office/powerpoint/2010/main" val="320967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Conformal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2" y="1291590"/>
                <a:ext cx="11582400" cy="4022725"/>
              </a:xfrm>
            </p:spPr>
            <p:txBody>
              <a:bodyPr>
                <a:normAutofit/>
              </a:bodyPr>
              <a:lstStyle/>
              <a:p>
                <a:pPr>
                  <a:buFont typeface="Courier New" panose="02070309020205020404" pitchFamily="49" charset="0"/>
                  <a:buChar char="o"/>
                </a:pPr>
                <a:r>
                  <a:rPr lang="en-GB" sz="2400" dirty="0"/>
                  <a:t> Geometry where we care about </a:t>
                </a:r>
                <a:r>
                  <a:rPr lang="en-GB" sz="2400" i="1" dirty="0">
                    <a:solidFill>
                      <a:srgbClr val="FF0000"/>
                    </a:solidFill>
                  </a:rPr>
                  <a:t>angles but not lengths</a:t>
                </a:r>
              </a:p>
              <a:p>
                <a:pPr>
                  <a:buFont typeface="Courier New" panose="02070309020205020404" pitchFamily="49" charset="0"/>
                  <a:buChar char="o"/>
                </a:pPr>
                <a:r>
                  <a:rPr lang="en-GB" sz="2400" dirty="0"/>
                  <a:t> A </a:t>
                </a:r>
                <a:r>
                  <a:rPr lang="en-GB" sz="2400" i="1" dirty="0">
                    <a:solidFill>
                      <a:srgbClr val="FF0000"/>
                    </a:solidFill>
                  </a:rPr>
                  <a:t>conformal map </a:t>
                </a:r>
                <a:r>
                  <a:rPr lang="en-GB" sz="2400" dirty="0"/>
                  <a:t>is a map which preserves </a:t>
                </a:r>
                <a:r>
                  <a:rPr lang="en-GB" sz="2400" dirty="0" smtClean="0"/>
                  <a:t>angles (and for now, orientation)</a:t>
                </a:r>
                <a:endParaRPr lang="en-GB" sz="2400" dirty="0"/>
              </a:p>
              <a:p>
                <a:pPr>
                  <a:buFont typeface="Courier New" panose="02070309020205020404" pitchFamily="49" charset="0"/>
                  <a:buChar char="o"/>
                </a:pPr>
                <a:r>
                  <a:rPr lang="en-GB" sz="2400" dirty="0"/>
                  <a:t> A </a:t>
                </a:r>
                <a:r>
                  <a:rPr lang="en-GB" sz="2400" i="1" dirty="0">
                    <a:solidFill>
                      <a:srgbClr val="FF0000"/>
                    </a:solidFill>
                  </a:rPr>
                  <a:t>conformal symmetry </a:t>
                </a:r>
                <a:r>
                  <a:rPr lang="en-GB" sz="2400" dirty="0"/>
                  <a:t>of a surface </a:t>
                </a:r>
                <a14:m>
                  <m:oMath xmlns:m="http://schemas.openxmlformats.org/officeDocument/2006/math">
                    <m:r>
                      <a:rPr lang="en-GB" sz="2400" b="0" i="1" smtClean="0">
                        <a:latin typeface="Cambria Math" panose="02040503050406030204" pitchFamily="18" charset="0"/>
                      </a:rPr>
                      <m:t>𝑆</m:t>
                    </m:r>
                  </m:oMath>
                </a14:m>
                <a:r>
                  <a:rPr lang="en-GB" sz="2400" dirty="0"/>
                  <a:t> is a bijective conformal map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 :</m:t>
                    </m:r>
                    <m:r>
                      <a:rPr lang="en-GB" sz="2400" b="0" i="1" smtClean="0">
                        <a:latin typeface="Cambria Math" panose="02040503050406030204" pitchFamily="18" charset="0"/>
                      </a:rPr>
                      <m:t>𝑆</m:t>
                    </m:r>
                    <m:r>
                      <a:rPr lang="en-GB" sz="2400" b="0" i="1" smtClean="0">
                        <a:latin typeface="Cambria Math" panose="02040503050406030204" pitchFamily="18" charset="0"/>
                      </a:rPr>
                      <m:t> →</m:t>
                    </m:r>
                    <m:r>
                      <a:rPr lang="en-GB" sz="2400" b="0" i="1" smtClean="0">
                        <a:latin typeface="Cambria Math" panose="02040503050406030204" pitchFamily="18" charset="0"/>
                      </a:rPr>
                      <m:t>𝑆</m:t>
                    </m:r>
                  </m:oMath>
                </a14:m>
                <a:endParaRPr lang="en-GB" sz="2400" dirty="0"/>
              </a:p>
              <a:p>
                <a:pPr marL="0" indent="0">
                  <a:buNone/>
                </a:pPr>
                <a:r>
                  <a:rPr lang="en-GB" sz="2400" dirty="0"/>
                  <a:t>Some conformal symmetries of a disc: Turns out there are </a:t>
                </a:r>
                <a:r>
                  <a:rPr lang="en-GB" sz="2400" i="1" dirty="0">
                    <a:solidFill>
                      <a:srgbClr val="FF0000"/>
                    </a:solidFill>
                  </a:rPr>
                  <a:t>interestingly </a:t>
                </a:r>
                <a:r>
                  <a:rPr lang="en-GB" sz="2400" dirty="0"/>
                  <a:t>many</a:t>
                </a:r>
                <a:r>
                  <a:rPr lang="en-GB" sz="2400" dirty="0" smtClean="0"/>
                  <a:t>!</a:t>
                </a:r>
              </a:p>
              <a:p>
                <a:pPr>
                  <a:buFont typeface="Courier New" panose="02070309020205020404" pitchFamily="49" charset="0"/>
                  <a:buChar char="o"/>
                </a:pPr>
                <a:r>
                  <a:rPr lang="en-GB" sz="2400" dirty="0" smtClean="0"/>
                  <a:t> “Euclidean symmetries” </a:t>
                </a:r>
                <a:r>
                  <a:rPr lang="en-GB" sz="2400" dirty="0"/>
                  <a:t>/</a:t>
                </a:r>
                <a:r>
                  <a:rPr lang="en-GB" sz="2400" dirty="0" smtClean="0"/>
                  <a:t> isometries: rotations + reflections, a </a:t>
                </a:r>
                <a:r>
                  <a:rPr lang="en-GB" sz="2400" dirty="0" smtClean="0">
                    <a:solidFill>
                      <a:srgbClr val="FF0000"/>
                    </a:solidFill>
                  </a:rPr>
                  <a:t>1-dimensional </a:t>
                </a:r>
                <a:r>
                  <a:rPr lang="en-GB" sz="2400" dirty="0" smtClean="0"/>
                  <a:t>space</a:t>
                </a:r>
              </a:p>
              <a:p>
                <a:pPr>
                  <a:buFont typeface="Courier New" panose="02070309020205020404" pitchFamily="49" charset="0"/>
                  <a:buChar char="o"/>
                </a:pPr>
                <a:r>
                  <a:rPr lang="en-GB" sz="2400" dirty="0" smtClean="0"/>
                  <a:t> “Smooth symmetries” / diffeomorphisms: an </a:t>
                </a:r>
                <a:r>
                  <a:rPr lang="en-GB" sz="2400" dirty="0" smtClean="0">
                    <a:solidFill>
                      <a:srgbClr val="FF0000"/>
                    </a:solidFill>
                  </a:rPr>
                  <a:t>infinite-dimensional </a:t>
                </a:r>
                <a:r>
                  <a:rPr lang="en-GB" sz="2400" dirty="0" smtClean="0"/>
                  <a:t>space</a:t>
                </a:r>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291590"/>
                <a:ext cx="11582400" cy="4022725"/>
              </a:xfrm>
              <a:blipFill rotWithShape="0">
                <a:blip r:embed="rId2"/>
                <a:stretch>
                  <a:fillRect l="-1579" t="-2121"/>
                </a:stretch>
              </a:blipFill>
            </p:spPr>
            <p:txBody>
              <a:bodyPr/>
              <a:lstStyle/>
              <a:p>
                <a:r>
                  <a:rPr lang="en-AU">
                    <a:noFill/>
                  </a:rPr>
                  <a:t> </a:t>
                </a:r>
              </a:p>
            </p:txBody>
          </p:sp>
        </mc:Fallback>
      </mc:AlternateContent>
      <p:pic>
        <p:nvPicPr>
          <p:cNvPr id="6" name="Picture 5">
            <a:extLst>
              <a:ext uri="{FF2B5EF4-FFF2-40B4-BE49-F238E27FC236}">
                <a16:creationId xmlns="" xmlns:a16="http://schemas.microsoft.com/office/drawing/2014/main" id="{EF881E48-E15D-4CD6-B248-F7CAE5B41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22" y="3589090"/>
            <a:ext cx="2457062" cy="2457062"/>
          </a:xfrm>
          <a:prstGeom prst="rect">
            <a:avLst/>
          </a:prstGeom>
        </p:spPr>
      </p:pic>
      <p:pic>
        <p:nvPicPr>
          <p:cNvPr id="8" name="Picture 7">
            <a:extLst>
              <a:ext uri="{FF2B5EF4-FFF2-40B4-BE49-F238E27FC236}">
                <a16:creationId xmlns="" xmlns:a16="http://schemas.microsoft.com/office/drawing/2014/main" id="{D02E8929-BD52-4F23-ACBF-2B4B9F79A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512" y="3589090"/>
            <a:ext cx="2457062" cy="2457062"/>
          </a:xfrm>
          <a:prstGeom prst="rect">
            <a:avLst/>
          </a:prstGeom>
        </p:spPr>
      </p:pic>
      <p:pic>
        <p:nvPicPr>
          <p:cNvPr id="10" name="Picture 9">
            <a:extLst>
              <a:ext uri="{FF2B5EF4-FFF2-40B4-BE49-F238E27FC236}">
                <a16:creationId xmlns="" xmlns:a16="http://schemas.microsoft.com/office/drawing/2014/main" id="{B132E5E6-7F52-439D-AC15-C7960101D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409" y="3589090"/>
            <a:ext cx="2457062" cy="2457062"/>
          </a:xfrm>
          <a:prstGeom prst="rect">
            <a:avLst/>
          </a:prstGeom>
        </p:spPr>
      </p:pic>
      <p:pic>
        <p:nvPicPr>
          <p:cNvPr id="12" name="Picture 11">
            <a:extLst>
              <a:ext uri="{FF2B5EF4-FFF2-40B4-BE49-F238E27FC236}">
                <a16:creationId xmlns="" xmlns:a16="http://schemas.microsoft.com/office/drawing/2014/main" id="{04945FAE-6648-4811-B253-38135D86AF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06" y="3589090"/>
            <a:ext cx="2457062" cy="2457062"/>
          </a:xfrm>
          <a:prstGeom prst="rect">
            <a:avLst/>
          </a:prstGeom>
        </p:spPr>
      </p:pic>
      <p:sp>
        <p:nvSpPr>
          <p:cNvPr id="13" name="TextBox 12" hidden="1">
            <a:extLst>
              <a:ext uri="{FF2B5EF4-FFF2-40B4-BE49-F238E27FC236}">
                <a16:creationId xmlns="" xmlns:a16="http://schemas.microsoft.com/office/drawing/2014/main" id="{6F1AD9A5-5550-4CC5-8786-F58E3CAF2762}"/>
              </a:ext>
            </a:extLst>
          </p:cNvPr>
          <p:cNvSpPr txBox="1"/>
          <p:nvPr/>
        </p:nvSpPr>
        <p:spPr>
          <a:xfrm>
            <a:off x="9560887" y="962825"/>
            <a:ext cx="2507481" cy="369332"/>
          </a:xfrm>
          <a:prstGeom prst="rect">
            <a:avLst/>
          </a:prstGeom>
          <a:noFill/>
        </p:spPr>
        <p:txBody>
          <a:bodyPr wrap="none" rtlCol="0">
            <a:spAutoFit/>
          </a:bodyPr>
          <a:lstStyle/>
          <a:p>
            <a:r>
              <a:rPr lang="en-GB" dirty="0"/>
              <a:t>(orientation-preserving!)</a:t>
            </a:r>
          </a:p>
        </p:txBody>
      </p:sp>
      <p:cxnSp>
        <p:nvCxnSpPr>
          <p:cNvPr id="78" name="Connector: Elbow 77" hidden="1">
            <a:extLst>
              <a:ext uri="{FF2B5EF4-FFF2-40B4-BE49-F238E27FC236}">
                <a16:creationId xmlns="" xmlns:a16="http://schemas.microsoft.com/office/drawing/2014/main" id="{CC51AED3-0902-451D-A72C-C0BC54F73DA6}"/>
              </a:ext>
            </a:extLst>
          </p:cNvPr>
          <p:cNvCxnSpPr>
            <a:cxnSpLocks/>
            <a:stCxn id="13" idx="2"/>
            <a:endCxn id="76" idx="0"/>
          </p:cNvCxnSpPr>
          <p:nvPr/>
        </p:nvCxnSpPr>
        <p:spPr>
          <a:xfrm rot="5400000">
            <a:off x="7627439" y="-699268"/>
            <a:ext cx="1155764" cy="5218615"/>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hidden="1">
            <a:extLst>
              <a:ext uri="{FF2B5EF4-FFF2-40B4-BE49-F238E27FC236}">
                <a16:creationId xmlns="" xmlns:a16="http://schemas.microsoft.com/office/drawing/2014/main" id="{262158CF-F3C0-41A0-8AEC-25F25FBF3BC3}"/>
              </a:ext>
            </a:extLst>
          </p:cNvPr>
          <p:cNvSpPr txBox="1"/>
          <p:nvPr/>
        </p:nvSpPr>
        <p:spPr>
          <a:xfrm>
            <a:off x="5445972" y="2487921"/>
            <a:ext cx="300082" cy="369332"/>
          </a:xfrm>
          <a:prstGeom prst="rect">
            <a:avLst/>
          </a:prstGeom>
          <a:noFill/>
        </p:spPr>
        <p:txBody>
          <a:bodyPr wrap="none" rtlCol="0">
            <a:spAutoFit/>
          </a:bodyPr>
          <a:lstStyle/>
          <a:p>
            <a:r>
              <a:rPr lang="en-GB" dirty="0"/>
              <a:t>^</a:t>
            </a:r>
          </a:p>
        </p:txBody>
      </p:sp>
      <p:sp>
        <p:nvSpPr>
          <p:cNvPr id="9" name="TextBox 8">
            <a:extLst>
              <a:ext uri="{FF2B5EF4-FFF2-40B4-BE49-F238E27FC236}">
                <a16:creationId xmlns="" xmlns:a16="http://schemas.microsoft.com/office/drawing/2014/main" id="{B0010B78-DF06-45D5-AF9D-609F47BCA40A}"/>
              </a:ext>
            </a:extLst>
          </p:cNvPr>
          <p:cNvSpPr txBox="1"/>
          <p:nvPr/>
        </p:nvSpPr>
        <p:spPr>
          <a:xfrm>
            <a:off x="4958601" y="6046152"/>
            <a:ext cx="7109767" cy="584775"/>
          </a:xfrm>
          <a:prstGeom prst="rect">
            <a:avLst/>
          </a:prstGeom>
          <a:noFill/>
        </p:spPr>
        <p:txBody>
          <a:bodyPr wrap="square" rtlCol="0">
            <a:spAutoFit/>
          </a:bodyPr>
          <a:lstStyle/>
          <a:p>
            <a:r>
              <a:rPr lang="en-GB" sz="1400" dirty="0">
                <a:solidFill>
                  <a:schemeClr val="tx1">
                    <a:lumMod val="75000"/>
                    <a:lumOff val="25000"/>
                  </a:schemeClr>
                </a:solidFill>
              </a:rPr>
              <a:t>Sources:  escape30.tumblr.com; szimmetria-airtemmizs.tumblr.com; hyperbolic-gifs.tumblr.com</a:t>
            </a:r>
          </a:p>
          <a:p>
            <a:endParaRPr lang="en-GB" dirty="0"/>
          </a:p>
        </p:txBody>
      </p:sp>
    </p:spTree>
    <p:extLst>
      <p:ext uri="{BB962C8B-B14F-4D97-AF65-F5344CB8AC3E}">
        <p14:creationId xmlns:p14="http://schemas.microsoft.com/office/powerpoint/2010/main" val="2879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2" y="1846263"/>
                <a:ext cx="10058400" cy="4237296"/>
              </a:xfrm>
            </p:spPr>
            <p:txBody>
              <a:bodyPr>
                <a:normAutofit/>
              </a:bodyPr>
              <a:lstStyle/>
              <a:p>
                <a:pPr marL="0" indent="0">
                  <a:buNone/>
                </a:pPr>
                <a:r>
                  <a:rPr lang="en-GB" sz="2400" dirty="0" smtClean="0"/>
                  <a:t>Conformal geometry is very closely connected to </a:t>
                </a:r>
                <a:r>
                  <a:rPr lang="en-GB" sz="2400" dirty="0" smtClean="0">
                    <a:solidFill>
                      <a:srgbClr val="0070C0"/>
                    </a:solidFill>
                  </a:rPr>
                  <a:t>complex analysis/geometry</a:t>
                </a:r>
                <a:r>
                  <a:rPr lang="en-GB" sz="2400" dirty="0" smtClean="0"/>
                  <a:t>!</a:t>
                </a:r>
              </a:p>
              <a:p>
                <a:pPr marL="0" indent="0">
                  <a:buNone/>
                </a:pPr>
                <a:r>
                  <a:rPr lang="en-GB" sz="2400" dirty="0"/>
                  <a:t>A function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 : </m:t>
                    </m:r>
                    <m:r>
                      <a:rPr lang="en-GB" sz="2400" b="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 </m:t>
                    </m:r>
                    <m:r>
                      <a:rPr lang="en-GB" sz="2400" b="0" i="1" smtClean="0">
                        <a:latin typeface="Cambria Math" panose="02040503050406030204" pitchFamily="18" charset="0"/>
                        <a:ea typeface="Cambria Math" panose="02040503050406030204" pitchFamily="18" charset="0"/>
                      </a:rPr>
                      <m:t>ℂ</m:t>
                    </m:r>
                  </m:oMath>
                </a14:m>
                <a:r>
                  <a:rPr lang="en-GB" sz="2400" dirty="0"/>
                  <a:t> which is </a:t>
                </a:r>
                <a:r>
                  <a:rPr lang="en-GB" sz="2400" i="1" dirty="0">
                    <a:solidFill>
                      <a:srgbClr val="0070C0"/>
                    </a:solidFill>
                  </a:rPr>
                  <a:t>complex differentiable</a:t>
                </a:r>
                <a:r>
                  <a:rPr lang="en-GB" sz="2400" dirty="0"/>
                  <a:t> is </a:t>
                </a:r>
                <a:r>
                  <a:rPr lang="en-GB" sz="2400" dirty="0" smtClean="0">
                    <a:solidFill>
                      <a:srgbClr val="FF0000"/>
                    </a:solidFill>
                  </a:rPr>
                  <a:t>conformal</a:t>
                </a:r>
                <a:r>
                  <a:rPr lang="en-GB" sz="2400" dirty="0" smtClean="0"/>
                  <a:t>. </a:t>
                </a:r>
                <a:endParaRPr lang="en-GB" sz="2400" dirty="0"/>
              </a:p>
              <a:p>
                <a:pPr marL="292608" lvl="1" indent="0">
                  <a:buNone/>
                </a:pPr>
                <a:r>
                  <a:rPr lang="en-GB" sz="2200" dirty="0" smtClean="0"/>
                  <a:t>(… except  near points where </a:t>
                </a:r>
                <a14:m>
                  <m:oMath xmlns:m="http://schemas.openxmlformats.org/officeDocument/2006/math">
                    <m:sSup>
                      <m:sSupPr>
                        <m:ctrlPr>
                          <a:rPr lang="en-GB" sz="2200" b="0" i="1" smtClean="0">
                            <a:latin typeface="Cambria Math" panose="02040503050406030204" pitchFamily="18" charset="0"/>
                          </a:rPr>
                        </m:ctrlPr>
                      </m:sSupPr>
                      <m:e>
                        <m:r>
                          <a:rPr lang="en-GB" sz="2200" b="0" i="1" smtClean="0">
                            <a:latin typeface="Cambria Math" panose="02040503050406030204" pitchFamily="18" charset="0"/>
                          </a:rPr>
                          <m:t>𝑓</m:t>
                        </m:r>
                      </m:e>
                      <m:sup>
                        <m:r>
                          <a:rPr lang="en-GB" sz="2200" b="0" i="1" smtClean="0">
                            <a:latin typeface="Cambria Math" panose="02040503050406030204" pitchFamily="18" charset="0"/>
                          </a:rPr>
                          <m:t>′</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𝑧</m:t>
                        </m:r>
                      </m:e>
                    </m:d>
                    <m:r>
                      <a:rPr lang="en-AU" sz="2200" b="0" i="1" smtClean="0">
                        <a:latin typeface="Cambria Math" panose="02040503050406030204" pitchFamily="18" charset="0"/>
                      </a:rPr>
                      <m:t>=</m:t>
                    </m:r>
                    <m:r>
                      <a:rPr lang="en-GB" sz="2200" b="0" i="1" smtClean="0">
                        <a:latin typeface="Cambria Math" panose="02040503050406030204" pitchFamily="18" charset="0"/>
                      </a:rPr>
                      <m:t>0</m:t>
                    </m:r>
                  </m:oMath>
                </a14:m>
                <a:r>
                  <a:rPr lang="en-GB" sz="2200" dirty="0" smtClean="0"/>
                  <a:t>.)</a:t>
                </a:r>
              </a:p>
              <a:p>
                <a:pPr marL="292608" lvl="1" indent="0">
                  <a:buNone/>
                </a:pPr>
                <a:r>
                  <a:rPr lang="en-GB" dirty="0" smtClean="0"/>
                  <a:t>(</a:t>
                </a:r>
                <a:r>
                  <a:rPr lang="en-GB" dirty="0" smtClean="0">
                    <a:solidFill>
                      <a:srgbClr val="0070C0"/>
                    </a:solidFill>
                  </a:rPr>
                  <a:t>Complex differentiable </a:t>
                </a:r>
                <a:r>
                  <a:rPr lang="en-GB" dirty="0" smtClean="0"/>
                  <a:t>= </a:t>
                </a:r>
                <a:r>
                  <a:rPr lang="en-GB" dirty="0" smtClean="0">
                    <a:solidFill>
                      <a:srgbClr val="0070C0"/>
                    </a:solidFill>
                  </a:rPr>
                  <a:t>complex analytic </a:t>
                </a:r>
                <a:r>
                  <a:rPr lang="en-GB" dirty="0" smtClean="0"/>
                  <a:t>= </a:t>
                </a:r>
                <a:r>
                  <a:rPr lang="en-GB" dirty="0" smtClean="0">
                    <a:solidFill>
                      <a:srgbClr val="0070C0"/>
                    </a:solidFill>
                  </a:rPr>
                  <a:t>holomorphic</a:t>
                </a:r>
                <a:r>
                  <a:rPr lang="en-GB" dirty="0" smtClean="0"/>
                  <a:t>)</a:t>
                </a:r>
              </a:p>
              <a:p>
                <a:pPr marL="0" indent="0">
                  <a:buNone/>
                </a:pPr>
                <a:endParaRPr lang="en-GB" sz="2400" dirty="0" smtClean="0"/>
              </a:p>
              <a:p>
                <a:pPr marL="0" indent="0">
                  <a:buNone/>
                </a:pPr>
                <a:endParaRPr lang="en-GB" sz="2400" dirty="0"/>
              </a:p>
              <a:p>
                <a:pPr>
                  <a:buFont typeface="Courier New" panose="02070309020205020404" pitchFamily="49" charset="0"/>
                  <a:buChar char="o"/>
                </a:pPr>
                <a:r>
                  <a:rPr lang="en-GB" sz="2400" dirty="0"/>
                  <a:t> The conformal symmetries of </a:t>
                </a:r>
                <a14:m>
                  <m:oMath xmlns:m="http://schemas.openxmlformats.org/officeDocument/2006/math">
                    <m:r>
                      <a:rPr lang="en-GB" sz="240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ℝ</m:t>
                        </m:r>
                      </m:e>
                      <m:sup>
                        <m:r>
                          <a:rPr lang="en-GB" sz="2400" b="0" i="1" smtClean="0">
                            <a:latin typeface="Cambria Math" panose="02040503050406030204" pitchFamily="18" charset="0"/>
                            <a:ea typeface="Cambria Math" panose="02040503050406030204" pitchFamily="18" charset="0"/>
                          </a:rPr>
                          <m:t>2</m:t>
                        </m:r>
                      </m:sup>
                    </m:sSup>
                  </m:oMath>
                </a14:m>
                <a:r>
                  <a:rPr lang="en-GB" sz="2400" dirty="0"/>
                  <a:t> are </a:t>
                </a:r>
                <a:r>
                  <a:rPr lang="en-GB" sz="2400" dirty="0" smtClean="0"/>
                  <a:t>the </a:t>
                </a:r>
                <a:r>
                  <a:rPr lang="en-GB" sz="2400" dirty="0"/>
                  <a:t>linear functions</a:t>
                </a:r>
                <a:br>
                  <a:rPr lang="en-GB" sz="2400" dirty="0"/>
                </a:br>
                <a:r>
                  <a:rPr lang="en-GB" sz="2400" dirty="0"/>
                  <a:t>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m:t>
                    </m:r>
                    <m:r>
                      <a:rPr lang="en-GB" sz="2400" b="0" i="1" smtClean="0">
                        <a:latin typeface="Cambria Math" panose="02040503050406030204" pitchFamily="18" charset="0"/>
                      </a:rPr>
                      <m:t>𝑎𝑧</m:t>
                    </m:r>
                    <m:r>
                      <a:rPr lang="en-GB" sz="2400" b="0" i="1" smtClean="0">
                        <a:latin typeface="Cambria Math" panose="02040503050406030204" pitchFamily="18" charset="0"/>
                      </a:rPr>
                      <m:t>+</m:t>
                    </m:r>
                    <m:r>
                      <a:rPr lang="en-GB" sz="2400" b="0" i="1" smtClean="0">
                        <a:latin typeface="Cambria Math" panose="02040503050406030204" pitchFamily="18" charset="0"/>
                      </a:rPr>
                      <m:t>𝑏</m:t>
                    </m:r>
                  </m:oMath>
                </a14:m>
                <a:r>
                  <a:rPr lang="en-GB" sz="2400" dirty="0"/>
                  <a:t>.</a:t>
                </a:r>
              </a:p>
              <a:p>
                <a:pPr marL="0" indent="0">
                  <a:buNone/>
                </a:pPr>
                <a:endParaRPr lang="en-GB" sz="24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846263"/>
                <a:ext cx="10058400" cy="4237296"/>
              </a:xfrm>
              <a:blipFill rotWithShape="0">
                <a:blip r:embed="rId2"/>
                <a:stretch>
                  <a:fillRect l="-1818" t="-2014"/>
                </a:stretch>
              </a:blipFill>
            </p:spPr>
            <p:txBody>
              <a:bodyPr/>
              <a:lstStyle/>
              <a:p>
                <a:r>
                  <a:rPr lang="en-AU">
                    <a:noFill/>
                  </a:rPr>
                  <a:t> </a:t>
                </a:r>
              </a:p>
            </p:txBody>
          </p:sp>
        </mc:Fallback>
      </mc:AlternateContent>
      <p:sp>
        <p:nvSpPr>
          <p:cNvPr id="5" name="TextBox 4">
            <a:extLst>
              <a:ext uri="{FF2B5EF4-FFF2-40B4-BE49-F238E27FC236}">
                <a16:creationId xmlns="" xmlns:a16="http://schemas.microsoft.com/office/drawing/2014/main" xmlns:a14="http://schemas.microsoft.com/office/drawing/2010/main" xmlns:mc="http://schemas.openxmlformats.org/markup-compatibility/2006" id="{0236333E-70CC-4286-AEAF-EF4D1533E3D8}"/>
              </a:ext>
            </a:extLst>
          </p:cNvPr>
          <p:cNvSpPr txBox="1"/>
          <p:nvPr/>
        </p:nvSpPr>
        <p:spPr>
          <a:xfrm>
            <a:off x="690113" y="3857625"/>
            <a:ext cx="5499672" cy="646331"/>
          </a:xfrm>
          <a:prstGeom prst="rect">
            <a:avLst/>
          </a:prstGeom>
          <a:noFill/>
          <a:ln>
            <a:solidFill>
              <a:schemeClr val="accent1"/>
            </a:solidFill>
          </a:ln>
        </p:spPr>
        <p:txBody>
          <a:bodyPr wrap="square" rtlCol="0">
            <a:spAutoFit/>
          </a:bodyPr>
          <a:lstStyle/>
          <a:p>
            <a:r>
              <a:rPr lang="en-GB" dirty="0"/>
              <a:t>(or in fact defined on any </a:t>
            </a:r>
            <a:r>
              <a:rPr lang="en-GB" dirty="0" smtClean="0"/>
              <a:t>“complex 1-dimensional space” or </a:t>
            </a:r>
            <a:r>
              <a:rPr lang="en-GB" dirty="0" smtClean="0">
                <a:solidFill>
                  <a:srgbClr val="0070C0"/>
                </a:solidFill>
              </a:rPr>
              <a:t>Riemann surface</a:t>
            </a:r>
            <a:r>
              <a:rPr lang="en-GB" dirty="0" smtClean="0"/>
              <a:t>)</a:t>
            </a:r>
            <a:endParaRPr lang="en-GB" dirty="0"/>
          </a:p>
        </p:txBody>
      </p:sp>
      <p:cxnSp>
        <p:nvCxnSpPr>
          <p:cNvPr id="7" name="Connector: Elbow 6">
            <a:extLst>
              <a:ext uri="{FF2B5EF4-FFF2-40B4-BE49-F238E27FC236}">
                <a16:creationId xmlns="" xmlns:a16="http://schemas.microsoft.com/office/drawing/2014/main" id="{289950C7-2463-4EF7-840A-22A173BADB43}"/>
              </a:ext>
            </a:extLst>
          </p:cNvPr>
          <p:cNvCxnSpPr>
            <a:cxnSpLocks/>
            <a:stCxn id="5" idx="0"/>
          </p:cNvCxnSpPr>
          <p:nvPr/>
        </p:nvCxnSpPr>
        <p:spPr>
          <a:xfrm rot="16200000" flipV="1">
            <a:off x="2300267" y="2717943"/>
            <a:ext cx="1151296" cy="112806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a:t>
            </a:r>
            <a:r>
              <a:rPr lang="en-GB" dirty="0" smtClean="0"/>
              <a:t>geometry: the Riemann sphere</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1" y="1436914"/>
                <a:ext cx="11601063" cy="4809340"/>
              </a:xfrm>
            </p:spPr>
            <p:txBody>
              <a:bodyPr>
                <a:normAutofit/>
              </a:bodyPr>
              <a:lstStyle/>
              <a:p>
                <a:pPr>
                  <a:buFont typeface="Courier New" panose="02070309020205020404" pitchFamily="49" charset="0"/>
                  <a:buChar char="o"/>
                </a:pPr>
                <a:r>
                  <a:rPr lang="en-GB" sz="2400" dirty="0"/>
                  <a:t> </a:t>
                </a:r>
                <a:r>
                  <a:rPr lang="en-GB" sz="2400" dirty="0" smtClean="0"/>
                  <a:t>The next-simplest “complex 1-dimensional space” or Riemann surface after </a:t>
                </a:r>
                <a14:m>
                  <m:oMath xmlns:m="http://schemas.openxmlformats.org/officeDocument/2006/math">
                    <m:r>
                      <a:rPr lang="en-GB" sz="2400" i="1">
                        <a:latin typeface="Cambria Math" panose="02040503050406030204" pitchFamily="18" charset="0"/>
                        <a:ea typeface="Cambria Math" panose="02040503050406030204" pitchFamily="18" charset="0"/>
                      </a:rPr>
                      <m:t>ℂ</m:t>
                    </m:r>
                  </m:oMath>
                </a14:m>
                <a:r>
                  <a:rPr lang="en-GB" sz="2400" dirty="0" smtClean="0"/>
                  <a:t> is the 	</a:t>
                </a:r>
                <a:r>
                  <a:rPr lang="en-GB" sz="2400" i="1" dirty="0" smtClean="0">
                    <a:solidFill>
                      <a:srgbClr val="0070C0"/>
                    </a:solidFill>
                  </a:rPr>
                  <a:t>Riemann </a:t>
                </a:r>
                <a:r>
                  <a:rPr lang="en-GB" sz="2400" i="1" dirty="0">
                    <a:solidFill>
                      <a:srgbClr val="0070C0"/>
                    </a:solidFill>
                  </a:rPr>
                  <a:t>sphere</a:t>
                </a:r>
                <a:r>
                  <a:rPr lang="en-GB" sz="2400" dirty="0"/>
                  <a:t> </a:t>
                </a:r>
                <a14:m>
                  <m:oMath xmlns:m="http://schemas.openxmlformats.org/officeDocument/2006/math">
                    <m:r>
                      <a:rPr lang="en-GB" sz="2400" i="1">
                        <a:latin typeface="Cambria Math" panose="02040503050406030204" pitchFamily="18" charset="0"/>
                        <a:ea typeface="Cambria Math" panose="02040503050406030204" pitchFamily="18" charset="0"/>
                      </a:rPr>
                      <m:t>ℂ</m:t>
                    </m:r>
                    <m:r>
                      <a:rPr lang="en-GB" sz="2400" i="1">
                        <a:latin typeface="Cambria Math" panose="02040503050406030204" pitchFamily="18" charset="0"/>
                        <a:ea typeface="Cambria Math" panose="02040503050406030204" pitchFamily="18" charset="0"/>
                      </a:rPr>
                      <m:t>∪</m:t>
                    </m:r>
                    <m:d>
                      <m:dPr>
                        <m:begChr m:val="{"/>
                        <m:endChr m:val="}"/>
                        <m:ctrlPr>
                          <a:rPr lang="en-GB" sz="2400" i="1">
                            <a:latin typeface="Cambria Math" panose="02040503050406030204" pitchFamily="18" charset="0"/>
                            <a:ea typeface="Cambria Math" panose="02040503050406030204" pitchFamily="18" charset="0"/>
                          </a:rPr>
                        </m:ctrlPr>
                      </m:dPr>
                      <m:e>
                        <m:r>
                          <a:rPr lang="en-GB" sz="2400" i="1">
                            <a:latin typeface="Cambria Math" panose="02040503050406030204" pitchFamily="18" charset="0"/>
                            <a:ea typeface="Cambria Math" panose="02040503050406030204" pitchFamily="18" charset="0"/>
                          </a:rPr>
                          <m:t>∞</m:t>
                        </m:r>
                      </m:e>
                    </m:d>
                  </m:oMath>
                </a14:m>
                <a:r>
                  <a:rPr lang="en-GB" sz="2400" dirty="0"/>
                  <a:t> </a:t>
                </a:r>
                <a:endParaRPr lang="en-GB" sz="2400" dirty="0" smtClean="0"/>
              </a:p>
              <a:p>
                <a:pPr>
                  <a:buFont typeface="Courier New" panose="02070309020205020404" pitchFamily="49" charset="0"/>
                  <a:buChar char="o"/>
                </a:pPr>
                <a:r>
                  <a:rPr lang="en-GB" sz="2200" dirty="0" smtClean="0"/>
                  <a:t>Take the complex plane and “</a:t>
                </a:r>
                <a:r>
                  <a:rPr lang="en-GB" sz="2200" dirty="0" err="1" smtClean="0"/>
                  <a:t>compactify</a:t>
                </a:r>
                <a:r>
                  <a:rPr lang="en-GB" sz="2200" dirty="0" smtClean="0"/>
                  <a:t>”, adding </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GB" sz="2200" dirty="0" smtClean="0"/>
                  <a:t> to form a sphere!</a:t>
                </a:r>
              </a:p>
              <a:p>
                <a:pPr>
                  <a:buFont typeface="Courier New" panose="02070309020205020404" pitchFamily="49" charset="0"/>
                  <a:buChar char="o"/>
                </a:pPr>
                <a:endParaRPr lang="en-GB" sz="2200" dirty="0"/>
              </a:p>
              <a:p>
                <a:pPr>
                  <a:buFont typeface="Courier New" panose="02070309020205020404" pitchFamily="49" charset="0"/>
                  <a:buChar char="o"/>
                </a:pPr>
                <a:endParaRPr lang="en-GB" sz="2200" dirty="0" smtClean="0"/>
              </a:p>
              <a:p>
                <a:pPr>
                  <a:buFont typeface="Courier New" panose="02070309020205020404" pitchFamily="49" charset="0"/>
                  <a:buChar char="o"/>
                </a:pPr>
                <a:endParaRPr lang="en-GB" sz="2200" dirty="0"/>
              </a:p>
              <a:p>
                <a:pPr>
                  <a:buFont typeface="Courier New" panose="02070309020205020404" pitchFamily="49" charset="0"/>
                  <a:buChar char="o"/>
                </a:pPr>
                <a:endParaRPr lang="en-GB" sz="2200" dirty="0" smtClean="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11601063" cy="4809340"/>
              </a:xfrm>
              <a:blipFill rotWithShape="0">
                <a:blip r:embed="rId2"/>
                <a:stretch>
                  <a:fillRect l="-1524" t="-1774"/>
                </a:stretch>
              </a:blipFill>
            </p:spPr>
            <p:txBody>
              <a:bodyPr/>
              <a:lstStyle/>
              <a:p>
                <a:r>
                  <a:rPr lang="en-AU">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355" y="2807483"/>
            <a:ext cx="4298464" cy="3438771"/>
          </a:xfrm>
          <a:prstGeom prst="rect">
            <a:avLst/>
          </a:prstGeom>
        </p:spPr>
      </p:pic>
      <p:sp>
        <p:nvSpPr>
          <p:cNvPr id="6" name="TextBox 5"/>
          <p:cNvSpPr txBox="1"/>
          <p:nvPr/>
        </p:nvSpPr>
        <p:spPr>
          <a:xfrm>
            <a:off x="9823116" y="5938477"/>
            <a:ext cx="2120068" cy="307777"/>
          </a:xfrm>
          <a:prstGeom prst="rect">
            <a:avLst/>
          </a:prstGeom>
          <a:noFill/>
        </p:spPr>
        <p:txBody>
          <a:bodyPr wrap="none" rtlCol="0">
            <a:spAutoFit/>
          </a:bodyPr>
          <a:lstStyle/>
          <a:p>
            <a:r>
              <a:rPr lang="en-AU" sz="1400" dirty="0" smtClean="0"/>
              <a:t>Source: Leonid2/</a:t>
            </a:r>
            <a:r>
              <a:rPr lang="en-AU" sz="1400" dirty="0" err="1" smtClean="0"/>
              <a:t>wikipedia</a:t>
            </a:r>
            <a:endParaRPr lang="en-AU" sz="1400" dirty="0"/>
          </a:p>
        </p:txBody>
      </p:sp>
    </p:spTree>
    <p:extLst>
      <p:ext uri="{BB962C8B-B14F-4D97-AF65-F5344CB8AC3E}">
        <p14:creationId xmlns:p14="http://schemas.microsoft.com/office/powerpoint/2010/main" val="20938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fontScale="90000"/>
          </a:bodyPr>
          <a:lstStyle/>
          <a:p>
            <a:r>
              <a:rPr lang="en-GB" dirty="0"/>
              <a:t>Complex </a:t>
            </a:r>
            <a:r>
              <a:rPr lang="en-GB" dirty="0" smtClean="0"/>
              <a:t>geometry: </a:t>
            </a:r>
            <a:r>
              <a:rPr lang="en-GB" dirty="0" err="1" smtClean="0"/>
              <a:t>Möbius</a:t>
            </a:r>
            <a:r>
              <a:rPr lang="en-GB" dirty="0" smtClean="0"/>
              <a:t> transformations</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1" y="1436914"/>
                <a:ext cx="11601063" cy="4809340"/>
              </a:xfrm>
            </p:spPr>
            <p:txBody>
              <a:bodyPr>
                <a:normAutofit/>
              </a:bodyPr>
              <a:lstStyle/>
              <a:p>
                <a:pPr>
                  <a:buFont typeface="Courier New" panose="02070309020205020404" pitchFamily="49" charset="0"/>
                  <a:buChar char="o"/>
                </a:pPr>
                <a:r>
                  <a:rPr lang="en-GB" sz="2400" dirty="0" smtClean="0"/>
                  <a:t>The </a:t>
                </a:r>
                <a:r>
                  <a:rPr lang="en-GB" sz="2400" dirty="0" smtClean="0">
                    <a:solidFill>
                      <a:srgbClr val="FF0000"/>
                    </a:solidFill>
                  </a:rPr>
                  <a:t>conformal symmetries </a:t>
                </a:r>
                <a:r>
                  <a:rPr lang="en-GB" sz="2400" dirty="0" smtClean="0"/>
                  <a:t>of the </a:t>
                </a:r>
                <a:r>
                  <a:rPr lang="en-GB" sz="2400" dirty="0"/>
                  <a:t>Riemann sphere </a:t>
                </a:r>
                <a:r>
                  <a:rPr lang="en-GB" sz="2400" dirty="0" smtClean="0"/>
                  <a:t>are the </a:t>
                </a:r>
                <a:r>
                  <a:rPr lang="en-GB" sz="2400" i="1" dirty="0" err="1" smtClean="0">
                    <a:solidFill>
                      <a:srgbClr val="0070C0"/>
                    </a:solidFill>
                  </a:rPr>
                  <a:t>M</a:t>
                </a:r>
                <a:r>
                  <a:rPr lang="en-GB" sz="2400" dirty="0" err="1" smtClean="0">
                    <a:solidFill>
                      <a:srgbClr val="0070C0"/>
                    </a:solidFill>
                  </a:rPr>
                  <a:t>ö</a:t>
                </a:r>
                <a:r>
                  <a:rPr lang="en-GB" sz="2400" i="1" dirty="0" err="1" smtClean="0">
                    <a:solidFill>
                      <a:srgbClr val="0070C0"/>
                    </a:solidFill>
                  </a:rPr>
                  <a:t>bius</a:t>
                </a:r>
                <a:r>
                  <a:rPr lang="en-GB" sz="2400" i="1" dirty="0" smtClean="0">
                    <a:solidFill>
                      <a:srgbClr val="0070C0"/>
                    </a:solidFill>
                  </a:rPr>
                  <a:t> </a:t>
                </a:r>
                <a:r>
                  <a:rPr lang="en-GB" sz="2400" i="1" dirty="0">
                    <a:solidFill>
                      <a:srgbClr val="0070C0"/>
                    </a:solidFill>
                  </a:rPr>
                  <a:t>transformations</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𝑎𝑧</m:t>
                          </m:r>
                          <m:r>
                            <a:rPr lang="en-GB" sz="2400" b="0" i="1" smtClean="0">
                              <a:latin typeface="Cambria Math" panose="02040503050406030204" pitchFamily="18" charset="0"/>
                            </a:rPr>
                            <m:t>+</m:t>
                          </m:r>
                          <m:r>
                            <a:rPr lang="en-GB" sz="2400" b="0" i="1" smtClean="0">
                              <a:latin typeface="Cambria Math" panose="02040503050406030204" pitchFamily="18" charset="0"/>
                            </a:rPr>
                            <m:t>𝑏</m:t>
                          </m:r>
                        </m:num>
                        <m:den>
                          <m:r>
                            <a:rPr lang="en-GB" sz="2400" b="0" i="1" smtClean="0">
                              <a:latin typeface="Cambria Math" panose="02040503050406030204" pitchFamily="18" charset="0"/>
                            </a:rPr>
                            <m:t>𝑐𝑧</m:t>
                          </m:r>
                          <m:r>
                            <a:rPr lang="en-GB" sz="2400" b="0" i="1" smtClean="0">
                              <a:latin typeface="Cambria Math" panose="02040503050406030204" pitchFamily="18" charset="0"/>
                            </a:rPr>
                            <m:t>+</m:t>
                          </m:r>
                          <m:r>
                            <a:rPr lang="en-GB" sz="2400" b="0" i="1" smtClean="0">
                              <a:latin typeface="Cambria Math" panose="02040503050406030204" pitchFamily="18" charset="0"/>
                            </a:rPr>
                            <m:t>𝑑</m:t>
                          </m:r>
                        </m:den>
                      </m:f>
                      <m:r>
                        <a:rPr lang="en-GB" sz="2400" b="0" i="0" smtClean="0">
                          <a:latin typeface="Cambria Math" panose="02040503050406030204" pitchFamily="18" charset="0"/>
                        </a:rPr>
                        <m:t>,      </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 </m:t>
                      </m:r>
                      <m:r>
                        <a:rPr lang="en-GB" sz="2400" b="0" i="1" smtClean="0">
                          <a:latin typeface="Cambria Math" panose="02040503050406030204" pitchFamily="18" charset="0"/>
                        </a:rPr>
                        <m:t>𝑑</m:t>
                      </m:r>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𝑎𝑑</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𝑏𝑐</m:t>
                      </m:r>
                      <m:r>
                        <a:rPr lang="en-GB" sz="2400" b="0" i="1" smtClean="0">
                          <a:latin typeface="Cambria Math" panose="02040503050406030204" pitchFamily="18" charset="0"/>
                          <a:ea typeface="Cambria Math" panose="02040503050406030204" pitchFamily="18" charset="0"/>
                        </a:rPr>
                        <m:t>≠0</m:t>
                      </m:r>
                    </m:oMath>
                  </m:oMathPara>
                </a14:m>
                <a:r>
                  <a:rPr lang="en-AU" sz="2400" dirty="0" smtClean="0"/>
                  <a:t/>
                </a:r>
                <a:br>
                  <a:rPr lang="en-AU" sz="2400" dirty="0" smtClean="0"/>
                </a:br>
                <a:endParaRPr lang="en-GB" sz="2400" dirty="0"/>
              </a:p>
              <a:p>
                <a:pPr marL="201168" lvl="1" indent="0">
                  <a:lnSpc>
                    <a:spcPct val="100000"/>
                  </a:lnSpc>
                  <a:buNone/>
                </a:pPr>
                <a:endParaRPr lang="en-GB" sz="2200" dirty="0" smtClean="0"/>
              </a:p>
              <a:p>
                <a:pPr marL="201168" lvl="1" indent="0">
                  <a:lnSpc>
                    <a:spcPct val="100000"/>
                  </a:lnSpc>
                  <a:buNone/>
                </a:pPr>
                <a:r>
                  <a:rPr lang="en-GB" sz="2200" dirty="0" smtClean="0"/>
                  <a:t>Mobius transformations have many nice properties:</a:t>
                </a:r>
              </a:p>
              <a:p>
                <a:pPr lvl="2">
                  <a:lnSpc>
                    <a:spcPct val="100000"/>
                  </a:lnSpc>
                  <a:buFont typeface="Courier New" panose="02070309020205020404" pitchFamily="49" charset="0"/>
                  <a:buChar char="o"/>
                </a:pPr>
                <a:r>
                  <a:rPr lang="en-GB" dirty="0" smtClean="0"/>
                  <a:t>Circles/lines sent to circles/lines</a:t>
                </a:r>
              </a:p>
              <a:p>
                <a:pPr lvl="2">
                  <a:lnSpc>
                    <a:spcPct val="100000"/>
                  </a:lnSpc>
                  <a:buFont typeface="Courier New" panose="02070309020205020404" pitchFamily="49" charset="0"/>
                  <a:buChar char="o"/>
                </a:pPr>
                <a:r>
                  <a:rPr lang="en-GB" dirty="0" smtClean="0"/>
                  <a:t>Include rotations, dilations, spiral symmetries, “inversions”</a:t>
                </a:r>
              </a:p>
              <a:p>
                <a:pPr marL="201168" lvl="1" indent="0">
                  <a:lnSpc>
                    <a:spcPct val="100000"/>
                  </a:lnSpc>
                  <a:buNone/>
                </a:pPr>
                <a:r>
                  <a:rPr lang="en-GB" sz="2200" dirty="0" smtClean="0"/>
                  <a:t>Form a group </a:t>
                </a:r>
                <a:r>
                  <a:rPr lang="en-GB" sz="2200" dirty="0" smtClean="0">
                    <a:solidFill>
                      <a:srgbClr val="0070C0"/>
                    </a:solidFill>
                  </a:rPr>
                  <a:t>isomorphic to </a:t>
                </a:r>
                <a14:m>
                  <m:oMath xmlns:m="http://schemas.openxmlformats.org/officeDocument/2006/math">
                    <m:r>
                      <a:rPr lang="en-AU" sz="2000" b="0" i="1" smtClean="0">
                        <a:solidFill>
                          <a:srgbClr val="0070C0"/>
                        </a:solidFill>
                        <a:latin typeface="Cambria Math" panose="02040503050406030204" pitchFamily="18" charset="0"/>
                      </a:rPr>
                      <m:t>𝑃𝑆𝐿</m:t>
                    </m:r>
                    <m:r>
                      <a:rPr lang="en-AU" sz="2000" b="0" i="1" smtClean="0">
                        <a:solidFill>
                          <a:srgbClr val="0070C0"/>
                        </a:solidFill>
                        <a:latin typeface="Cambria Math" panose="02040503050406030204" pitchFamily="18" charset="0"/>
                      </a:rPr>
                      <m:t>(2,</m:t>
                    </m:r>
                    <m:r>
                      <a:rPr lang="en-GB" sz="2000" i="1">
                        <a:solidFill>
                          <a:srgbClr val="0070C0"/>
                        </a:solidFill>
                        <a:latin typeface="Cambria Math" panose="02040503050406030204" pitchFamily="18" charset="0"/>
                        <a:ea typeface="Cambria Math" panose="02040503050406030204" pitchFamily="18" charset="0"/>
                      </a:rPr>
                      <m:t>ℂ</m:t>
                    </m:r>
                  </m:oMath>
                </a14:m>
                <a:r>
                  <a:rPr lang="en-GB" sz="2200" dirty="0" smtClean="0">
                    <a:solidFill>
                      <a:srgbClr val="0070C0"/>
                    </a:solidFill>
                  </a:rPr>
                  <a:t>)</a:t>
                </a:r>
                <a:r>
                  <a:rPr lang="en-GB" sz="2200" dirty="0" smtClean="0"/>
                  <a:t>:</a:t>
                </a:r>
              </a:p>
              <a:p>
                <a:pPr marL="201168" lvl="1" indent="0">
                  <a:lnSpc>
                    <a:spcPct val="100000"/>
                  </a:lnSpc>
                  <a:buNone/>
                </a:pPr>
                <a14:m>
                  <m:oMathPara xmlns:m="http://schemas.openxmlformats.org/officeDocument/2006/math">
                    <m:oMathParaPr>
                      <m:jc m:val="centerGroup"/>
                    </m:oMathParaPr>
                    <m:oMath xmlns:m="http://schemas.openxmlformats.org/officeDocument/2006/math">
                      <m:r>
                        <a:rPr lang="en-AU" sz="2200" b="0" i="1" smtClean="0">
                          <a:latin typeface="Cambria Math" panose="02040503050406030204" pitchFamily="18" charset="0"/>
                        </a:rPr>
                        <m:t>𝑓</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𝑧</m:t>
                          </m:r>
                        </m:e>
                      </m:d>
                      <m:r>
                        <a:rPr lang="en-AU" sz="2200" b="0" i="1" smtClean="0">
                          <a:latin typeface="Cambria Math" panose="02040503050406030204" pitchFamily="18" charset="0"/>
                        </a:rPr>
                        <m:t>= </m:t>
                      </m:r>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𝑎𝑧</m:t>
                          </m:r>
                          <m:r>
                            <a:rPr lang="en-AU" sz="2200" b="0" i="1" smtClean="0">
                              <a:latin typeface="Cambria Math" panose="02040503050406030204" pitchFamily="18" charset="0"/>
                            </a:rPr>
                            <m:t>+</m:t>
                          </m:r>
                          <m:r>
                            <a:rPr lang="en-AU" sz="2200" b="0" i="1" smtClean="0">
                              <a:latin typeface="Cambria Math" panose="02040503050406030204" pitchFamily="18" charset="0"/>
                            </a:rPr>
                            <m:t>𝑏</m:t>
                          </m:r>
                        </m:num>
                        <m:den>
                          <m:r>
                            <a:rPr lang="en-AU" sz="2200" b="0" i="1" smtClean="0">
                              <a:latin typeface="Cambria Math" panose="02040503050406030204" pitchFamily="18" charset="0"/>
                            </a:rPr>
                            <m:t>𝑐𝑧</m:t>
                          </m:r>
                          <m:r>
                            <a:rPr lang="en-AU" sz="2200" b="0" i="1" smtClean="0">
                              <a:latin typeface="Cambria Math" panose="02040503050406030204" pitchFamily="18" charset="0"/>
                            </a:rPr>
                            <m:t>+</m:t>
                          </m:r>
                          <m:r>
                            <a:rPr lang="en-AU" sz="2200" b="0" i="1" smtClean="0">
                              <a:latin typeface="Cambria Math" panose="02040503050406030204" pitchFamily="18" charset="0"/>
                            </a:rPr>
                            <m:t>𝑑</m:t>
                          </m:r>
                        </m:den>
                      </m:f>
                      <m:r>
                        <a:rPr lang="en-AU" sz="2200" b="0" i="1" smtClean="0">
                          <a:latin typeface="Cambria Math" panose="02040503050406030204" pitchFamily="18" charset="0"/>
                        </a:rPr>
                        <m:t>,   </m:t>
                      </m:r>
                      <m:r>
                        <a:rPr lang="en-AU" sz="2200" b="0" i="1" smtClean="0">
                          <a:latin typeface="Cambria Math" panose="02040503050406030204" pitchFamily="18" charset="0"/>
                        </a:rPr>
                        <m:t>𝑔</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𝑧</m:t>
                          </m:r>
                        </m:e>
                      </m:d>
                      <m:r>
                        <a:rPr lang="en-AU" sz="2200" b="0" i="1" smtClean="0">
                          <a:latin typeface="Cambria Math" panose="02040503050406030204" pitchFamily="18" charset="0"/>
                        </a:rPr>
                        <m:t>= </m:t>
                      </m:r>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𝛼</m:t>
                          </m:r>
                          <m:r>
                            <a:rPr lang="en-AU" sz="2200" b="0" i="1" smtClean="0">
                              <a:latin typeface="Cambria Math" panose="02040503050406030204" pitchFamily="18" charset="0"/>
                            </a:rPr>
                            <m:t>𝑧</m:t>
                          </m:r>
                          <m:r>
                            <a:rPr lang="en-AU" sz="2200" b="0" i="1" smtClean="0">
                              <a:latin typeface="Cambria Math" panose="02040503050406030204" pitchFamily="18" charset="0"/>
                            </a:rPr>
                            <m:t>+</m:t>
                          </m:r>
                          <m:r>
                            <a:rPr lang="en-AU" sz="2200" b="0" i="1" smtClean="0">
                              <a:latin typeface="Cambria Math" panose="02040503050406030204" pitchFamily="18" charset="0"/>
                            </a:rPr>
                            <m:t>𝛽</m:t>
                          </m:r>
                        </m:num>
                        <m:den>
                          <m:r>
                            <a:rPr lang="en-AU" sz="2200" b="0" i="1" smtClean="0">
                              <a:latin typeface="Cambria Math" panose="02040503050406030204" pitchFamily="18" charset="0"/>
                            </a:rPr>
                            <m:t>𝛾</m:t>
                          </m:r>
                          <m:r>
                            <a:rPr lang="en-AU" sz="2200" b="0" i="1" smtClean="0">
                              <a:latin typeface="Cambria Math" panose="02040503050406030204" pitchFamily="18" charset="0"/>
                            </a:rPr>
                            <m:t>𝑧</m:t>
                          </m:r>
                          <m:r>
                            <a:rPr lang="en-AU" sz="2200" b="0" i="1" smtClean="0">
                              <a:latin typeface="Cambria Math" panose="02040503050406030204" pitchFamily="18" charset="0"/>
                            </a:rPr>
                            <m:t>+</m:t>
                          </m:r>
                          <m:r>
                            <a:rPr lang="en-AU" sz="2200" b="0" i="1" smtClean="0">
                              <a:latin typeface="Cambria Math" panose="02040503050406030204" pitchFamily="18" charset="0"/>
                            </a:rPr>
                            <m:t>𝛿</m:t>
                          </m:r>
                        </m:den>
                      </m:f>
                      <m:r>
                        <a:rPr lang="en-AU" sz="2200" b="0" i="1" smtClean="0">
                          <a:latin typeface="Cambria Math" panose="02040503050406030204" pitchFamily="18" charset="0"/>
                        </a:rPr>
                        <m:t>   ⇒    </m:t>
                      </m:r>
                      <m:r>
                        <a:rPr lang="en-AU" sz="2200" b="0" i="1" smtClean="0">
                          <a:latin typeface="Cambria Math" panose="02040503050406030204" pitchFamily="18" charset="0"/>
                        </a:rPr>
                        <m:t>𝑓</m:t>
                      </m:r>
                      <m:r>
                        <a:rPr lang="en-AU" sz="2200" b="0" i="1" smtClean="0">
                          <a:latin typeface="Cambria Math" panose="02040503050406030204" pitchFamily="18" charset="0"/>
                        </a:rPr>
                        <m:t>∘</m:t>
                      </m:r>
                      <m:r>
                        <a:rPr lang="en-AU" sz="2200" b="0" i="1" smtClean="0">
                          <a:latin typeface="Cambria Math" panose="02040503050406030204" pitchFamily="18" charset="0"/>
                        </a:rPr>
                        <m:t>𝑔</m:t>
                      </m:r>
                      <m:r>
                        <a:rPr lang="en-AU" sz="2200" b="0" i="1" smtClean="0">
                          <a:latin typeface="Cambria Math" panose="02040503050406030204" pitchFamily="18" charset="0"/>
                        </a:rPr>
                        <m:t> </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𝑧</m:t>
                          </m:r>
                        </m:e>
                      </m:d>
                      <m:r>
                        <a:rPr lang="en-AU" sz="2200" b="0" i="1" smtClean="0">
                          <a:latin typeface="Cambria Math" panose="02040503050406030204" pitchFamily="18" charset="0"/>
                        </a:rPr>
                        <m:t>= </m:t>
                      </m:r>
                      <m:f>
                        <m:fPr>
                          <m:ctrlPr>
                            <a:rPr lang="en-AU" sz="2200" b="0" i="1" smtClean="0">
                              <a:latin typeface="Cambria Math" panose="02040503050406030204" pitchFamily="18" charset="0"/>
                            </a:rPr>
                          </m:ctrlPr>
                        </m:fPr>
                        <m:num>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𝑎</m:t>
                              </m:r>
                              <m:r>
                                <a:rPr lang="en-AU" sz="2200" b="0" i="1" smtClean="0">
                                  <a:latin typeface="Cambria Math" panose="02040503050406030204" pitchFamily="18" charset="0"/>
                                </a:rPr>
                                <m:t>𝛼</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𝛾</m:t>
                              </m:r>
                            </m:e>
                          </m:d>
                          <m:r>
                            <a:rPr lang="en-AU" sz="2200" b="0" i="1" smtClean="0">
                              <a:latin typeface="Cambria Math" panose="02040503050406030204" pitchFamily="18" charset="0"/>
                            </a:rPr>
                            <m:t>𝑧</m:t>
                          </m:r>
                          <m:r>
                            <a:rPr lang="en-AU" sz="2200" b="0" i="1" smtClean="0">
                              <a:latin typeface="Cambria Math" panose="02040503050406030204" pitchFamily="18" charset="0"/>
                            </a:rPr>
                            <m:t>+(</m:t>
                          </m:r>
                          <m:r>
                            <a:rPr lang="en-AU" sz="2200" b="0" i="1" smtClean="0">
                              <a:latin typeface="Cambria Math" panose="02040503050406030204" pitchFamily="18" charset="0"/>
                            </a:rPr>
                            <m:t>𝑎</m:t>
                          </m:r>
                          <m:r>
                            <a:rPr lang="en-AU" sz="2200" b="0" i="1" smtClean="0">
                              <a:latin typeface="Cambria Math" panose="02040503050406030204" pitchFamily="18" charset="0"/>
                            </a:rPr>
                            <m:t>𝛽</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𝛿</m:t>
                          </m:r>
                          <m:r>
                            <a:rPr lang="en-AU" sz="2200" b="0" i="1" smtClean="0">
                              <a:latin typeface="Cambria Math" panose="02040503050406030204" pitchFamily="18" charset="0"/>
                            </a:rPr>
                            <m:t>)</m:t>
                          </m:r>
                        </m:num>
                        <m:den>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𝑐</m:t>
                              </m:r>
                              <m:r>
                                <a:rPr lang="en-AU" sz="2200" b="0" i="1" smtClean="0">
                                  <a:latin typeface="Cambria Math" panose="02040503050406030204" pitchFamily="18" charset="0"/>
                                </a:rPr>
                                <m:t>𝛼</m:t>
                              </m:r>
                              <m:r>
                                <a:rPr lang="en-AU" sz="2200" b="0" i="1" smtClean="0">
                                  <a:latin typeface="Cambria Math" panose="02040503050406030204" pitchFamily="18" charset="0"/>
                                </a:rPr>
                                <m:t>+</m:t>
                              </m:r>
                              <m:r>
                                <a:rPr lang="en-AU" sz="2200" b="0" i="1" smtClean="0">
                                  <a:latin typeface="Cambria Math" panose="02040503050406030204" pitchFamily="18" charset="0"/>
                                </a:rPr>
                                <m:t>𝑑</m:t>
                              </m:r>
                              <m:r>
                                <a:rPr lang="en-AU" sz="2200" b="0" i="1" smtClean="0">
                                  <a:latin typeface="Cambria Math" panose="02040503050406030204" pitchFamily="18" charset="0"/>
                                </a:rPr>
                                <m:t>𝛾</m:t>
                              </m:r>
                            </m:e>
                          </m:d>
                          <m:r>
                            <a:rPr lang="en-AU" sz="2200" b="0" i="1" smtClean="0">
                              <a:latin typeface="Cambria Math" panose="02040503050406030204" pitchFamily="18" charset="0"/>
                            </a:rPr>
                            <m:t>𝑧</m:t>
                          </m:r>
                          <m:r>
                            <a:rPr lang="en-AU" sz="2200" b="0" i="1" smtClean="0">
                              <a:latin typeface="Cambria Math" panose="02040503050406030204" pitchFamily="18" charset="0"/>
                            </a:rPr>
                            <m:t>+(</m:t>
                          </m:r>
                          <m:r>
                            <a:rPr lang="en-AU" sz="2200" b="0" i="1" smtClean="0">
                              <a:latin typeface="Cambria Math" panose="02040503050406030204" pitchFamily="18" charset="0"/>
                            </a:rPr>
                            <m:t>𝑐</m:t>
                          </m:r>
                          <m:r>
                            <a:rPr lang="en-AU" sz="2200" b="0" i="1" smtClean="0">
                              <a:latin typeface="Cambria Math" panose="02040503050406030204" pitchFamily="18" charset="0"/>
                            </a:rPr>
                            <m:t>𝛽</m:t>
                          </m:r>
                          <m:r>
                            <a:rPr lang="en-AU" sz="2200" b="0" i="1" smtClean="0">
                              <a:latin typeface="Cambria Math" panose="02040503050406030204" pitchFamily="18" charset="0"/>
                            </a:rPr>
                            <m:t>+</m:t>
                          </m:r>
                          <m:r>
                            <a:rPr lang="en-AU" sz="2200" b="0" i="1" smtClean="0">
                              <a:latin typeface="Cambria Math" panose="02040503050406030204" pitchFamily="18" charset="0"/>
                            </a:rPr>
                            <m:t>𝑑</m:t>
                          </m:r>
                          <m:r>
                            <a:rPr lang="en-AU" sz="2200" b="0" i="1" smtClean="0">
                              <a:latin typeface="Cambria Math" panose="02040503050406030204" pitchFamily="18" charset="0"/>
                            </a:rPr>
                            <m:t>𝛿</m:t>
                          </m:r>
                          <m:r>
                            <a:rPr lang="en-AU" sz="2200" b="0" i="1" smtClean="0">
                              <a:latin typeface="Cambria Math" panose="02040503050406030204" pitchFamily="18" charset="0"/>
                            </a:rPr>
                            <m:t>)</m:t>
                          </m:r>
                        </m:den>
                      </m:f>
                    </m:oMath>
                  </m:oMathPara>
                </a14:m>
                <a:endParaRPr lang="en-GB" sz="2200" dirty="0" smtClean="0"/>
              </a:p>
              <a:p>
                <a:pPr marL="201168" lvl="1" indent="0">
                  <a:lnSpc>
                    <a:spcPct val="100000"/>
                  </a:lnSpc>
                  <a:buNone/>
                </a:pPr>
                <a14:m>
                  <m:oMathPara xmlns:m="http://schemas.openxmlformats.org/officeDocument/2006/math">
                    <m:oMathParaPr>
                      <m:jc m:val="centerGroup"/>
                    </m:oMathParaPr>
                    <m:oMath xmlns:m="http://schemas.openxmlformats.org/officeDocument/2006/math">
                      <m:d>
                        <m:dPr>
                          <m:ctrlPr>
                            <a:rPr lang="en-GB" sz="2200" i="1" smtClean="0">
                              <a:latin typeface="Cambria Math" panose="02040503050406030204" pitchFamily="18" charset="0"/>
                            </a:rPr>
                          </m:ctrlPr>
                        </m:dPr>
                        <m:e>
                          <m:m>
                            <m:mPr>
                              <m:mcs>
                                <m:mc>
                                  <m:mcPr>
                                    <m:count m:val="2"/>
                                    <m:mcJc m:val="center"/>
                                  </m:mcPr>
                                </m:mc>
                              </m:mcs>
                              <m:ctrlPr>
                                <a:rPr lang="en-GB" sz="2200" i="1" smtClean="0">
                                  <a:latin typeface="Cambria Math" panose="02040503050406030204" pitchFamily="18" charset="0"/>
                                </a:rPr>
                              </m:ctrlPr>
                            </m:mPr>
                            <m:mr>
                              <m:e>
                                <m:r>
                                  <m:rPr>
                                    <m:brk m:alnAt="7"/>
                                  </m:rPr>
                                  <a:rPr lang="en-AU" sz="2200" b="0" i="1" smtClean="0">
                                    <a:latin typeface="Cambria Math" panose="02040503050406030204" pitchFamily="18" charset="0"/>
                                  </a:rPr>
                                  <m:t>𝑎</m:t>
                                </m:r>
                              </m:e>
                              <m:e>
                                <m:r>
                                  <a:rPr lang="en-AU" sz="2200" b="0" i="1" smtClean="0">
                                    <a:latin typeface="Cambria Math" panose="02040503050406030204" pitchFamily="18" charset="0"/>
                                  </a:rPr>
                                  <m:t>𝑏</m:t>
                                </m:r>
                              </m:e>
                            </m:mr>
                            <m:mr>
                              <m:e>
                                <m:r>
                                  <a:rPr lang="en-AU" sz="2200" b="0" i="1" smtClean="0">
                                    <a:latin typeface="Cambria Math" panose="02040503050406030204" pitchFamily="18" charset="0"/>
                                  </a:rPr>
                                  <m:t>𝑐</m:t>
                                </m:r>
                              </m:e>
                              <m:e>
                                <m:r>
                                  <a:rPr lang="en-AU" sz="2200" b="0" i="1" smtClean="0">
                                    <a:latin typeface="Cambria Math" panose="02040503050406030204" pitchFamily="18" charset="0"/>
                                  </a:rPr>
                                  <m:t>𝑑</m:t>
                                </m:r>
                              </m:e>
                            </m:mr>
                          </m:m>
                        </m:e>
                      </m:d>
                      <m:d>
                        <m:dPr>
                          <m:ctrlPr>
                            <a:rPr lang="en-GB" sz="2200" i="1" smtClean="0">
                              <a:latin typeface="Cambria Math" panose="02040503050406030204" pitchFamily="18" charset="0"/>
                            </a:rPr>
                          </m:ctrlPr>
                        </m:dPr>
                        <m:e>
                          <m:m>
                            <m:mPr>
                              <m:mcs>
                                <m:mc>
                                  <m:mcPr>
                                    <m:count m:val="2"/>
                                    <m:mcJc m:val="center"/>
                                  </m:mcPr>
                                </m:mc>
                              </m:mcs>
                              <m:ctrlPr>
                                <a:rPr lang="en-GB" sz="2200" i="1" smtClean="0">
                                  <a:latin typeface="Cambria Math" panose="02040503050406030204" pitchFamily="18" charset="0"/>
                                </a:rPr>
                              </m:ctrlPr>
                            </m:mPr>
                            <m:mr>
                              <m:e>
                                <m:r>
                                  <a:rPr lang="en-AU" sz="2200" b="0" i="1" smtClean="0">
                                    <a:latin typeface="Cambria Math" panose="02040503050406030204" pitchFamily="18" charset="0"/>
                                  </a:rPr>
                                  <m:t>𝛼</m:t>
                                </m:r>
                              </m:e>
                              <m:e>
                                <m:r>
                                  <a:rPr lang="en-AU" sz="2200" b="0" i="1" smtClean="0">
                                    <a:latin typeface="Cambria Math" panose="02040503050406030204" pitchFamily="18" charset="0"/>
                                  </a:rPr>
                                  <m:t>𝛽</m:t>
                                </m:r>
                              </m:e>
                            </m:mr>
                            <m:mr>
                              <m:e>
                                <m:r>
                                  <a:rPr lang="en-AU" sz="2200" b="0" i="1" smtClean="0">
                                    <a:latin typeface="Cambria Math" panose="02040503050406030204" pitchFamily="18" charset="0"/>
                                  </a:rPr>
                                  <m:t>𝛾</m:t>
                                </m:r>
                              </m:e>
                              <m:e>
                                <m:r>
                                  <a:rPr lang="en-AU" sz="2200" b="0" i="1" smtClean="0">
                                    <a:latin typeface="Cambria Math" panose="02040503050406030204" pitchFamily="18" charset="0"/>
                                  </a:rPr>
                                  <m:t>𝛿</m:t>
                                </m:r>
                              </m:e>
                            </m:mr>
                          </m:m>
                        </m:e>
                      </m:d>
                      <m:r>
                        <a:rPr lang="en-AU" sz="2200" b="0" i="1" smtClean="0">
                          <a:latin typeface="Cambria Math" panose="02040503050406030204" pitchFamily="18" charset="0"/>
                        </a:rPr>
                        <m:t>=</m:t>
                      </m:r>
                      <m:d>
                        <m:dPr>
                          <m:ctrlPr>
                            <a:rPr lang="en-AU" sz="2200" b="0" i="1" smtClean="0">
                              <a:latin typeface="Cambria Math" panose="02040503050406030204" pitchFamily="18" charset="0"/>
                            </a:rPr>
                          </m:ctrlPr>
                        </m:dPr>
                        <m:e>
                          <m:m>
                            <m:mPr>
                              <m:mcs>
                                <m:mc>
                                  <m:mcPr>
                                    <m:count m:val="2"/>
                                    <m:mcJc m:val="center"/>
                                  </m:mcPr>
                                </m:mc>
                              </m:mcs>
                              <m:ctrlPr>
                                <a:rPr lang="en-AU" sz="2200" b="0" i="1" smtClean="0">
                                  <a:latin typeface="Cambria Math" panose="02040503050406030204" pitchFamily="18" charset="0"/>
                                </a:rPr>
                              </m:ctrlPr>
                            </m:mPr>
                            <m:mr>
                              <m:e>
                                <m:r>
                                  <m:rPr>
                                    <m:brk m:alnAt="7"/>
                                  </m:rPr>
                                  <a:rPr lang="en-AU" sz="2200" b="0" i="1" smtClean="0">
                                    <a:latin typeface="Cambria Math" panose="02040503050406030204" pitchFamily="18" charset="0"/>
                                  </a:rPr>
                                  <m:t>𝑎</m:t>
                                </m:r>
                                <m:r>
                                  <a:rPr lang="en-AU" sz="2200" b="0" i="1" smtClean="0">
                                    <a:latin typeface="Cambria Math" panose="02040503050406030204" pitchFamily="18" charset="0"/>
                                  </a:rPr>
                                  <m:t>𝛼</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𝛾</m:t>
                                </m:r>
                              </m:e>
                              <m:e>
                                <m:r>
                                  <a:rPr lang="en-AU" sz="2200" b="0" i="1" smtClean="0">
                                    <a:latin typeface="Cambria Math" panose="02040503050406030204" pitchFamily="18" charset="0"/>
                                  </a:rPr>
                                  <m:t>𝑎</m:t>
                                </m:r>
                                <m:r>
                                  <a:rPr lang="en-AU" sz="2200" b="0" i="1" smtClean="0">
                                    <a:latin typeface="Cambria Math" panose="02040503050406030204" pitchFamily="18" charset="0"/>
                                  </a:rPr>
                                  <m:t>𝛽</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𝛿</m:t>
                                </m:r>
                              </m:e>
                            </m:mr>
                            <m:mr>
                              <m:e>
                                <m:r>
                                  <a:rPr lang="en-AU" sz="2200" b="0" i="1" smtClean="0">
                                    <a:latin typeface="Cambria Math" panose="02040503050406030204" pitchFamily="18" charset="0"/>
                                  </a:rPr>
                                  <m:t>𝑐</m:t>
                                </m:r>
                                <m:r>
                                  <a:rPr lang="en-AU" sz="2200" b="0" i="1" smtClean="0">
                                    <a:latin typeface="Cambria Math" panose="02040503050406030204" pitchFamily="18" charset="0"/>
                                  </a:rPr>
                                  <m:t>𝛼</m:t>
                                </m:r>
                                <m:r>
                                  <a:rPr lang="en-AU" sz="2200" b="0" i="1" smtClean="0">
                                    <a:latin typeface="Cambria Math" panose="02040503050406030204" pitchFamily="18" charset="0"/>
                                  </a:rPr>
                                  <m:t>+</m:t>
                                </m:r>
                                <m:r>
                                  <a:rPr lang="en-AU" sz="2200" b="0" i="1" smtClean="0">
                                    <a:latin typeface="Cambria Math" panose="02040503050406030204" pitchFamily="18" charset="0"/>
                                  </a:rPr>
                                  <m:t>𝑑</m:t>
                                </m:r>
                                <m:r>
                                  <a:rPr lang="en-AU" sz="2200" b="0" i="1" smtClean="0">
                                    <a:latin typeface="Cambria Math" panose="02040503050406030204" pitchFamily="18" charset="0"/>
                                  </a:rPr>
                                  <m:t>𝛾</m:t>
                                </m:r>
                              </m:e>
                              <m:e>
                                <m:r>
                                  <a:rPr lang="en-AU" sz="2200" b="0" i="1" smtClean="0">
                                    <a:latin typeface="Cambria Math" panose="02040503050406030204" pitchFamily="18" charset="0"/>
                                  </a:rPr>
                                  <m:t>𝑐</m:t>
                                </m:r>
                                <m:r>
                                  <a:rPr lang="en-AU" sz="2200" b="0" i="1" smtClean="0">
                                    <a:latin typeface="Cambria Math" panose="02040503050406030204" pitchFamily="18" charset="0"/>
                                  </a:rPr>
                                  <m:t>𝛽</m:t>
                                </m:r>
                                <m:r>
                                  <a:rPr lang="en-AU" sz="2200" b="0" i="1" smtClean="0">
                                    <a:latin typeface="Cambria Math" panose="02040503050406030204" pitchFamily="18" charset="0"/>
                                  </a:rPr>
                                  <m:t>+</m:t>
                                </m:r>
                                <m:r>
                                  <a:rPr lang="en-AU" sz="2200" b="0" i="1" smtClean="0">
                                    <a:latin typeface="Cambria Math" panose="02040503050406030204" pitchFamily="18" charset="0"/>
                                  </a:rPr>
                                  <m:t>𝑑</m:t>
                                </m:r>
                                <m:r>
                                  <a:rPr lang="en-AU" sz="2200" b="0" i="1" smtClean="0">
                                    <a:latin typeface="Cambria Math" panose="02040503050406030204" pitchFamily="18" charset="0"/>
                                  </a:rPr>
                                  <m:t>𝛿</m:t>
                                </m:r>
                              </m:e>
                            </m:mr>
                          </m:m>
                        </m:e>
                      </m:d>
                    </m:oMath>
                  </m:oMathPara>
                </a14:m>
                <a:endParaRPr lang="en-GB" sz="2200" dirty="0" smtClean="0"/>
              </a:p>
              <a:p>
                <a:pPr marL="201168" lvl="1" indent="0">
                  <a:lnSpc>
                    <a:spcPct val="100000"/>
                  </a:lnSpc>
                  <a:buNone/>
                </a:pPr>
                <a:endParaRPr lang="en-GB" sz="2200" dirty="0" smtClean="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11601063" cy="4809340"/>
              </a:xfrm>
              <a:blipFill rotWithShape="0">
                <a:blip r:embed="rId2"/>
                <a:stretch>
                  <a:fillRect l="-1524" t="-1774"/>
                </a:stretch>
              </a:blipFill>
            </p:spPr>
            <p:txBody>
              <a:bodyPr/>
              <a:lstStyle/>
              <a:p>
                <a:r>
                  <a:rPr lang="en-AU">
                    <a:noFill/>
                  </a:rPr>
                  <a:t> </a:t>
                </a:r>
              </a:p>
            </p:txBody>
          </p:sp>
        </mc:Fallback>
      </mc:AlternateContent>
    </p:spTree>
    <p:extLst>
      <p:ext uri="{BB962C8B-B14F-4D97-AF65-F5344CB8AC3E}">
        <p14:creationId xmlns:p14="http://schemas.microsoft.com/office/powerpoint/2010/main" val="19860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fontScale="90000"/>
          </a:bodyPr>
          <a:lstStyle/>
          <a:p>
            <a:r>
              <a:rPr lang="en-GB" dirty="0" smtClean="0"/>
              <a:t>Complex </a:t>
            </a:r>
            <a:r>
              <a:rPr lang="en-GB" dirty="0"/>
              <a:t>geometry: </a:t>
            </a:r>
            <a:r>
              <a:rPr lang="en-GB" dirty="0" err="1"/>
              <a:t>Möbius</a:t>
            </a:r>
            <a:r>
              <a:rPr lang="en-GB" dirty="0"/>
              <a:t> transformations</a:t>
            </a:r>
          </a:p>
        </p:txBody>
      </p:sp>
      <p:pic>
        <p:nvPicPr>
          <p:cNvPr id="6" name="Picture 5">
            <a:extLst>
              <a:ext uri="{FF2B5EF4-FFF2-40B4-BE49-F238E27FC236}">
                <a16:creationId xmlns="" xmlns:a16="http://schemas.microsoft.com/office/drawing/2014/main" id="{08CDA7CB-9F98-40F0-95F7-5C1255B7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22" y="1255466"/>
            <a:ext cx="6583680" cy="4389120"/>
          </a:xfrm>
          <a:prstGeom prst="rect">
            <a:avLst/>
          </a:prstGeom>
        </p:spPr>
      </p:pic>
      <p:pic>
        <p:nvPicPr>
          <p:cNvPr id="8" name="Picture 7">
            <a:extLst>
              <a:ext uri="{FF2B5EF4-FFF2-40B4-BE49-F238E27FC236}">
                <a16:creationId xmlns="" xmlns:a16="http://schemas.microsoft.com/office/drawing/2014/main" id="{1FB90B28-CA23-43A7-947E-7B12C3A13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551" y="1255466"/>
            <a:ext cx="4389120" cy="2926080"/>
          </a:xfrm>
          <a:prstGeom prst="rect">
            <a:avLst/>
          </a:prstGeom>
        </p:spPr>
      </p:pic>
      <p:sp>
        <p:nvSpPr>
          <p:cNvPr id="9" name="TextBox 8">
            <a:extLst>
              <a:ext uri="{FF2B5EF4-FFF2-40B4-BE49-F238E27FC236}">
                <a16:creationId xmlns="" xmlns:a16="http://schemas.microsoft.com/office/drawing/2014/main" id="{5AF48B31-F401-4825-92FD-96855578E68D}"/>
              </a:ext>
            </a:extLst>
          </p:cNvPr>
          <p:cNvSpPr txBox="1"/>
          <p:nvPr/>
        </p:nvSpPr>
        <p:spPr>
          <a:xfrm>
            <a:off x="8033169" y="5867520"/>
            <a:ext cx="4158831" cy="369332"/>
          </a:xfrm>
          <a:prstGeom prst="rect">
            <a:avLst/>
          </a:prstGeom>
          <a:noFill/>
        </p:spPr>
        <p:txBody>
          <a:bodyPr wrap="none" rtlCol="0">
            <a:spAutoFit/>
          </a:bodyPr>
          <a:lstStyle/>
          <a:p>
            <a:r>
              <a:rPr lang="en-GB" dirty="0">
                <a:solidFill>
                  <a:schemeClr val="tx1">
                    <a:lumMod val="75000"/>
                    <a:lumOff val="25000"/>
                  </a:schemeClr>
                </a:solidFill>
              </a:rPr>
              <a:t>Source: </a:t>
            </a:r>
            <a:r>
              <a:rPr lang="en-GB" i="1" dirty="0">
                <a:solidFill>
                  <a:schemeClr val="tx1">
                    <a:lumMod val="75000"/>
                    <a:lumOff val="25000"/>
                  </a:schemeClr>
                </a:solidFill>
              </a:rPr>
              <a:t>Mobius transformations revealed</a:t>
            </a:r>
            <a:endParaRPr lang="en-GB" dirty="0">
              <a:solidFill>
                <a:schemeClr val="tx1">
                  <a:lumMod val="75000"/>
                  <a:lumOff val="2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552" y="4351171"/>
            <a:ext cx="1553528" cy="1520474"/>
          </a:xfrm>
          <a:prstGeom prst="rect">
            <a:avLst/>
          </a:prstGeom>
        </p:spPr>
      </p:pic>
    </p:spTree>
    <p:extLst>
      <p:ext uri="{BB962C8B-B14F-4D97-AF65-F5344CB8AC3E}">
        <p14:creationId xmlns:p14="http://schemas.microsoft.com/office/powerpoint/2010/main" val="140584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1" y="1436914"/>
                <a:ext cx="11601063" cy="4809340"/>
              </a:xfrm>
            </p:spPr>
            <p:txBody>
              <a:bodyPr>
                <a:normAutofit lnSpcReduction="10000"/>
              </a:bodyPr>
              <a:lstStyle/>
              <a:p>
                <a:pPr>
                  <a:buFont typeface="Courier New" panose="02070309020205020404" pitchFamily="49" charset="0"/>
                  <a:buChar char="o"/>
                </a:pPr>
                <a:r>
                  <a:rPr lang="en-GB" sz="2400" dirty="0" smtClean="0">
                    <a:solidFill>
                      <a:srgbClr val="0070C0"/>
                    </a:solidFill>
                  </a:rPr>
                  <a:t> The set of conformal symmetries of the </a:t>
                </a:r>
                <a:r>
                  <a:rPr lang="en-GB" sz="2400" dirty="0">
                    <a:solidFill>
                      <a:srgbClr val="0070C0"/>
                    </a:solidFill>
                  </a:rPr>
                  <a:t>Riemann </a:t>
                </a:r>
                <a:r>
                  <a:rPr lang="en-GB" sz="2400" dirty="0" smtClean="0">
                    <a:solidFill>
                      <a:srgbClr val="0070C0"/>
                    </a:solidFill>
                  </a:rPr>
                  <a:t>sphere</a:t>
                </a:r>
                <a:r>
                  <a:rPr lang="en-GB" sz="2400" dirty="0" smtClean="0"/>
                  <a:t>, i.e. the </a:t>
                </a:r>
                <a:r>
                  <a:rPr lang="en-GB" sz="2400" dirty="0" err="1" smtClean="0">
                    <a:solidFill>
                      <a:srgbClr val="0070C0"/>
                    </a:solidFill>
                  </a:rPr>
                  <a:t>Möbius</a:t>
                </a:r>
                <a:r>
                  <a:rPr lang="en-GB" sz="2400" dirty="0" smtClean="0">
                    <a:solidFill>
                      <a:srgbClr val="0070C0"/>
                    </a:solidFill>
                  </a:rPr>
                  <a:t> </a:t>
                </a:r>
                <a:r>
                  <a:rPr lang="en-GB" sz="2400" dirty="0">
                    <a:solidFill>
                      <a:srgbClr val="0070C0"/>
                    </a:solidFill>
                  </a:rPr>
                  <a:t>transformations</a:t>
                </a: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𝑎𝑧</m:t>
                          </m:r>
                          <m:r>
                            <a:rPr lang="en-GB" sz="2400" b="0" i="1" smtClean="0">
                              <a:latin typeface="Cambria Math" panose="02040503050406030204" pitchFamily="18" charset="0"/>
                            </a:rPr>
                            <m:t>+</m:t>
                          </m:r>
                          <m:r>
                            <a:rPr lang="en-GB" sz="2400" b="0" i="1" smtClean="0">
                              <a:latin typeface="Cambria Math" panose="02040503050406030204" pitchFamily="18" charset="0"/>
                            </a:rPr>
                            <m:t>𝑏</m:t>
                          </m:r>
                        </m:num>
                        <m:den>
                          <m:r>
                            <a:rPr lang="en-GB" sz="2400" b="0" i="1" smtClean="0">
                              <a:latin typeface="Cambria Math" panose="02040503050406030204" pitchFamily="18" charset="0"/>
                            </a:rPr>
                            <m:t>𝑐𝑧</m:t>
                          </m:r>
                          <m:r>
                            <a:rPr lang="en-GB" sz="2400" b="0" i="1" smtClean="0">
                              <a:latin typeface="Cambria Math" panose="02040503050406030204" pitchFamily="18" charset="0"/>
                            </a:rPr>
                            <m:t>+</m:t>
                          </m:r>
                          <m:r>
                            <a:rPr lang="en-GB" sz="2400" b="0" i="1" smtClean="0">
                              <a:latin typeface="Cambria Math" panose="02040503050406030204" pitchFamily="18" charset="0"/>
                            </a:rPr>
                            <m:t>𝑑</m:t>
                          </m:r>
                        </m:den>
                      </m:f>
                      <m:r>
                        <a:rPr lang="en-GB" sz="2400" b="0" i="0" smtClean="0">
                          <a:latin typeface="Cambria Math" panose="02040503050406030204" pitchFamily="18" charset="0"/>
                        </a:rPr>
                        <m:t>,      </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 </m:t>
                      </m:r>
                      <m:r>
                        <a:rPr lang="en-GB" sz="2400" b="0" i="1" smtClean="0">
                          <a:latin typeface="Cambria Math" panose="02040503050406030204" pitchFamily="18" charset="0"/>
                        </a:rPr>
                        <m:t>𝑑</m:t>
                      </m:r>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ℂ</m:t>
                      </m:r>
                      <m:r>
                        <a:rPr lang="en-GB" sz="2400" b="0" i="1" smtClean="0">
                          <a:latin typeface="Cambria Math" panose="02040503050406030204" pitchFamily="18" charset="0"/>
                          <a:ea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𝑎𝑑</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𝑏𝑐</m:t>
                      </m:r>
                      <m:r>
                        <a:rPr lang="en-GB" sz="2400" b="0" i="1" smtClean="0">
                          <a:latin typeface="Cambria Math" panose="02040503050406030204" pitchFamily="18" charset="0"/>
                          <a:ea typeface="Cambria Math" panose="02040503050406030204" pitchFamily="18" charset="0"/>
                        </a:rPr>
                        <m:t>≠0</m:t>
                      </m:r>
                    </m:oMath>
                  </m:oMathPara>
                </a14:m>
                <a:r>
                  <a:rPr lang="en-AU" sz="2400" dirty="0" smtClean="0"/>
                  <a:t/>
                </a:r>
                <a:br>
                  <a:rPr lang="en-AU" sz="2400" dirty="0" smtClean="0"/>
                </a:br>
                <a:endParaRPr lang="en-GB" sz="2200" dirty="0" smtClean="0"/>
              </a:p>
              <a:p>
                <a:pPr lvl="1">
                  <a:lnSpc>
                    <a:spcPct val="100000"/>
                  </a:lnSpc>
                  <a:buFont typeface="Wingdings" panose="05000000000000000000" pitchFamily="2" charset="2"/>
                  <a:buChar char="§"/>
                </a:pPr>
                <a:r>
                  <a:rPr lang="en-GB" sz="2200" dirty="0" smtClean="0"/>
                  <a:t>Is </a:t>
                </a:r>
                <a:r>
                  <a:rPr lang="en-GB" sz="2200" dirty="0" smtClean="0">
                    <a:solidFill>
                      <a:srgbClr val="0070C0"/>
                    </a:solidFill>
                  </a:rPr>
                  <a:t>6-dimensional </a:t>
                </a:r>
                <a:r>
                  <a:rPr lang="en-GB" sz="2200" dirty="0" smtClean="0"/>
                  <a:t/>
                </a:r>
                <a:br>
                  <a:rPr lang="en-GB" sz="2200" dirty="0" smtClean="0"/>
                </a:br>
                <a:r>
                  <a:rPr lang="en-GB" sz="2200" dirty="0" smtClean="0"/>
                  <a:t>    (</a:t>
                </a:r>
                <a14:m>
                  <m:oMath xmlns:m="http://schemas.openxmlformats.org/officeDocument/2006/math">
                    <m:r>
                      <a:rPr lang="en-AU" sz="2200" b="0" i="1" smtClean="0">
                        <a:latin typeface="Cambria Math" panose="02040503050406030204" pitchFamily="18" charset="0"/>
                      </a:rPr>
                      <m:t>𝑎</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m:t>
                    </m:r>
                    <m:r>
                      <a:rPr lang="en-AU" sz="2200" b="0" i="1" smtClean="0">
                        <a:latin typeface="Cambria Math" panose="02040503050406030204" pitchFamily="18" charset="0"/>
                      </a:rPr>
                      <m:t>𝑐</m:t>
                    </m:r>
                    <m:r>
                      <a:rPr lang="en-AU" sz="2200" b="0" i="1" smtClean="0">
                        <a:latin typeface="Cambria Math" panose="02040503050406030204" pitchFamily="18" charset="0"/>
                      </a:rPr>
                      <m:t>,</m:t>
                    </m:r>
                    <m:r>
                      <a:rPr lang="en-AU" sz="2200" b="0" i="1" smtClean="0">
                        <a:latin typeface="Cambria Math" panose="02040503050406030204" pitchFamily="18" charset="0"/>
                      </a:rPr>
                      <m:t>𝑑</m:t>
                    </m:r>
                  </m:oMath>
                </a14:m>
                <a:r>
                  <a:rPr lang="en-GB" sz="2200" dirty="0" smtClean="0"/>
                  <a:t> up to rescaling </a:t>
                </a:r>
                <a14:m>
                  <m:oMath xmlns:m="http://schemas.openxmlformats.org/officeDocument/2006/math">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𝑎</m:t>
                        </m:r>
                        <m:r>
                          <a:rPr lang="en-AU" sz="2200" b="0" i="1" smtClean="0">
                            <a:latin typeface="Cambria Math" panose="02040503050406030204" pitchFamily="18" charset="0"/>
                          </a:rPr>
                          <m:t>,</m:t>
                        </m:r>
                        <m:r>
                          <a:rPr lang="en-AU" sz="2200" b="0" i="1" smtClean="0">
                            <a:latin typeface="Cambria Math" panose="02040503050406030204" pitchFamily="18" charset="0"/>
                          </a:rPr>
                          <m:t>𝑏</m:t>
                        </m:r>
                        <m:r>
                          <a:rPr lang="en-AU" sz="2200" b="0" i="1" smtClean="0">
                            <a:latin typeface="Cambria Math" panose="02040503050406030204" pitchFamily="18" charset="0"/>
                          </a:rPr>
                          <m:t>,</m:t>
                        </m:r>
                        <m:r>
                          <a:rPr lang="en-AU" sz="2200" b="0" i="1" smtClean="0">
                            <a:latin typeface="Cambria Math" panose="02040503050406030204" pitchFamily="18" charset="0"/>
                          </a:rPr>
                          <m:t>𝑐</m:t>
                        </m:r>
                        <m:r>
                          <a:rPr lang="en-AU" sz="2200" b="0" i="1" smtClean="0">
                            <a:latin typeface="Cambria Math" panose="02040503050406030204" pitchFamily="18" charset="0"/>
                          </a:rPr>
                          <m:t>,</m:t>
                        </m:r>
                        <m:r>
                          <a:rPr lang="en-AU" sz="2200" b="0" i="1" smtClean="0">
                            <a:latin typeface="Cambria Math" panose="02040503050406030204" pitchFamily="18" charset="0"/>
                          </a:rPr>
                          <m:t>𝑑</m:t>
                        </m:r>
                      </m:e>
                    </m:d>
                    <m:r>
                      <a:rPr lang="en-AU" sz="2200" b="0" i="1" smtClean="0">
                        <a:latin typeface="Cambria Math" panose="02040503050406030204" pitchFamily="18" charset="0"/>
                      </a:rPr>
                      <m:t>~(</m:t>
                    </m:r>
                    <m:r>
                      <a:rPr lang="en-AU" sz="2200" i="1">
                        <a:latin typeface="Cambria Math" panose="02040503050406030204" pitchFamily="18" charset="0"/>
                        <a:ea typeface="Cambria Math" panose="02040503050406030204" pitchFamily="18" charset="0"/>
                      </a:rPr>
                      <m:t>𝜆</m:t>
                    </m:r>
                    <m:r>
                      <a:rPr lang="en-AU" sz="2200" i="1">
                        <a:latin typeface="Cambria Math" panose="02040503050406030204" pitchFamily="18" charset="0"/>
                        <a:ea typeface="Cambria Math" panose="02040503050406030204" pitchFamily="18" charset="0"/>
                      </a:rPr>
                      <m:t>𝑎</m:t>
                    </m:r>
                    <m:r>
                      <a:rPr lang="en-AU" sz="2200" i="1">
                        <a:latin typeface="Cambria Math" panose="02040503050406030204" pitchFamily="18" charset="0"/>
                        <a:ea typeface="Cambria Math" panose="02040503050406030204" pitchFamily="18" charset="0"/>
                      </a:rPr>
                      <m:t>,</m:t>
                    </m:r>
                    <m:r>
                      <a:rPr lang="en-AU" sz="2200" i="1">
                        <a:latin typeface="Cambria Math" panose="02040503050406030204" pitchFamily="18" charset="0"/>
                        <a:ea typeface="Cambria Math" panose="02040503050406030204" pitchFamily="18" charset="0"/>
                      </a:rPr>
                      <m:t>𝜆</m:t>
                    </m:r>
                    <m:r>
                      <a:rPr lang="en-AU" sz="2200" b="0" i="1" smtClean="0">
                        <a:latin typeface="Cambria Math" panose="02040503050406030204" pitchFamily="18" charset="0"/>
                        <a:ea typeface="Cambria Math" panose="02040503050406030204" pitchFamily="18" charset="0"/>
                      </a:rPr>
                      <m:t>𝑏</m:t>
                    </m:r>
                    <m:r>
                      <a:rPr lang="en-AU" sz="2200" b="0" i="1" smtClean="0">
                        <a:latin typeface="Cambria Math" panose="02040503050406030204" pitchFamily="18" charset="0"/>
                        <a:ea typeface="Cambria Math" panose="02040503050406030204" pitchFamily="18" charset="0"/>
                      </a:rPr>
                      <m:t>,</m:t>
                    </m:r>
                    <m:r>
                      <a:rPr lang="en-AU" sz="2200" i="1">
                        <a:latin typeface="Cambria Math" panose="02040503050406030204" pitchFamily="18" charset="0"/>
                        <a:ea typeface="Cambria Math" panose="02040503050406030204" pitchFamily="18" charset="0"/>
                      </a:rPr>
                      <m:t>𝜆</m:t>
                    </m:r>
                    <m:r>
                      <a:rPr lang="en-AU" sz="2200" b="0" i="1" smtClean="0">
                        <a:latin typeface="Cambria Math" panose="02040503050406030204" pitchFamily="18" charset="0"/>
                        <a:ea typeface="Cambria Math" panose="02040503050406030204" pitchFamily="18" charset="0"/>
                      </a:rPr>
                      <m:t>𝑐</m:t>
                    </m:r>
                    <m:r>
                      <a:rPr lang="en-AU" sz="2200" b="0" i="1" smtClean="0">
                        <a:latin typeface="Cambria Math" panose="02040503050406030204" pitchFamily="18" charset="0"/>
                        <a:ea typeface="Cambria Math" panose="02040503050406030204" pitchFamily="18" charset="0"/>
                      </a:rPr>
                      <m:t>,</m:t>
                    </m:r>
                    <m:r>
                      <a:rPr lang="en-AU" sz="2200" i="1">
                        <a:latin typeface="Cambria Math" panose="02040503050406030204" pitchFamily="18" charset="0"/>
                        <a:ea typeface="Cambria Math" panose="02040503050406030204" pitchFamily="18" charset="0"/>
                      </a:rPr>
                      <m:t>𝜆</m:t>
                    </m:r>
                    <m:r>
                      <a:rPr lang="en-AU" sz="2200" b="0" i="1" smtClean="0">
                        <a:latin typeface="Cambria Math" panose="02040503050406030204" pitchFamily="18" charset="0"/>
                        <a:ea typeface="Cambria Math" panose="02040503050406030204" pitchFamily="18" charset="0"/>
                      </a:rPr>
                      <m:t>𝑑</m:t>
                    </m:r>
                    <m:r>
                      <a:rPr lang="en-AU" sz="2200" b="0" i="1" smtClean="0">
                        <a:latin typeface="Cambria Math" panose="02040503050406030204" pitchFamily="18" charset="0"/>
                        <a:ea typeface="Cambria Math" panose="02040503050406030204" pitchFamily="18" charset="0"/>
                      </a:rPr>
                      <m:t>)</m:t>
                    </m:r>
                  </m:oMath>
                </a14:m>
                <a:r>
                  <a:rPr lang="en-GB" sz="2200" dirty="0" smtClean="0"/>
                  <a:t> )</a:t>
                </a:r>
                <a:endParaRPr lang="en-GB" sz="2200" dirty="0"/>
              </a:p>
              <a:p>
                <a:pPr lvl="1">
                  <a:lnSpc>
                    <a:spcPct val="100000"/>
                  </a:lnSpc>
                  <a:buFont typeface="Wingdings" panose="05000000000000000000" pitchFamily="2" charset="2"/>
                  <a:buChar char="§"/>
                </a:pPr>
                <a:r>
                  <a:rPr lang="en-GB" sz="2200" dirty="0" smtClean="0"/>
                  <a:t>Is triply transitive: Choose triples of distinct </a:t>
                </a:r>
                <a:r>
                  <a:rPr lang="en-GB" sz="2200" dirty="0"/>
                  <a:t>points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𝑧</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𝑧</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𝑧</m:t>
                        </m:r>
                      </m:e>
                      <m:sub>
                        <m:r>
                          <a:rPr lang="en-GB" sz="2000" b="0" i="1" smtClean="0">
                            <a:latin typeface="Cambria Math" panose="02040503050406030204" pitchFamily="18" charset="0"/>
                          </a:rPr>
                          <m:t>3</m:t>
                        </m:r>
                      </m:sub>
                    </m:sSub>
                    <m:r>
                      <a:rPr lang="en-GB" sz="2000" b="0" i="1" smtClean="0">
                        <a:latin typeface="Cambria Math" panose="02040503050406030204" pitchFamily="18" charset="0"/>
                      </a:rPr>
                      <m:t>∈</m:t>
                    </m:r>
                    <m:r>
                      <a:rPr lang="en-GB" sz="2000" i="1">
                        <a:latin typeface="Cambria Math" panose="02040503050406030204" pitchFamily="18" charset="0"/>
                        <a:ea typeface="Cambria Math" panose="02040503050406030204" pitchFamily="18" charset="0"/>
                      </a:rPr>
                      <m:t>ℂ</m:t>
                    </m:r>
                    <m:r>
                      <a:rPr lang="en-GB" sz="2000" i="1">
                        <a:latin typeface="Cambria Math" panose="02040503050406030204" pitchFamily="18" charset="0"/>
                        <a:ea typeface="Cambria Math" panose="02040503050406030204" pitchFamily="18" charset="0"/>
                      </a:rPr>
                      <m:t>∪</m:t>
                    </m:r>
                    <m:d>
                      <m:dPr>
                        <m:begChr m:val="{"/>
                        <m:endChr m:val="}"/>
                        <m:ctrlPr>
                          <a:rPr lang="en-GB" sz="2000"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m:t>
                        </m:r>
                      </m:e>
                    </m:d>
                  </m:oMath>
                </a14:m>
                <a:r>
                  <a:rPr lang="en-GB" sz="2200" dirty="0"/>
                  <a:t> and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3</m:t>
                        </m:r>
                      </m:sub>
                    </m:sSub>
                    <m:r>
                      <a:rPr lang="en-GB" sz="2000" b="0" i="1" smtClean="0">
                        <a:latin typeface="Cambria Math" panose="02040503050406030204" pitchFamily="18" charset="0"/>
                      </a:rPr>
                      <m:t>∈</m:t>
                    </m:r>
                    <m:r>
                      <a:rPr lang="en-GB" sz="2000" i="1">
                        <a:latin typeface="Cambria Math" panose="02040503050406030204" pitchFamily="18" charset="0"/>
                        <a:ea typeface="Cambria Math" panose="02040503050406030204" pitchFamily="18" charset="0"/>
                      </a:rPr>
                      <m:t>ℂ</m:t>
                    </m:r>
                    <m:r>
                      <a:rPr lang="en-GB" sz="2000" i="1">
                        <a:latin typeface="Cambria Math" panose="02040503050406030204" pitchFamily="18" charset="0"/>
                        <a:ea typeface="Cambria Math" panose="02040503050406030204" pitchFamily="18" charset="0"/>
                      </a:rPr>
                      <m:t>∪</m:t>
                    </m:r>
                    <m:d>
                      <m:dPr>
                        <m:begChr m:val="{"/>
                        <m:endChr m:val="}"/>
                        <m:ctrlPr>
                          <a:rPr lang="en-GB" sz="2000"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m:t>
                        </m:r>
                      </m:e>
                    </m:d>
                  </m:oMath>
                </a14:m>
                <a:r>
                  <a:rPr lang="en-GB" sz="2200" dirty="0"/>
                  <a:t>. </a:t>
                </a:r>
                <a:br>
                  <a:rPr lang="en-GB" sz="2200" dirty="0"/>
                </a:br>
                <a:r>
                  <a:rPr lang="en-GB" sz="2200" dirty="0"/>
                  <a:t>Then there is a unique </a:t>
                </a:r>
                <a:r>
                  <a:rPr lang="en-GB" sz="2200" dirty="0" err="1" smtClean="0"/>
                  <a:t>M</a:t>
                </a:r>
                <a:r>
                  <a:rPr lang="en-GB" sz="2400" dirty="0" err="1" smtClean="0"/>
                  <a:t>ö</a:t>
                </a:r>
                <a:r>
                  <a:rPr lang="en-GB" sz="2200" dirty="0" err="1" smtClean="0"/>
                  <a:t>bius</a:t>
                </a:r>
                <a:r>
                  <a:rPr lang="en-GB" sz="2200" dirty="0" smtClean="0"/>
                  <a:t> </a:t>
                </a:r>
                <a:r>
                  <a:rPr lang="en-GB" sz="2200" dirty="0"/>
                  <a:t>transformation </a:t>
                </a:r>
                <a14:m>
                  <m:oMath xmlns:m="http://schemas.openxmlformats.org/officeDocument/2006/math">
                    <m:r>
                      <a:rPr lang="en-GB" sz="2200" b="0" i="1" smtClean="0">
                        <a:latin typeface="Cambria Math" panose="02040503050406030204" pitchFamily="18" charset="0"/>
                      </a:rPr>
                      <m:t>𝑓</m:t>
                    </m:r>
                  </m:oMath>
                </a14:m>
                <a:r>
                  <a:rPr lang="en-GB" sz="2200" dirty="0"/>
                  <a:t> such that </a:t>
                </a:r>
                <a14:m>
                  <m:oMath xmlns:m="http://schemas.openxmlformats.org/officeDocument/2006/math">
                    <m:r>
                      <a:rPr lang="en-GB" sz="2200" b="0" i="1" smtClean="0">
                        <a:latin typeface="Cambria Math" panose="02040503050406030204" pitchFamily="18" charset="0"/>
                      </a:rPr>
                      <m:t>𝑓</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𝑖</m:t>
                            </m:r>
                          </m:sub>
                        </m:sSub>
                      </m:e>
                    </m:d>
                    <m:r>
                      <a:rPr lang="en-GB" sz="2200" b="0" i="1" smtClean="0">
                        <a:latin typeface="Cambria Math" panose="02040503050406030204" pitchFamily="18" charset="0"/>
                      </a:rPr>
                      <m:t>=</m:t>
                    </m:r>
                    <m:r>
                      <a:rPr lang="en-GB" sz="2200" b="0" i="1" smtClean="0">
                        <a:latin typeface="Cambria Math" panose="02040503050406030204" pitchFamily="18" charset="0"/>
                      </a:rPr>
                      <m:t>𝑓</m:t>
                    </m:r>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oMath>
                </a14:m>
                <a:r>
                  <a:rPr lang="en-GB" sz="2200" dirty="0"/>
                  <a:t>, </a:t>
                </a:r>
                <a14:m>
                  <m:oMath xmlns:m="http://schemas.openxmlformats.org/officeDocument/2006/math">
                    <m:r>
                      <a:rPr lang="en-GB" sz="2200" b="0" i="1" dirty="0" smtClean="0">
                        <a:latin typeface="Cambria Math" panose="02040503050406030204" pitchFamily="18" charset="0"/>
                      </a:rPr>
                      <m:t>𝑖</m:t>
                    </m:r>
                    <m:r>
                      <a:rPr lang="en-GB" sz="2200" b="0" i="1" dirty="0" smtClean="0">
                        <a:latin typeface="Cambria Math" panose="02040503050406030204" pitchFamily="18" charset="0"/>
                      </a:rPr>
                      <m:t>=1,2,3</m:t>
                    </m:r>
                  </m:oMath>
                </a14:m>
                <a:r>
                  <a:rPr lang="en-GB" sz="2200" dirty="0" smtClean="0"/>
                  <a:t>.</a:t>
                </a:r>
                <a:endParaRPr lang="en-GB" sz="2400" dirty="0" smtClean="0"/>
              </a:p>
              <a:p>
                <a:pPr>
                  <a:buFont typeface="Courier New" panose="02070309020205020404" pitchFamily="49" charset="0"/>
                  <a:buChar char="o"/>
                </a:pPr>
                <a:r>
                  <a:rPr lang="en-GB" sz="2200" dirty="0" smtClean="0"/>
                  <a:t> </a:t>
                </a:r>
                <a:r>
                  <a:rPr lang="en-GB" sz="2200" dirty="0" smtClean="0">
                    <a:solidFill>
                      <a:srgbClr val="0070C0"/>
                    </a:solidFill>
                  </a:rPr>
                  <a:t>The set of conformal </a:t>
                </a:r>
                <a:r>
                  <a:rPr lang="en-GB" sz="2200" dirty="0">
                    <a:solidFill>
                      <a:srgbClr val="0070C0"/>
                    </a:solidFill>
                  </a:rPr>
                  <a:t>symmetries of the disc </a:t>
                </a:r>
                <a14:m>
                  <m:oMath xmlns:m="http://schemas.openxmlformats.org/officeDocument/2006/math">
                    <m:r>
                      <a:rPr lang="en-GB" sz="2200" b="0" i="1" smtClean="0">
                        <a:solidFill>
                          <a:srgbClr val="0070C0"/>
                        </a:solidFill>
                        <a:latin typeface="Cambria Math" panose="02040503050406030204" pitchFamily="18" charset="0"/>
                      </a:rPr>
                      <m:t>𝐷</m:t>
                    </m:r>
                  </m:oMath>
                </a14:m>
                <a:r>
                  <a:rPr lang="en-GB" sz="2200" dirty="0"/>
                  <a:t> </a:t>
                </a:r>
                <a:r>
                  <a:rPr lang="en-GB" sz="2200" dirty="0" smtClean="0"/>
                  <a:t>is precisely:</a:t>
                </a:r>
              </a:p>
              <a:p>
                <a:pPr marL="0" indent="0">
                  <a:buNone/>
                </a:pPr>
                <a:r>
                  <a:rPr lang="en-GB" sz="2200" dirty="0" smtClean="0"/>
                  <a:t>	the </a:t>
                </a:r>
                <a:r>
                  <a:rPr lang="en-GB" sz="2200" dirty="0" err="1" smtClean="0"/>
                  <a:t>M</a:t>
                </a:r>
                <a:r>
                  <a:rPr lang="en-GB" sz="2400" dirty="0" err="1" smtClean="0"/>
                  <a:t>ö</a:t>
                </a:r>
                <a:r>
                  <a:rPr lang="en-GB" sz="2200" dirty="0" err="1" smtClean="0"/>
                  <a:t>bius</a:t>
                </a:r>
                <a:r>
                  <a:rPr lang="en-GB" sz="2200" dirty="0" smtClean="0"/>
                  <a:t> </a:t>
                </a:r>
                <a:r>
                  <a:rPr lang="en-GB" sz="2200" dirty="0"/>
                  <a:t>transformations which </a:t>
                </a:r>
                <a:r>
                  <a:rPr lang="en-GB" sz="2200" dirty="0" smtClean="0"/>
                  <a:t>send </a:t>
                </a:r>
                <a14:m>
                  <m:oMath xmlns:m="http://schemas.openxmlformats.org/officeDocument/2006/math">
                    <m:r>
                      <a:rPr lang="en-GB" sz="2200" b="0" i="1" smtClean="0">
                        <a:latin typeface="Cambria Math" panose="02040503050406030204" pitchFamily="18" charset="0"/>
                      </a:rPr>
                      <m:t>𝐷</m:t>
                    </m:r>
                    <m:r>
                      <a:rPr lang="en-GB" sz="2200" b="0" i="1" smtClean="0">
                        <a:latin typeface="Cambria Math" panose="02040503050406030204" pitchFamily="18" charset="0"/>
                      </a:rPr>
                      <m:t> →</m:t>
                    </m:r>
                    <m:r>
                      <a:rPr lang="en-GB" sz="2200" b="0" i="1" smtClean="0">
                        <a:latin typeface="Cambria Math" panose="02040503050406030204" pitchFamily="18" charset="0"/>
                      </a:rPr>
                      <m:t>𝐷</m:t>
                    </m:r>
                  </m:oMath>
                </a14:m>
                <a:r>
                  <a:rPr lang="en-GB" sz="2200" dirty="0"/>
                  <a:t> </a:t>
                </a:r>
                <a:r>
                  <a:rPr lang="en-GB" sz="2200" dirty="0" err="1"/>
                  <a:t>bijectively</a:t>
                </a:r>
                <a:r>
                  <a:rPr lang="en-GB" sz="2200" dirty="0" smtClean="0"/>
                  <a:t>.</a:t>
                </a:r>
                <a:br>
                  <a:rPr lang="en-GB" sz="2200" dirty="0" smtClean="0"/>
                </a:br>
                <a:endParaRPr lang="en-GB" sz="2200" dirty="0"/>
              </a:p>
              <a:p>
                <a:pPr lvl="1">
                  <a:buFont typeface="Arial" panose="020B0604020202020204" pitchFamily="34" charset="0"/>
                  <a:buChar char="•"/>
                </a:pPr>
                <a:r>
                  <a:rPr lang="en-GB" sz="2200" dirty="0"/>
                  <a:t>Is </a:t>
                </a:r>
                <a:r>
                  <a:rPr lang="en-GB" sz="2200" dirty="0">
                    <a:solidFill>
                      <a:srgbClr val="0070C0"/>
                    </a:solidFill>
                  </a:rPr>
                  <a:t>3-dimensional</a:t>
                </a:r>
                <a:r>
                  <a:rPr lang="en-GB" sz="2200" dirty="0"/>
                  <a:t> (in fact </a:t>
                </a:r>
                <a14:m>
                  <m:oMath xmlns:m="http://schemas.openxmlformats.org/officeDocument/2006/math">
                    <m:r>
                      <a:rPr lang="en-GB" sz="2200" i="1">
                        <a:latin typeface="Cambria Math" panose="02040503050406030204" pitchFamily="18" charset="0"/>
                        <a:ea typeface="Cambria Math" panose="02040503050406030204" pitchFamily="18" charset="0"/>
                      </a:rPr>
                      <m:t>≅</m:t>
                    </m:r>
                    <m:r>
                      <a:rPr lang="en-AU" sz="2200" i="1">
                        <a:latin typeface="Cambria Math" panose="02040503050406030204" pitchFamily="18" charset="0"/>
                        <a:ea typeface="Cambria Math" panose="02040503050406030204" pitchFamily="18" charset="0"/>
                      </a:rPr>
                      <m:t>𝑃𝑆𝐿</m:t>
                    </m:r>
                    <m:r>
                      <a:rPr lang="en-AU" sz="2200" i="1">
                        <a:latin typeface="Cambria Math" panose="02040503050406030204" pitchFamily="18" charset="0"/>
                        <a:ea typeface="Cambria Math" panose="02040503050406030204" pitchFamily="18" charset="0"/>
                      </a:rPr>
                      <m:t>(2,</m:t>
                    </m:r>
                    <m:r>
                      <a:rPr lang="en-AU" sz="2200" i="1">
                        <a:latin typeface="Cambria Math" panose="02040503050406030204" pitchFamily="18" charset="0"/>
                        <a:ea typeface="Cambria Math" panose="02040503050406030204" pitchFamily="18" charset="0"/>
                      </a:rPr>
                      <m:t>ℝ</m:t>
                    </m:r>
                    <m:r>
                      <a:rPr lang="en-AU" sz="2200" i="1">
                        <a:latin typeface="Cambria Math" panose="02040503050406030204" pitchFamily="18" charset="0"/>
                        <a:ea typeface="Cambria Math" panose="02040503050406030204" pitchFamily="18" charset="0"/>
                      </a:rPr>
                      <m:t>)</m:t>
                    </m:r>
                  </m:oMath>
                </a14:m>
                <a:r>
                  <a:rPr lang="en-GB" sz="2200" dirty="0"/>
                  <a:t> )</a:t>
                </a:r>
              </a:p>
              <a:p>
                <a:pPr lvl="1">
                  <a:buFont typeface="Arial" panose="020B0604020202020204" pitchFamily="34" charset="0"/>
                  <a:buChar char="•"/>
                </a:pPr>
                <a:r>
                  <a:rPr lang="en-GB" sz="2200" dirty="0" smtClean="0"/>
                  <a:t>Is triply transitive again: Choose </a:t>
                </a:r>
                <a:r>
                  <a:rPr lang="en-GB" sz="2200" dirty="0"/>
                  <a:t>distinct </a:t>
                </a:r>
                <a:r>
                  <a:rPr lang="en-GB" sz="2200" dirty="0" smtClean="0"/>
                  <a:t>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2</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3</m:t>
                        </m:r>
                      </m:sub>
                    </m:sSub>
                  </m:oMath>
                </a14:m>
                <a:r>
                  <a:rPr lang="en-GB" sz="2200" dirty="0"/>
                  <a:t> and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2</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3</m:t>
                        </m:r>
                      </m:sub>
                    </m:sSub>
                  </m:oMath>
                </a14:m>
                <a:r>
                  <a:rPr lang="en-GB" sz="2200" dirty="0"/>
                  <a:t> on the boundary of </a:t>
                </a:r>
                <a14:m>
                  <m:oMath xmlns:m="http://schemas.openxmlformats.org/officeDocument/2006/math">
                    <m:r>
                      <a:rPr lang="en-GB" sz="2200" i="1">
                        <a:latin typeface="Cambria Math" panose="02040503050406030204" pitchFamily="18" charset="0"/>
                      </a:rPr>
                      <m:t>𝐷</m:t>
                    </m:r>
                  </m:oMath>
                </a14:m>
                <a:r>
                  <a:rPr lang="en-GB" sz="2200" dirty="0"/>
                  <a:t>. </a:t>
                </a:r>
                <a:br>
                  <a:rPr lang="en-GB" sz="2200" dirty="0"/>
                </a:br>
                <a:r>
                  <a:rPr lang="en-GB" sz="2200" dirty="0"/>
                  <a:t>Then there is a unique conformal symmetry </a:t>
                </a:r>
                <a14:m>
                  <m:oMath xmlns:m="http://schemas.openxmlformats.org/officeDocument/2006/math">
                    <m:r>
                      <a:rPr lang="en-GB" sz="2200" b="0" i="1" smtClean="0">
                        <a:latin typeface="Cambria Math" panose="02040503050406030204" pitchFamily="18" charset="0"/>
                      </a:rPr>
                      <m:t>𝑓</m:t>
                    </m:r>
                  </m:oMath>
                </a14:m>
                <a:r>
                  <a:rPr lang="en-GB" sz="2200" dirty="0"/>
                  <a:t> of </a:t>
                </a:r>
                <a14:m>
                  <m:oMath xmlns:m="http://schemas.openxmlformats.org/officeDocument/2006/math">
                    <m:r>
                      <a:rPr lang="en-GB" sz="2200" b="0" i="1" smtClean="0">
                        <a:latin typeface="Cambria Math" panose="02040503050406030204" pitchFamily="18" charset="0"/>
                      </a:rPr>
                      <m:t>𝐷</m:t>
                    </m:r>
                  </m:oMath>
                </a14:m>
                <a:r>
                  <a:rPr lang="en-GB" sz="2200" dirty="0"/>
                  <a:t> such that </a:t>
                </a:r>
                <a14:m>
                  <m:oMath xmlns:m="http://schemas.openxmlformats.org/officeDocument/2006/math">
                    <m:r>
                      <a:rPr lang="en-GB" sz="2200" b="0" i="1" smtClean="0">
                        <a:latin typeface="Cambria Math" panose="02040503050406030204" pitchFamily="18" charset="0"/>
                      </a:rPr>
                      <m:t>𝑓</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𝑧</m:t>
                            </m:r>
                          </m:e>
                          <m:sub>
                            <m:r>
                              <a:rPr lang="en-GB" sz="2200" b="0" i="1" smtClean="0">
                                <a:latin typeface="Cambria Math" panose="02040503050406030204" pitchFamily="18" charset="0"/>
                              </a:rPr>
                              <m:t>𝑖</m:t>
                            </m:r>
                          </m:sub>
                        </m:sSub>
                      </m:e>
                    </m:d>
                    <m:r>
                      <a:rPr lang="en-GB" sz="2200" b="0" i="1" smtClean="0">
                        <a:latin typeface="Cambria Math" panose="02040503050406030204" pitchFamily="18" charset="0"/>
                      </a:rPr>
                      <m:t>=</m:t>
                    </m:r>
                    <m:r>
                      <a:rPr lang="en-GB" sz="2200" b="0" i="1" smtClean="0">
                        <a:latin typeface="Cambria Math" panose="02040503050406030204" pitchFamily="18" charset="0"/>
                      </a:rPr>
                      <m:t>𝑓</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𝑖</m:t>
                            </m:r>
                          </m:sub>
                        </m:sSub>
                      </m:e>
                    </m:d>
                  </m:oMath>
                </a14:m>
                <a:r>
                  <a:rPr lang="en-GB" sz="2200" dirty="0" smtClean="0"/>
                  <a:t>.</a:t>
                </a:r>
                <a:endParaRPr lang="en-GB" sz="22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11601063" cy="4809340"/>
              </a:xfrm>
              <a:blipFill rotWithShape="0">
                <a:blip r:embed="rId2"/>
                <a:stretch>
                  <a:fillRect l="-1524" t="-2408"/>
                </a:stretch>
              </a:blipFill>
            </p:spPr>
            <p:txBody>
              <a:bodyPr/>
              <a:lstStyle/>
              <a:p>
                <a:r>
                  <a:rPr lang="en-AU">
                    <a:noFill/>
                  </a:rPr>
                  <a:t> </a:t>
                </a:r>
              </a:p>
            </p:txBody>
          </p:sp>
        </mc:Fallback>
      </mc:AlternateContent>
    </p:spTree>
    <p:extLst>
      <p:ext uri="{BB962C8B-B14F-4D97-AF65-F5344CB8AC3E}">
        <p14:creationId xmlns:p14="http://schemas.microsoft.com/office/powerpoint/2010/main" val="28500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p:pic>
        <p:nvPicPr>
          <p:cNvPr id="5" name="Picture 4">
            <a:extLst>
              <a:ext uri="{FF2B5EF4-FFF2-40B4-BE49-F238E27FC236}">
                <a16:creationId xmlns="" xmlns:a16="http://schemas.microsoft.com/office/drawing/2014/main" id="{F03009EB-4DD3-45DB-B86D-14DF5BE79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93" y="1255463"/>
            <a:ext cx="3799563" cy="3799563"/>
          </a:xfrm>
          <a:prstGeom prst="rect">
            <a:avLst/>
          </a:prstGeom>
        </p:spPr>
      </p:pic>
      <p:pic>
        <p:nvPicPr>
          <p:cNvPr id="10" name="Picture 9">
            <a:extLst>
              <a:ext uri="{FF2B5EF4-FFF2-40B4-BE49-F238E27FC236}">
                <a16:creationId xmlns="" xmlns:a16="http://schemas.microsoft.com/office/drawing/2014/main" id="{FD13A08D-AF3B-446F-82AD-3C49531FA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902" y="1255463"/>
            <a:ext cx="3647182" cy="3647182"/>
          </a:xfrm>
          <a:prstGeom prst="rect">
            <a:avLst/>
          </a:prstGeom>
        </p:spPr>
      </p:pic>
      <p:sp>
        <p:nvSpPr>
          <p:cNvPr id="11" name="TextBox 10">
            <a:extLst>
              <a:ext uri="{FF2B5EF4-FFF2-40B4-BE49-F238E27FC236}">
                <a16:creationId xmlns="" xmlns:a16="http://schemas.microsoft.com/office/drawing/2014/main" id="{66FFE08E-04F5-4D22-AF57-24DC957DF50F}"/>
              </a:ext>
            </a:extLst>
          </p:cNvPr>
          <p:cNvSpPr txBox="1"/>
          <p:nvPr/>
        </p:nvSpPr>
        <p:spPr>
          <a:xfrm>
            <a:off x="5922335" y="5868701"/>
            <a:ext cx="5960316" cy="307777"/>
          </a:xfrm>
          <a:prstGeom prst="rect">
            <a:avLst/>
          </a:prstGeom>
          <a:noFill/>
        </p:spPr>
        <p:txBody>
          <a:bodyPr wrap="square" rtlCol="0">
            <a:spAutoFit/>
          </a:bodyPr>
          <a:lstStyle/>
          <a:p>
            <a:r>
              <a:rPr lang="en-GB" sz="1400" dirty="0">
                <a:solidFill>
                  <a:schemeClr val="tx1">
                    <a:lumMod val="75000"/>
                    <a:lumOff val="25000"/>
                  </a:schemeClr>
                </a:solidFill>
              </a:rPr>
              <a:t>Sources: szimmetria-airtemmizs.tumblr.com; </a:t>
            </a:r>
            <a:r>
              <a:rPr lang="en-GB" sz="1400" dirty="0" smtClean="0">
                <a:solidFill>
                  <a:schemeClr val="tx1">
                    <a:lumMod val="75000"/>
                    <a:lumOff val="25000"/>
                  </a:schemeClr>
                </a:solidFill>
              </a:rPr>
              <a:t>escape30.tumblr.com</a:t>
            </a:r>
            <a:endParaRPr lang="en-GB" sz="1400" dirty="0">
              <a:solidFill>
                <a:schemeClr val="tx1">
                  <a:lumMod val="75000"/>
                  <a:lumOff val="25000"/>
                </a:schemeClr>
              </a:solidFill>
            </a:endParaRPr>
          </a:p>
        </p:txBody>
      </p:sp>
    </p:spTree>
    <p:extLst>
      <p:ext uri="{BB962C8B-B14F-4D97-AF65-F5344CB8AC3E}">
        <p14:creationId xmlns:p14="http://schemas.microsoft.com/office/powerpoint/2010/main" val="3537662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4945FAE-6648-4811-B253-38135D86AF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900" y="1255461"/>
            <a:ext cx="3647183" cy="3647183"/>
          </a:xfrm>
          <a:prstGeom prst="rect">
            <a:avLst/>
          </a:prstGeom>
        </p:spPr>
      </p:pic>
      <p:pic>
        <p:nvPicPr>
          <p:cNvPr id="7" name="Picture 6">
            <a:extLst>
              <a:ext uri="{FF2B5EF4-FFF2-40B4-BE49-F238E27FC236}">
                <a16:creationId xmlns="" xmlns:a16="http://schemas.microsoft.com/office/drawing/2014/main" id="{B132E5E6-7F52-439D-AC15-C7960101D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092" y="1255462"/>
            <a:ext cx="3799563" cy="3799563"/>
          </a:xfrm>
          <a:prstGeom prst="rect">
            <a:avLst/>
          </a:prstGeom>
        </p:spPr>
      </p:pic>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Complex geometry</a:t>
            </a:r>
          </a:p>
        </p:txBody>
      </p:sp>
      <p:sp>
        <p:nvSpPr>
          <p:cNvPr id="11" name="TextBox 10">
            <a:extLst>
              <a:ext uri="{FF2B5EF4-FFF2-40B4-BE49-F238E27FC236}">
                <a16:creationId xmlns="" xmlns:a16="http://schemas.microsoft.com/office/drawing/2014/main" id="{66FFE08E-04F5-4D22-AF57-24DC957DF50F}"/>
              </a:ext>
            </a:extLst>
          </p:cNvPr>
          <p:cNvSpPr txBox="1"/>
          <p:nvPr/>
        </p:nvSpPr>
        <p:spPr>
          <a:xfrm>
            <a:off x="5922335" y="5868701"/>
            <a:ext cx="5960316" cy="523220"/>
          </a:xfrm>
          <a:prstGeom prst="rect">
            <a:avLst/>
          </a:prstGeom>
          <a:noFill/>
        </p:spPr>
        <p:txBody>
          <a:bodyPr wrap="square" rtlCol="0">
            <a:spAutoFit/>
          </a:bodyPr>
          <a:lstStyle/>
          <a:p>
            <a:r>
              <a:rPr lang="en-GB" sz="1400" dirty="0">
                <a:solidFill>
                  <a:schemeClr val="tx1">
                    <a:lumMod val="75000"/>
                    <a:lumOff val="25000"/>
                  </a:schemeClr>
                </a:solidFill>
              </a:rPr>
              <a:t>Sources: szimmetria-airtemmizs.tumblr.com; </a:t>
            </a:r>
            <a:r>
              <a:rPr lang="en-GB" sz="1400" dirty="0" smtClean="0">
                <a:solidFill>
                  <a:schemeClr val="tx1">
                    <a:lumMod val="75000"/>
                    <a:lumOff val="25000"/>
                  </a:schemeClr>
                </a:solidFill>
              </a:rPr>
              <a:t>hyperbolic-gifs.tumblr.com</a:t>
            </a:r>
            <a:endParaRPr lang="en-GB" sz="1400" dirty="0">
              <a:solidFill>
                <a:schemeClr val="tx1">
                  <a:lumMod val="75000"/>
                  <a:lumOff val="25000"/>
                </a:schemeClr>
              </a:solidFill>
            </a:endParaRPr>
          </a:p>
          <a:p>
            <a:endParaRPr lang="en-GB" sz="1400" dirty="0">
              <a:solidFill>
                <a:schemeClr val="tx1">
                  <a:lumMod val="75000"/>
                  <a:lumOff val="25000"/>
                </a:schemeClr>
              </a:solidFill>
            </a:endParaRPr>
          </a:p>
        </p:txBody>
      </p:sp>
    </p:spTree>
    <p:extLst>
      <p:ext uri="{BB962C8B-B14F-4D97-AF65-F5344CB8AC3E}">
        <p14:creationId xmlns:p14="http://schemas.microsoft.com/office/powerpoint/2010/main" val="541660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132E5E6-7F52-439D-AC15-C7960101D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040" y="1213075"/>
            <a:ext cx="2102002" cy="2102002"/>
          </a:xfrm>
          <a:prstGeom prst="rect">
            <a:avLst/>
          </a:prstGeom>
        </p:spPr>
      </p:pic>
      <p:pic>
        <p:nvPicPr>
          <p:cNvPr id="11" name="Picture 10">
            <a:extLst>
              <a:ext uri="{FF2B5EF4-FFF2-40B4-BE49-F238E27FC236}">
                <a16:creationId xmlns="" xmlns:a16="http://schemas.microsoft.com/office/drawing/2014/main" id="{04945FAE-6648-4811-B253-38135D86A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774" y="1255467"/>
            <a:ext cx="2029216" cy="2029216"/>
          </a:xfrm>
          <a:prstGeom prst="rect">
            <a:avLst/>
          </a:prstGeom>
        </p:spPr>
      </p:pic>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Hyperbolic geometry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2" y="3369465"/>
                <a:ext cx="10058400" cy="2714094"/>
              </a:xfrm>
            </p:spPr>
            <p:txBody>
              <a:bodyPr>
                <a:normAutofit fontScale="92500" lnSpcReduction="10000"/>
              </a:bodyPr>
              <a:lstStyle/>
              <a:p>
                <a:pPr marL="0" indent="0">
                  <a:buNone/>
                </a:pPr>
                <a:r>
                  <a:rPr lang="en-GB" sz="2400" b="1" dirty="0" smtClean="0">
                    <a:solidFill>
                      <a:srgbClr val="00B050"/>
                    </a:solidFill>
                  </a:rPr>
                  <a:t>Amazing fact: </a:t>
                </a:r>
                <a:r>
                  <a:rPr lang="en-GB" sz="2400" dirty="0"/>
                  <a:t>It is possible to re-define “distance” on the disc so </a:t>
                </a:r>
                <a:r>
                  <a:rPr lang="en-GB" sz="2400" dirty="0" smtClean="0"/>
                  <a:t>that</a:t>
                </a:r>
                <a:br>
                  <a:rPr lang="en-GB" sz="2400" dirty="0" smtClean="0"/>
                </a:br>
                <a:r>
                  <a:rPr lang="en-GB" sz="2400" dirty="0" smtClean="0"/>
                  <a:t>	 </a:t>
                </a:r>
                <a:r>
                  <a:rPr lang="en-GB" sz="2400" i="1" dirty="0">
                    <a:solidFill>
                      <a:srgbClr val="FF0000"/>
                    </a:solidFill>
                  </a:rPr>
                  <a:t>all the conformal symmetries of the disc</a:t>
                </a:r>
                <a:r>
                  <a:rPr lang="en-GB" sz="2400" dirty="0">
                    <a:solidFill>
                      <a:srgbClr val="FF0000"/>
                    </a:solidFill>
                  </a:rPr>
                  <a:t> </a:t>
                </a:r>
                <a:r>
                  <a:rPr lang="en-GB" sz="2400" dirty="0"/>
                  <a:t>preserve this distance!</a:t>
                </a:r>
              </a:p>
              <a:p>
                <a:pPr marL="0" indent="0">
                  <a:buNone/>
                </a:pPr>
                <a:r>
                  <a:rPr lang="en-GB" sz="2400" dirty="0">
                    <a:solidFill>
                      <a:srgbClr val="00B050"/>
                    </a:solidFill>
                  </a:rPr>
                  <a:t>Hyperbolic metric: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𝐻𝑦𝑝𝑒𝑟𝑏𝑜𝑙𝑖𝑐</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𝐸𝑢𝑐𝑙𝑖𝑑𝑎𝑛</m:t>
                        </m:r>
                      </m:sub>
                    </m:sSub>
                  </m:oMath>
                </a14:m>
                <a:endParaRPr lang="en-GB" sz="2400" b="0" dirty="0"/>
              </a:p>
              <a:p>
                <a:pPr marL="0" indent="0">
                  <a:buNone/>
                </a:pPr>
                <a:r>
                  <a:rPr lang="en-GB" sz="2400" dirty="0"/>
                  <a:t>Distance centre-boundary </a:t>
                </a:r>
                <a14:m>
                  <m:oMath xmlns:m="http://schemas.openxmlformats.org/officeDocument/2006/math">
                    <m:r>
                      <a:rPr lang="en-GB" sz="2400" b="0" i="1" smtClean="0">
                        <a:latin typeface="Cambria Math" panose="02040503050406030204" pitchFamily="18" charset="0"/>
                      </a:rPr>
                      <m:t>=</m:t>
                    </m:r>
                    <m:nary>
                      <m:naryPr>
                        <m:ctrlPr>
                          <a:rPr lang="en-GB" sz="2400" b="0" i="1" smtClean="0">
                            <a:latin typeface="Cambria Math" panose="02040503050406030204" pitchFamily="18" charset="0"/>
                          </a:rPr>
                        </m:ctrlPr>
                      </m:naryPr>
                      <m:sub>
                        <m:r>
                          <a:rPr lang="en-GB" sz="2400" b="0" i="1" smtClean="0">
                            <a:latin typeface="Cambria Math" panose="02040503050406030204" pitchFamily="18" charset="0"/>
                          </a:rPr>
                          <m:t>0</m:t>
                        </m:r>
                      </m:sub>
                      <m:sup>
                        <m:r>
                          <a:rPr lang="en-GB" sz="2400" b="0" i="1" smtClean="0">
                            <a:latin typeface="Cambria Math" panose="02040503050406030204" pitchFamily="18" charset="0"/>
                          </a:rPr>
                          <m:t>1</m:t>
                        </m:r>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𝑑</m:t>
                        </m:r>
                        <m:r>
                          <a:rPr lang="en-AU" sz="2400" b="0" i="1" smtClean="0">
                            <a:latin typeface="Cambria Math" panose="02040503050406030204" pitchFamily="18" charset="0"/>
                          </a:rPr>
                          <m:t>𝑟</m:t>
                        </m:r>
                      </m:e>
                    </m:nary>
                    <m:r>
                      <a:rPr lang="en-GB" sz="2400" b="0" i="1" smtClean="0">
                        <a:latin typeface="Cambria Math" panose="02040503050406030204" pitchFamily="18" charset="0"/>
                      </a:rPr>
                      <m:t>=∞.</m:t>
                    </m:r>
                  </m:oMath>
                </a14:m>
                <a:endParaRPr lang="en-GB" sz="2400" b="0" dirty="0"/>
              </a:p>
              <a:p>
                <a:pPr>
                  <a:buFont typeface="Courier New" panose="02070309020205020404" pitchFamily="49" charset="0"/>
                  <a:buChar char="o"/>
                </a:pPr>
                <a:r>
                  <a:rPr lang="en-GB" sz="2400" dirty="0"/>
                  <a:t> </a:t>
                </a:r>
                <a:r>
                  <a:rPr lang="en-GB" sz="2400" dirty="0" err="1">
                    <a:solidFill>
                      <a:srgbClr val="00B050"/>
                    </a:solidFill>
                  </a:rPr>
                  <a:t>Poincaré</a:t>
                </a:r>
                <a:r>
                  <a:rPr lang="en-GB" sz="2400" dirty="0">
                    <a:solidFill>
                      <a:srgbClr val="00B050"/>
                    </a:solidFill>
                  </a:rPr>
                  <a:t> disc model of the hyperbolic plane</a:t>
                </a:r>
                <a:r>
                  <a:rPr lang="en-GB" sz="2400" dirty="0"/>
                  <a:t>; curvature </a:t>
                </a:r>
                <a14:m>
                  <m:oMath xmlns:m="http://schemas.openxmlformats.org/officeDocument/2006/math">
                    <m:r>
                      <a:rPr lang="en-GB" sz="2400" b="0" i="0" smtClean="0">
                        <a:latin typeface="Cambria Math" panose="02040503050406030204" pitchFamily="18" charset="0"/>
                      </a:rPr>
                      <m:t>=</m:t>
                    </m:r>
                    <m:r>
                      <a:rPr lang="en-GB" sz="2400" b="0" i="1" smtClean="0">
                        <a:latin typeface="Cambria Math" panose="02040503050406030204" pitchFamily="18" charset="0"/>
                      </a:rPr>
                      <m:t>−1</m:t>
                    </m:r>
                  </m:oMath>
                </a14:m>
                <a:r>
                  <a:rPr lang="en-GB" sz="2400" dirty="0" smtClean="0"/>
                  <a:t>.</a:t>
                </a:r>
              </a:p>
              <a:p>
                <a:pPr>
                  <a:buFont typeface="Courier New" panose="02070309020205020404" pitchFamily="49" charset="0"/>
                  <a:buChar char="o"/>
                </a:pPr>
                <a:r>
                  <a:rPr lang="en-GB" sz="2400" dirty="0" smtClean="0"/>
                  <a:t>All </a:t>
                </a:r>
                <a:r>
                  <a:rPr lang="en-GB" sz="2400" dirty="0" err="1" smtClean="0"/>
                  <a:t>Möbius</a:t>
                </a:r>
                <a:r>
                  <a:rPr lang="en-GB" sz="2400" dirty="0" smtClean="0"/>
                  <a:t> transformations which preserve the disc are </a:t>
                </a:r>
                <a:r>
                  <a:rPr lang="en-GB" sz="2400" dirty="0" smtClean="0">
                    <a:solidFill>
                      <a:srgbClr val="00B050"/>
                    </a:solidFill>
                  </a:rPr>
                  <a:t>hyperbolic isometries</a:t>
                </a:r>
                <a:endParaRPr lang="en-GB" sz="2400" dirty="0">
                  <a:solidFill>
                    <a:srgbClr val="00B050"/>
                  </a:solidFill>
                </a:endParaRPr>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3369465"/>
                <a:ext cx="10058400" cy="2714094"/>
              </a:xfrm>
              <a:blipFill rotWithShape="0">
                <a:blip r:embed="rId4"/>
                <a:stretch>
                  <a:fillRect l="-1697" t="-3820" b="-22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9581BF39-80E8-4608-B14D-50990E9445A1}"/>
                  </a:ext>
                </a:extLst>
              </p:cNvPr>
              <p:cNvSpPr txBox="1"/>
              <p:nvPr/>
            </p:nvSpPr>
            <p:spPr>
              <a:xfrm>
                <a:off x="8782493" y="4357180"/>
                <a:ext cx="1509003" cy="369332"/>
              </a:xfrm>
              <a:prstGeom prst="rect">
                <a:avLst/>
              </a:prstGeom>
              <a:noFill/>
              <a:ln w="38100">
                <a:solidFill>
                  <a:schemeClr val="accent1"/>
                </a:solidFill>
              </a:ln>
            </p:spPr>
            <p:txBody>
              <a:bodyPr wrap="none" rtlCol="0">
                <a:spAutoFit/>
              </a:bodyPr>
              <a:lstStyle/>
              <a:p>
                <a14:m>
                  <m:oMath xmlns:m="http://schemas.openxmlformats.org/officeDocument/2006/math">
                    <m:r>
                      <a:rPr lang="en-GB" b="0" i="1" smtClean="0">
                        <a:latin typeface="Cambria Math" panose="02040503050406030204" pitchFamily="18" charset="0"/>
                      </a:rPr>
                      <m:t>→∞</m:t>
                    </m:r>
                  </m:oMath>
                </a14:m>
                <a:r>
                  <a:rPr lang="en-GB" dirty="0"/>
                  <a:t> as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→1</m:t>
                    </m:r>
                  </m:oMath>
                </a14:m>
                <a:endParaRPr lang="en-GB" dirty="0"/>
              </a:p>
            </p:txBody>
          </p:sp>
        </mc:Choice>
        <mc:Fallback xmlns="">
          <p:sp>
            <p:nvSpPr>
              <p:cNvPr id="6" name="TextBox 5">
                <a:extLst>
                  <a:ext uri="{FF2B5EF4-FFF2-40B4-BE49-F238E27FC236}">
                    <a16:creationId xmlns:a16="http://schemas.microsoft.com/office/drawing/2014/main" id="{9581BF39-80E8-4608-B14D-50990E9445A1}"/>
                  </a:ext>
                </a:extLst>
              </p:cNvPr>
              <p:cNvSpPr txBox="1">
                <a:spLocks noRot="1" noChangeAspect="1" noMove="1" noResize="1" noEditPoints="1" noAdjustHandles="1" noChangeArrowheads="1" noChangeShapeType="1" noTextEdit="1"/>
              </p:cNvSpPr>
              <p:nvPr/>
            </p:nvSpPr>
            <p:spPr>
              <a:xfrm>
                <a:off x="8782493" y="4357180"/>
                <a:ext cx="1509003" cy="369332"/>
              </a:xfrm>
              <a:prstGeom prst="rect">
                <a:avLst/>
              </a:prstGeom>
              <a:blipFill>
                <a:blip r:embed="rId6"/>
                <a:stretch>
                  <a:fillRect t="-4545" b="-19697"/>
                </a:stretch>
              </a:blipFill>
              <a:ln w="38100">
                <a:solidFill>
                  <a:schemeClr val="accent1"/>
                </a:solidFill>
              </a:ln>
            </p:spPr>
            <p:txBody>
              <a:bodyPr/>
              <a:lstStyle/>
              <a:p>
                <a:r>
                  <a:rPr lang="en-GB">
                    <a:noFill/>
                  </a:rPr>
                  <a:t> </a:t>
                </a:r>
              </a:p>
            </p:txBody>
          </p:sp>
        </mc:Fallback>
      </mc:AlternateContent>
      <p:sp>
        <p:nvSpPr>
          <p:cNvPr id="13" name="Rectangle 12">
            <a:extLst>
              <a:ext uri="{FF2B5EF4-FFF2-40B4-BE49-F238E27FC236}">
                <a16:creationId xmlns="" xmlns:a16="http://schemas.microsoft.com/office/drawing/2014/main" id="{B00688DA-886B-4BC4-B4A0-A2B630CD666F}"/>
              </a:ext>
            </a:extLst>
          </p:cNvPr>
          <p:cNvSpPr/>
          <p:nvPr/>
        </p:nvSpPr>
        <p:spPr>
          <a:xfrm>
            <a:off x="4056185" y="3985847"/>
            <a:ext cx="707201" cy="69031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nector: Elbow 14">
            <a:extLst>
              <a:ext uri="{FF2B5EF4-FFF2-40B4-BE49-F238E27FC236}">
                <a16:creationId xmlns="" xmlns:a16="http://schemas.microsoft.com/office/drawing/2014/main" id="{048C3DCD-8B1B-42EC-976F-18F729FB12A5}"/>
              </a:ext>
            </a:extLst>
          </p:cNvPr>
          <p:cNvCxnSpPr>
            <a:cxnSpLocks/>
            <a:stCxn id="6" idx="0"/>
            <a:endCxn id="13" idx="0"/>
          </p:cNvCxnSpPr>
          <p:nvPr/>
        </p:nvCxnSpPr>
        <p:spPr>
          <a:xfrm rot="16200000" flipV="1">
            <a:off x="6787725" y="1607909"/>
            <a:ext cx="371333" cy="5127209"/>
          </a:xfrm>
          <a:prstGeom prst="bentConnector3">
            <a:avLst>
              <a:gd name="adj1" fmla="val 16156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7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Moduli spaces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2" y="1255466"/>
                <a:ext cx="11416124" cy="4828093"/>
              </a:xfrm>
            </p:spPr>
            <p:txBody>
              <a:bodyPr>
                <a:normAutofit fontScale="85000" lnSpcReduction="20000"/>
              </a:bodyPr>
              <a:lstStyle/>
              <a:p>
                <a:pPr marL="0" indent="0">
                  <a:buNone/>
                </a:pPr>
                <a:r>
                  <a:rPr lang="en-GB" sz="2400" dirty="0"/>
                  <a:t>A moduli space is a “space of shapes” of a surface.</a:t>
                </a:r>
              </a:p>
              <a:p>
                <a:pPr marL="0" indent="0">
                  <a:buNone/>
                </a:pPr>
                <a:r>
                  <a:rPr lang="en-GB" sz="2400" dirty="0"/>
                  <a:t>Consider surfaces of genus </a:t>
                </a:r>
                <a14:m>
                  <m:oMath xmlns:m="http://schemas.openxmlformats.org/officeDocument/2006/math">
                    <m:r>
                      <a:rPr lang="en-GB" sz="2400" i="1">
                        <a:latin typeface="Cambria Math" panose="02040503050406030204" pitchFamily="18" charset="0"/>
                      </a:rPr>
                      <m:t>𝑔</m:t>
                    </m:r>
                  </m:oMath>
                </a14:m>
                <a:r>
                  <a:rPr lang="en-GB" sz="2400" dirty="0"/>
                  <a:t>, without boundary.</a:t>
                </a:r>
              </a:p>
              <a:p>
                <a:pPr marL="0" indent="0">
                  <a:buNone/>
                </a:pPr>
                <a:r>
                  <a:rPr lang="en-GB" sz="2400" dirty="0"/>
                  <a:t>One way of restating the classification theorem of surfaces:</a:t>
                </a:r>
              </a:p>
              <a:p>
                <a:pPr lvl="2">
                  <a:buFont typeface="Arial" panose="020B0604020202020204" pitchFamily="34" charset="0"/>
                  <a:buChar char="•"/>
                </a:pPr>
                <a:r>
                  <a:rPr lang="en-GB" sz="1800" dirty="0"/>
                  <a:t>Take all surfaces of genus </a:t>
                </a:r>
                <a14:m>
                  <m:oMath xmlns:m="http://schemas.openxmlformats.org/officeDocument/2006/math">
                    <m:r>
                      <a:rPr lang="en-GB" sz="1800" b="0" i="1" smtClean="0">
                        <a:latin typeface="Cambria Math" panose="02040503050406030204" pitchFamily="18" charset="0"/>
                      </a:rPr>
                      <m:t>𝑔</m:t>
                    </m:r>
                  </m:oMath>
                </a14:m>
                <a:r>
                  <a:rPr lang="en-GB" sz="1800" dirty="0"/>
                  <a:t>, up to topological equivalence. Then they are </a:t>
                </a:r>
                <a:r>
                  <a:rPr lang="en-GB" sz="1800" i="1" dirty="0"/>
                  <a:t>all the same</a:t>
                </a:r>
                <a:r>
                  <a:rPr lang="en-GB" sz="1800" dirty="0"/>
                  <a:t>!</a:t>
                </a:r>
              </a:p>
              <a:p>
                <a:pPr lvl="2">
                  <a:buFont typeface="Arial" panose="020B0604020202020204" pitchFamily="34" charset="0"/>
                  <a:buChar char="•"/>
                </a:pPr>
                <a:r>
                  <a:rPr lang="en-GB" sz="1800" i="1" dirty="0" smtClean="0"/>
                  <a:t>Same??</a:t>
                </a:r>
                <a:r>
                  <a:rPr lang="en-GB" sz="1800" dirty="0" smtClean="0"/>
                  <a:t> Consider </a:t>
                </a:r>
                <a:r>
                  <a:rPr lang="en-GB" sz="1800" dirty="0"/>
                  <a:t>surfaces </a:t>
                </a:r>
                <a14:m>
                  <m:oMath xmlns:m="http://schemas.openxmlformats.org/officeDocument/2006/math">
                    <m:r>
                      <a:rPr lang="en-GB" sz="1800" b="0" i="1" smtClean="0">
                        <a:latin typeface="Cambria Math" panose="02040503050406030204" pitchFamily="18" charset="0"/>
                      </a:rPr>
                      <m:t>𝑆</m:t>
                    </m:r>
                    <m:r>
                      <a:rPr lang="en-GB" sz="1800" b="0" i="1" smtClean="0">
                        <a:latin typeface="Cambria Math" panose="02040503050406030204" pitchFamily="18" charset="0"/>
                      </a:rPr>
                      <m:t>,</m:t>
                    </m:r>
                    <m:r>
                      <a:rPr lang="en-GB" sz="1800" b="0" i="1" smtClean="0">
                        <a:latin typeface="Cambria Math" panose="02040503050406030204" pitchFamily="18" charset="0"/>
                      </a:rPr>
                      <m:t>𝑆</m:t>
                    </m:r>
                    <m:r>
                      <a:rPr lang="en-GB" sz="1800" b="0" i="1" smtClean="0">
                        <a:latin typeface="Cambria Math" panose="02040503050406030204" pitchFamily="18" charset="0"/>
                      </a:rPr>
                      <m:t>′</m:t>
                    </m:r>
                  </m:oMath>
                </a14:m>
                <a:r>
                  <a:rPr lang="en-GB" sz="1800" dirty="0"/>
                  <a:t> equivalent if there are continuous bijections </a:t>
                </a:r>
                <a14:m>
                  <m:oMath xmlns:m="http://schemas.openxmlformats.org/officeDocument/2006/math">
                    <m:r>
                      <a:rPr lang="en-GB" sz="1800" b="0" i="1" smtClean="0">
                        <a:latin typeface="Cambria Math" panose="02040503050406030204" pitchFamily="18" charset="0"/>
                      </a:rPr>
                      <m:t>𝑓</m:t>
                    </m:r>
                    <m:r>
                      <a:rPr lang="en-GB" sz="1800" b="0" i="1" smtClean="0">
                        <a:latin typeface="Cambria Math" panose="02040503050406030204" pitchFamily="18" charset="0"/>
                      </a:rPr>
                      <m:t>:</m:t>
                    </m:r>
                    <m:r>
                      <a:rPr lang="en-GB" sz="1800" b="0" i="1" smtClean="0">
                        <a:latin typeface="Cambria Math" panose="02040503050406030204" pitchFamily="18" charset="0"/>
                      </a:rPr>
                      <m:t>𝑆</m:t>
                    </m:r>
                    <m:r>
                      <a:rPr lang="en-GB" sz="1800" b="0" i="1" smtClean="0">
                        <a:latin typeface="Cambria Math" panose="02040503050406030204" pitchFamily="18" charset="0"/>
                      </a:rPr>
                      <m:t> →</m:t>
                    </m:r>
                    <m:r>
                      <a:rPr lang="en-GB" sz="1800" b="0" i="1" smtClean="0">
                        <a:latin typeface="Cambria Math" panose="02040503050406030204" pitchFamily="18" charset="0"/>
                      </a:rPr>
                      <m:t>𝑆</m:t>
                    </m:r>
                    <m:r>
                      <a:rPr lang="en-GB" sz="1800" b="0" i="1" smtClean="0">
                        <a:latin typeface="Cambria Math" panose="02040503050406030204" pitchFamily="18" charset="0"/>
                      </a:rPr>
                      <m:t>′</m:t>
                    </m:r>
                  </m:oMath>
                </a14:m>
                <a:r>
                  <a:rPr lang="en-GB" sz="1800" dirty="0"/>
                  <a:t>, </a:t>
                </a:r>
                <a14:m>
                  <m:oMath xmlns:m="http://schemas.openxmlformats.org/officeDocument/2006/math">
                    <m:sSup>
                      <m:sSupPr>
                        <m:ctrlPr>
                          <a:rPr lang="en-GB" sz="1800" b="0" i="1" dirty="0" smtClean="0">
                            <a:latin typeface="Cambria Math" panose="02040503050406030204" pitchFamily="18" charset="0"/>
                          </a:rPr>
                        </m:ctrlPr>
                      </m:sSupPr>
                      <m:e>
                        <m:r>
                          <a:rPr lang="en-GB" sz="1800" b="0" i="1" dirty="0" smtClean="0">
                            <a:latin typeface="Cambria Math" panose="02040503050406030204" pitchFamily="18" charset="0"/>
                          </a:rPr>
                          <m:t>𝑓</m:t>
                        </m:r>
                      </m:e>
                      <m:sup>
                        <m:r>
                          <a:rPr lang="en-GB" sz="1800" b="0" i="1" dirty="0" smtClean="0">
                            <a:latin typeface="Cambria Math" panose="02040503050406030204" pitchFamily="18" charset="0"/>
                          </a:rPr>
                          <m:t>−1</m:t>
                        </m:r>
                      </m:sup>
                    </m:sSup>
                    <m:r>
                      <a:rPr lang="en-GB" sz="1800" b="0" i="1" dirty="0" smtClean="0">
                        <a:latin typeface="Cambria Math" panose="02040503050406030204" pitchFamily="18" charset="0"/>
                      </a:rPr>
                      <m:t>:</m:t>
                    </m:r>
                    <m:sSup>
                      <m:sSupPr>
                        <m:ctrlPr>
                          <a:rPr lang="en-GB" sz="1800" b="0" i="1" dirty="0" smtClean="0">
                            <a:latin typeface="Cambria Math" panose="02040503050406030204" pitchFamily="18" charset="0"/>
                          </a:rPr>
                        </m:ctrlPr>
                      </m:sSupPr>
                      <m:e>
                        <m:r>
                          <a:rPr lang="en-GB" sz="1800" b="0" i="1" dirty="0" smtClean="0">
                            <a:latin typeface="Cambria Math" panose="02040503050406030204" pitchFamily="18" charset="0"/>
                          </a:rPr>
                          <m:t>𝑆</m:t>
                        </m:r>
                      </m:e>
                      <m:sup>
                        <m:r>
                          <a:rPr lang="en-GB" sz="1800" b="0" i="1" dirty="0" smtClean="0">
                            <a:latin typeface="Cambria Math" panose="02040503050406030204" pitchFamily="18" charset="0"/>
                          </a:rPr>
                          <m:t>′</m:t>
                        </m:r>
                      </m:sup>
                    </m:sSup>
                    <m:r>
                      <a:rPr lang="en-GB" sz="1800" b="0" i="1" dirty="0" smtClean="0">
                        <a:latin typeface="Cambria Math" panose="02040503050406030204" pitchFamily="18" charset="0"/>
                      </a:rPr>
                      <m:t>→</m:t>
                    </m:r>
                    <m:r>
                      <a:rPr lang="en-GB" sz="1800" b="0" i="1" dirty="0" smtClean="0">
                        <a:latin typeface="Cambria Math" panose="02040503050406030204" pitchFamily="18" charset="0"/>
                      </a:rPr>
                      <m:t>𝑆</m:t>
                    </m:r>
                  </m:oMath>
                </a14:m>
                <a:r>
                  <a:rPr lang="en-GB" sz="1800" dirty="0"/>
                  <a:t>.</a:t>
                </a:r>
              </a:p>
              <a:p>
                <a:pPr marL="0" indent="0">
                  <a:buNone/>
                </a:pPr>
                <a:r>
                  <a:rPr lang="en-GB" sz="2400" b="0" dirty="0">
                    <a:ea typeface="Cambria Math" panose="02040503050406030204" pitchFamily="18" charset="0"/>
                  </a:rPr>
                  <a:t>Moduli spaces use the same idea, but </a:t>
                </a:r>
                <a:r>
                  <a:rPr lang="en-GB" sz="2400" b="0" i="1" dirty="0">
                    <a:solidFill>
                      <a:srgbClr val="FF0000"/>
                    </a:solidFill>
                    <a:ea typeface="Cambria Math" panose="02040503050406030204" pitchFamily="18" charset="0"/>
                  </a:rPr>
                  <a:t>conformal</a:t>
                </a:r>
                <a:r>
                  <a:rPr lang="en-GB" sz="2400" b="0" dirty="0">
                    <a:solidFill>
                      <a:srgbClr val="FF0000"/>
                    </a:solidFill>
                    <a:ea typeface="Cambria Math" panose="02040503050406030204" pitchFamily="18" charset="0"/>
                  </a:rPr>
                  <a:t> </a:t>
                </a:r>
                <a:r>
                  <a:rPr lang="en-GB" sz="2400" b="0" dirty="0">
                    <a:ea typeface="Cambria Math" panose="02040503050406030204" pitchFamily="18" charset="0"/>
                  </a:rPr>
                  <a:t>or </a:t>
                </a:r>
                <a:r>
                  <a:rPr lang="en-GB" sz="2400" b="0" i="1" dirty="0">
                    <a:solidFill>
                      <a:srgbClr val="0070C0"/>
                    </a:solidFill>
                    <a:ea typeface="Cambria Math" panose="02040503050406030204" pitchFamily="18" charset="0"/>
                  </a:rPr>
                  <a:t>complex</a:t>
                </a:r>
                <a:r>
                  <a:rPr lang="en-GB" sz="2400" b="0" dirty="0">
                    <a:solidFill>
                      <a:srgbClr val="0070C0"/>
                    </a:solidFill>
                    <a:ea typeface="Cambria Math" panose="02040503050406030204" pitchFamily="18" charset="0"/>
                  </a:rPr>
                  <a:t> </a:t>
                </a:r>
                <a:r>
                  <a:rPr lang="en-GB" sz="2400" b="0" dirty="0">
                    <a:ea typeface="Cambria Math" panose="02040503050406030204" pitchFamily="18" charset="0"/>
                  </a:rPr>
                  <a:t>or </a:t>
                </a:r>
                <a:r>
                  <a:rPr lang="en-GB" sz="2400" b="0" i="1" dirty="0">
                    <a:solidFill>
                      <a:srgbClr val="00B050"/>
                    </a:solidFill>
                    <a:ea typeface="Cambria Math" panose="02040503050406030204" pitchFamily="18" charset="0"/>
                  </a:rPr>
                  <a:t>hyperbolic</a:t>
                </a:r>
                <a:r>
                  <a:rPr lang="en-GB" sz="2400" b="0" dirty="0">
                    <a:solidFill>
                      <a:srgbClr val="00B050"/>
                    </a:solidFill>
                    <a:ea typeface="Cambria Math" panose="02040503050406030204" pitchFamily="18" charset="0"/>
                  </a:rPr>
                  <a:t> </a:t>
                </a:r>
                <a:r>
                  <a:rPr lang="en-GB" sz="2400" b="0" dirty="0">
                    <a:ea typeface="Cambria Math" panose="02040503050406030204" pitchFamily="18" charset="0"/>
                  </a:rPr>
                  <a:t>equivalence.</a:t>
                </a:r>
              </a:p>
              <a:p>
                <a:pPr marL="0" indent="0">
                  <a:buNone/>
                </a:pPr>
                <a:r>
                  <a:rPr lang="en-GB" sz="2400" dirty="0">
                    <a:solidFill>
                      <a:srgbClr val="FF0000"/>
                    </a:solidFill>
                    <a:ea typeface="Cambria Math" panose="02040503050406030204" pitchFamily="18" charset="0"/>
                  </a:rPr>
                  <a:t>Conformal</a:t>
                </a:r>
                <a:r>
                  <a:rPr lang="en-GB" sz="2400" dirty="0">
                    <a:ea typeface="Cambria Math" panose="02040503050406030204" pitchFamily="18" charset="0"/>
                  </a:rPr>
                  <a:t> moduli space:</a:t>
                </a:r>
                <a:endParaRPr lang="en-GB" sz="2400" b="0" dirty="0">
                  <a:ea typeface="Cambria Math" panose="02040503050406030204" pitchFamily="18" charset="0"/>
                </a:endParaRPr>
              </a:p>
              <a:p>
                <a:pPr marL="292608" lvl="1" indent="0">
                  <a:buNone/>
                </a:pPr>
                <a14:m>
                  <m:oMath xmlns:m="http://schemas.openxmlformats.org/officeDocument/2006/math">
                    <m:sSub>
                      <m:sSubPr>
                        <m:ctrlPr>
                          <a:rPr lang="en-GB" sz="2200" b="0" i="1" smtClean="0">
                            <a:latin typeface="Cambria Math" panose="02040503050406030204" pitchFamily="18" charset="0"/>
                            <a:ea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ea typeface="Cambria Math" panose="02040503050406030204" pitchFamily="18" charset="0"/>
                          </a:rPr>
                          <m:t>𝑔</m:t>
                        </m:r>
                      </m:sub>
                    </m:sSub>
                    <m:r>
                      <a:rPr lang="en-GB" sz="2200" b="0" i="1" smtClean="0">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b="0" i="1" smtClean="0">
                        <a:latin typeface="Cambria Math" panose="02040503050406030204" pitchFamily="18" charset="0"/>
                      </a:rPr>
                      <m:t>𝑔</m:t>
                    </m:r>
                  </m:oMath>
                </a14:m>
                <a:r>
                  <a:rPr lang="en-GB" sz="2200" dirty="0"/>
                  <a:t>, up to </a:t>
                </a:r>
                <a:r>
                  <a:rPr lang="en-GB" sz="2200" dirty="0">
                    <a:solidFill>
                      <a:srgbClr val="FF0000"/>
                    </a:solidFill>
                  </a:rPr>
                  <a:t>conformal equivalence</a:t>
                </a:r>
              </a:p>
              <a:p>
                <a:pPr marL="635508" lvl="1" indent="-342900">
                  <a:buFont typeface="Arial" panose="020B0604020202020204" pitchFamily="34" charset="0"/>
                  <a:buChar char="•"/>
                </a:pPr>
                <a:r>
                  <a:rPr lang="en-GB" dirty="0"/>
                  <a:t>Consider surfaces </a:t>
                </a:r>
                <a14:m>
                  <m:oMath xmlns:m="http://schemas.openxmlformats.org/officeDocument/2006/math">
                    <m:r>
                      <a:rPr lang="en-GB" b="0" i="1" smtClean="0">
                        <a:latin typeface="Cambria Math" panose="02040503050406030204" pitchFamily="18" charset="0"/>
                      </a:rPr>
                      <m:t>𝑆</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equivalent if there are conformal bijections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p>
              <a:p>
                <a:pPr marL="0" indent="0">
                  <a:buNone/>
                </a:pPr>
                <a:r>
                  <a:rPr lang="en-GB" sz="2400" dirty="0">
                    <a:solidFill>
                      <a:srgbClr val="0070C0"/>
                    </a:solidFill>
                  </a:rPr>
                  <a:t>Complex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sub>
                    </m:sSub>
                    <m:r>
                      <a:rPr lang="en-GB" sz="2200" i="1">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i="1">
                        <a:latin typeface="Cambria Math" panose="02040503050406030204" pitchFamily="18" charset="0"/>
                      </a:rPr>
                      <m:t>𝑔</m:t>
                    </m:r>
                  </m:oMath>
                </a14:m>
                <a:r>
                  <a:rPr lang="en-GB" sz="2200" dirty="0"/>
                  <a:t>, up to </a:t>
                </a:r>
                <a:r>
                  <a:rPr lang="en-GB" sz="2200" dirty="0">
                    <a:solidFill>
                      <a:srgbClr val="0070C0"/>
                    </a:solidFill>
                  </a:rPr>
                  <a:t>biholomorphic equivalence</a:t>
                </a:r>
              </a:p>
              <a:p>
                <a:pPr marL="635508" lvl="1" indent="-342900">
                  <a:buFont typeface="Arial" panose="020B0604020202020204" pitchFamily="34" charset="0"/>
                  <a:buChar char="•"/>
                </a:pPr>
                <a:r>
                  <a:rPr lang="en-GB" dirty="0"/>
                  <a:t>Consider surfaces 𝑆,𝑆′ equivalent if there are holomorphic bijections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endParaRPr lang="en-GB" sz="2200" dirty="0"/>
              </a:p>
              <a:p>
                <a:pPr marL="0" indent="0">
                  <a:buNone/>
                </a:pPr>
                <a:r>
                  <a:rPr lang="en-GB" sz="2400" dirty="0">
                    <a:solidFill>
                      <a:srgbClr val="00B050"/>
                    </a:solidFill>
                  </a:rPr>
                  <a:t>Hyperbolic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sub>
                    </m:sSub>
                    <m:r>
                      <a:rPr lang="en-GB" sz="2200" i="1">
                        <a:latin typeface="Cambria Math" panose="02040503050406030204" pitchFamily="18" charset="0"/>
                        <a:ea typeface="Cambria Math" panose="02040503050406030204" pitchFamily="18" charset="0"/>
                      </a:rPr>
                      <m:t>= </m:t>
                    </m:r>
                  </m:oMath>
                </a14:m>
                <a:r>
                  <a:rPr lang="en-GB" sz="2200" dirty="0"/>
                  <a:t>All hyperbolic surfaces of genus </a:t>
                </a:r>
                <a14:m>
                  <m:oMath xmlns:m="http://schemas.openxmlformats.org/officeDocument/2006/math">
                    <m:r>
                      <a:rPr lang="en-GB" sz="2200" i="1">
                        <a:latin typeface="Cambria Math" panose="02040503050406030204" pitchFamily="18" charset="0"/>
                      </a:rPr>
                      <m:t>𝑔</m:t>
                    </m:r>
                  </m:oMath>
                </a14:m>
                <a:r>
                  <a:rPr lang="en-GB" sz="2200" dirty="0"/>
                  <a:t>, up to </a:t>
                </a:r>
                <a:r>
                  <a:rPr lang="en-GB" sz="2200" dirty="0">
                    <a:solidFill>
                      <a:srgbClr val="00B050"/>
                    </a:solidFill>
                  </a:rPr>
                  <a:t>hyperbolic equivalence (isometry)</a:t>
                </a:r>
              </a:p>
              <a:p>
                <a:pPr marL="635508" lvl="1" indent="-342900">
                  <a:buFont typeface="Arial" panose="020B0604020202020204" pitchFamily="34" charset="0"/>
                  <a:buChar char="•"/>
                </a:pPr>
                <a:r>
                  <a:rPr lang="en-GB" dirty="0"/>
                  <a:t>Consider surfaces 𝑆,𝑆′ equivalent if there are distance-preserving bijections (isometries)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a:t>
                </a:r>
              </a:p>
              <a:p>
                <a:pPr marL="0" indent="0">
                  <a:buNone/>
                </a:pPr>
                <a:endParaRPr lang="en-GB" sz="2400" dirty="0"/>
              </a:p>
              <a:p>
                <a:pPr marL="0" indent="0">
                  <a:buNone/>
                </a:pPr>
                <a:endParaRPr lang="en-GB" sz="24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255466"/>
                <a:ext cx="11416124" cy="4828093"/>
              </a:xfrm>
              <a:blipFill rotWithShape="0">
                <a:blip r:embed="rId2"/>
                <a:stretch>
                  <a:fillRect l="-1335" t="-2399"/>
                </a:stretch>
              </a:blipFill>
            </p:spPr>
            <p:txBody>
              <a:bodyPr/>
              <a:lstStyle/>
              <a:p>
                <a:r>
                  <a:rPr lang="en-AU">
                    <a:noFill/>
                  </a:rPr>
                  <a:t> </a:t>
                </a:r>
              </a:p>
            </p:txBody>
          </p:sp>
        </mc:Fallback>
      </mc:AlternateContent>
      <p:sp>
        <p:nvSpPr>
          <p:cNvPr id="5" name="TextBox 4">
            <a:extLst>
              <a:ext uri="{FF2B5EF4-FFF2-40B4-BE49-F238E27FC236}">
                <a16:creationId xmlns="" xmlns:a16="http://schemas.microsoft.com/office/drawing/2014/main" id="{F8DFA8DB-9DCA-4C52-A880-FCA9BD289435}"/>
              </a:ext>
            </a:extLst>
          </p:cNvPr>
          <p:cNvSpPr txBox="1"/>
          <p:nvPr/>
        </p:nvSpPr>
        <p:spPr>
          <a:xfrm rot="20268788">
            <a:off x="2637936" y="3681371"/>
            <a:ext cx="5145096" cy="1077218"/>
          </a:xfrm>
          <a:prstGeom prst="rect">
            <a:avLst/>
          </a:prstGeom>
          <a:solidFill>
            <a:schemeClr val="bg1"/>
          </a:solidFill>
          <a:ln w="38100">
            <a:solidFill>
              <a:srgbClr val="FF0000"/>
            </a:solidFill>
          </a:ln>
        </p:spPr>
        <p:txBody>
          <a:bodyPr wrap="square" rtlCol="0">
            <a:spAutoFit/>
          </a:bodyPr>
          <a:lstStyle/>
          <a:p>
            <a:pPr algn="ctr"/>
            <a:r>
              <a:rPr lang="en-GB" sz="4800" dirty="0">
                <a:solidFill>
                  <a:srgbClr val="FF0000"/>
                </a:solidFill>
              </a:rPr>
              <a:t>All the same thing!</a:t>
            </a:r>
          </a:p>
          <a:p>
            <a:pPr algn="ctr"/>
            <a:r>
              <a:rPr lang="en-GB" sz="1600" dirty="0">
                <a:solidFill>
                  <a:srgbClr val="FF0000"/>
                </a:solidFill>
              </a:rPr>
              <a:t>(More or less…)</a:t>
            </a:r>
          </a:p>
        </p:txBody>
      </p:sp>
    </p:spTree>
    <p:extLst>
      <p:ext uri="{BB962C8B-B14F-4D97-AF65-F5344CB8AC3E}">
        <p14:creationId xmlns:p14="http://schemas.microsoft.com/office/powerpoint/2010/main" val="20114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ADE2654F-8999-429D-A93B-C77BDD1B4761}"/>
              </a:ext>
            </a:extLst>
          </p:cNvPr>
          <p:cNvSpPr>
            <a:spLocks noGrp="1"/>
          </p:cNvSpPr>
          <p:nvPr>
            <p:ph type="ftr" sz="quarter" idx="11"/>
          </p:nvPr>
        </p:nvSpPr>
        <p:spPr/>
        <p:txBody>
          <a:bodyPr/>
          <a:lstStyle/>
          <a:p>
            <a:r>
              <a:rPr lang="en-GB" dirty="0"/>
              <a:t>The work of Maryam Mirzakhani</a:t>
            </a:r>
          </a:p>
        </p:txBody>
      </p:sp>
      <p:sp>
        <p:nvSpPr>
          <p:cNvPr id="2" name="Title 1">
            <a:extLst>
              <a:ext uri="{FF2B5EF4-FFF2-40B4-BE49-F238E27FC236}">
                <a16:creationId xmlns="" xmlns:a16="http://schemas.microsoft.com/office/drawing/2014/main" id="{51BFD923-9CF4-4169-A0AC-8C3D9B38D5AB}"/>
              </a:ext>
            </a:extLst>
          </p:cNvPr>
          <p:cNvSpPr>
            <a:spLocks noGrp="1"/>
          </p:cNvSpPr>
          <p:nvPr>
            <p:ph type="title" idx="4294967295"/>
          </p:nvPr>
        </p:nvSpPr>
        <p:spPr>
          <a:xfrm>
            <a:off x="379445" y="287091"/>
            <a:ext cx="10058400" cy="968375"/>
          </a:xfrm>
        </p:spPr>
        <p:txBody>
          <a:bodyPr>
            <a:normAutofit fontScale="90000"/>
          </a:bodyPr>
          <a:lstStyle/>
          <a:p>
            <a:r>
              <a:rPr lang="en-GB" dirty="0" smtClean="0"/>
              <a:t>Overview: The work of Maryam Mirzakhani</a:t>
            </a:r>
            <a:endParaRPr lang="en-GB" dirty="0"/>
          </a:p>
        </p:txBody>
      </p:sp>
      <p:sp>
        <p:nvSpPr>
          <p:cNvPr id="3" name="Content Placeholder 2">
            <a:extLst>
              <a:ext uri="{FF2B5EF4-FFF2-40B4-BE49-F238E27FC236}">
                <a16:creationId xmlns="" xmlns:a16="http://schemas.microsoft.com/office/drawing/2014/main" id="{81205018-E8DC-477B-929B-8786EF150178}"/>
              </a:ext>
            </a:extLst>
          </p:cNvPr>
          <p:cNvSpPr>
            <a:spLocks noGrp="1"/>
          </p:cNvSpPr>
          <p:nvPr>
            <p:ph idx="4294967295"/>
          </p:nvPr>
        </p:nvSpPr>
        <p:spPr>
          <a:xfrm>
            <a:off x="379445" y="1391094"/>
            <a:ext cx="11377126" cy="4761613"/>
          </a:xfrm>
        </p:spPr>
        <p:txBody>
          <a:bodyPr numCol="2">
            <a:noAutofit/>
          </a:bodyPr>
          <a:lstStyle/>
          <a:p>
            <a:pPr lvl="1">
              <a:lnSpc>
                <a:spcPct val="150000"/>
              </a:lnSpc>
              <a:buFont typeface="Courier New" panose="02070309020205020404" pitchFamily="49" charset="0"/>
              <a:buChar char="o"/>
            </a:pPr>
            <a:r>
              <a:rPr lang="en-GB" sz="2200" dirty="0" smtClean="0"/>
              <a:t> Brief biography</a:t>
            </a:r>
          </a:p>
          <a:p>
            <a:pPr lvl="1">
              <a:lnSpc>
                <a:spcPct val="150000"/>
              </a:lnSpc>
              <a:buFont typeface="Courier New" panose="02070309020205020404" pitchFamily="49" charset="0"/>
              <a:buChar char="o"/>
            </a:pPr>
            <a:r>
              <a:rPr lang="en-GB" sz="2200" dirty="0" smtClean="0"/>
              <a:t> Background to Mirzakhani’s work</a:t>
            </a:r>
          </a:p>
          <a:p>
            <a:pPr lvl="1">
              <a:lnSpc>
                <a:spcPct val="150000"/>
              </a:lnSpc>
              <a:buFont typeface="Courier New" panose="02070309020205020404" pitchFamily="49" charset="0"/>
              <a:buChar char="o"/>
            </a:pPr>
            <a:r>
              <a:rPr lang="en-GB" sz="2200" dirty="0" smtClean="0"/>
              <a:t> Some results proved by Mirzakhani</a:t>
            </a:r>
          </a:p>
          <a:p>
            <a:pPr lvl="1">
              <a:lnSpc>
                <a:spcPct val="150000"/>
              </a:lnSpc>
              <a:buFont typeface="Courier New" panose="02070309020205020404" pitchFamily="49" charset="0"/>
              <a:buChar char="o"/>
            </a:pPr>
            <a:r>
              <a:rPr lang="en-GB" sz="2200" dirty="0" smtClean="0"/>
              <a:t> Implications &amp; applications of her work</a:t>
            </a:r>
          </a:p>
          <a:p>
            <a:pPr lvl="1">
              <a:lnSpc>
                <a:spcPct val="150000"/>
              </a:lnSpc>
              <a:buFont typeface="Courier New" panose="02070309020205020404" pitchFamily="49" charset="0"/>
              <a:buChar char="o"/>
            </a:pPr>
            <a:r>
              <a:rPr lang="en-GB" sz="2200" dirty="0" smtClean="0"/>
              <a:t> Subsequent work by others</a:t>
            </a:r>
          </a:p>
          <a:p>
            <a:pPr marL="201168" lvl="1" indent="0">
              <a:lnSpc>
                <a:spcPct val="100000"/>
              </a:lnSpc>
              <a:buNone/>
            </a:pPr>
            <a:endParaRPr lang="en-GB" sz="2200" dirty="0" smtClean="0"/>
          </a:p>
          <a:p>
            <a:pPr marL="201168" lvl="1" indent="0">
              <a:lnSpc>
                <a:spcPct val="100000"/>
              </a:lnSpc>
              <a:buNone/>
            </a:pPr>
            <a:r>
              <a:rPr lang="en-GB" sz="2200" b="1" dirty="0" smtClean="0"/>
              <a:t>Main mathematical focus:</a:t>
            </a:r>
            <a:r>
              <a:rPr lang="en-GB" sz="2200" dirty="0" smtClean="0"/>
              <a:t> Mirzakhani’s work on the volumes of moduli spaces of hyperbolic surfaces, and applications to dynamics</a:t>
            </a:r>
          </a:p>
          <a:p>
            <a:pPr lvl="1">
              <a:lnSpc>
                <a:spcPct val="100000"/>
              </a:lnSpc>
              <a:buFont typeface="Courier New" panose="02070309020205020404" pitchFamily="49" charset="0"/>
              <a:buChar char="o"/>
            </a:pPr>
            <a:r>
              <a:rPr lang="en-GB" sz="1600" dirty="0" smtClean="0"/>
              <a:t>(Requires a lot of background!)</a:t>
            </a:r>
          </a:p>
          <a:p>
            <a:pPr marL="201168" lvl="1" indent="0">
              <a:lnSpc>
                <a:spcPct val="100000"/>
              </a:lnSpc>
              <a:buNone/>
            </a:pPr>
            <a:endParaRPr lang="en-GB" sz="2200" dirty="0"/>
          </a:p>
          <a:p>
            <a:pPr lvl="1">
              <a:lnSpc>
                <a:spcPct val="150000"/>
              </a:lnSpc>
              <a:buFont typeface="Courier New" panose="02070309020205020404" pitchFamily="49" charset="0"/>
              <a:buChar char="o"/>
            </a:pPr>
            <a:endParaRPr lang="en-GB" sz="2400" dirty="0"/>
          </a:p>
        </p:txBody>
      </p:sp>
      <p:pic>
        <p:nvPicPr>
          <p:cNvPr id="5" name="Picture 4"/>
          <p:cNvPicPr>
            <a:picLocks noChangeAspect="1"/>
          </p:cNvPicPr>
          <p:nvPr/>
        </p:nvPicPr>
        <p:blipFill>
          <a:blip r:embed="rId3"/>
          <a:stretch>
            <a:fillRect/>
          </a:stretch>
        </p:blipFill>
        <p:spPr>
          <a:xfrm>
            <a:off x="6867312" y="1391094"/>
            <a:ext cx="3570533" cy="2374661"/>
          </a:xfrm>
          <a:prstGeom prst="rect">
            <a:avLst/>
          </a:prstGeom>
        </p:spPr>
      </p:pic>
      <p:sp>
        <p:nvSpPr>
          <p:cNvPr id="6" name="TextBox 5"/>
          <p:cNvSpPr txBox="1"/>
          <p:nvPr/>
        </p:nvSpPr>
        <p:spPr>
          <a:xfrm>
            <a:off x="9393488" y="5844581"/>
            <a:ext cx="2363083" cy="307777"/>
          </a:xfrm>
          <a:prstGeom prst="rect">
            <a:avLst/>
          </a:prstGeom>
          <a:noFill/>
        </p:spPr>
        <p:txBody>
          <a:bodyPr wrap="none" rtlCol="0">
            <a:spAutoFit/>
          </a:bodyPr>
          <a:lstStyle/>
          <a:p>
            <a:r>
              <a:rPr lang="en-AU" sz="1400" dirty="0" smtClean="0"/>
              <a:t>Source: Stanford news service</a:t>
            </a:r>
            <a:endParaRPr lang="en-AU" sz="1400" dirty="0"/>
          </a:p>
        </p:txBody>
      </p:sp>
    </p:spTree>
    <p:extLst>
      <p:ext uri="{BB962C8B-B14F-4D97-AF65-F5344CB8AC3E}">
        <p14:creationId xmlns:p14="http://schemas.microsoft.com/office/powerpoint/2010/main" val="9326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Moduli spaces – now with boundary!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1" y="1255466"/>
                <a:ext cx="11533355" cy="4828093"/>
              </a:xfrm>
            </p:spPr>
            <p:txBody>
              <a:bodyPr>
                <a:normAutofit/>
              </a:bodyPr>
              <a:lstStyle/>
              <a:p>
                <a:pPr marL="0" indent="0">
                  <a:buNone/>
                </a:pPr>
                <a:r>
                  <a:rPr lang="en-GB" sz="2400" dirty="0"/>
                  <a:t>Consider now a surface of genus </a:t>
                </a:r>
                <a14:m>
                  <m:oMath xmlns:m="http://schemas.openxmlformats.org/officeDocument/2006/math">
                    <m:r>
                      <a:rPr lang="en-GB" sz="2400" i="1">
                        <a:latin typeface="Cambria Math" panose="02040503050406030204" pitchFamily="18" charset="0"/>
                      </a:rPr>
                      <m:t>𝑔</m:t>
                    </m:r>
                  </m:oMath>
                </a14:m>
                <a:r>
                  <a:rPr lang="en-GB" sz="2400" dirty="0"/>
                  <a:t>, but also with:</a:t>
                </a:r>
              </a:p>
              <a:p>
                <a:pPr lvl="1">
                  <a:buFont typeface="Arial" panose="020B0604020202020204" pitchFamily="34" charset="0"/>
                  <a:buChar char="•"/>
                </a:pPr>
                <a:r>
                  <a:rPr lang="en-GB" sz="2200" i="1" dirty="0"/>
                  <a:t> </a:t>
                </a:r>
                <a14:m>
                  <m:oMath xmlns:m="http://schemas.openxmlformats.org/officeDocument/2006/math">
                    <m:r>
                      <a:rPr lang="en-GB" sz="2200" b="0" i="1" smtClean="0">
                        <a:latin typeface="Cambria Math" panose="02040503050406030204" pitchFamily="18" charset="0"/>
                      </a:rPr>
                      <m:t>𝑛</m:t>
                    </m:r>
                  </m:oMath>
                </a14:m>
                <a:r>
                  <a:rPr lang="en-GB" sz="2200" i="1" dirty="0"/>
                  <a:t> </a:t>
                </a:r>
                <a:r>
                  <a:rPr lang="en-GB" sz="2200" dirty="0"/>
                  <a:t>boundary components / marked points.</a:t>
                </a:r>
              </a:p>
              <a:p>
                <a:pPr marL="0" indent="0">
                  <a:buNone/>
                </a:pPr>
                <a:r>
                  <a:rPr lang="en-GB" sz="2400" dirty="0">
                    <a:solidFill>
                      <a:srgbClr val="FF0000"/>
                    </a:solidFill>
                    <a:ea typeface="Cambria Math" panose="02040503050406030204" pitchFamily="18" charset="0"/>
                  </a:rPr>
                  <a:t>Conformal</a:t>
                </a:r>
                <a:r>
                  <a:rPr lang="en-GB" sz="2400" dirty="0">
                    <a:ea typeface="Cambria Math" panose="02040503050406030204" pitchFamily="18" charset="0"/>
                  </a:rPr>
                  <a:t> moduli space:</a:t>
                </a:r>
                <a:endParaRPr lang="en-GB" sz="2400" b="0" dirty="0">
                  <a:ea typeface="Cambria Math" panose="02040503050406030204" pitchFamily="18" charset="0"/>
                </a:endParaRPr>
              </a:p>
              <a:p>
                <a:pPr marL="292608" lvl="1" indent="0">
                  <a:buNone/>
                </a:pPr>
                <a14:m>
                  <m:oMath xmlns:m="http://schemas.openxmlformats.org/officeDocument/2006/math">
                    <m:sSub>
                      <m:sSubPr>
                        <m:ctrlPr>
                          <a:rPr lang="en-GB" sz="2200" b="0" i="1" smtClean="0">
                            <a:latin typeface="Cambria Math" panose="02040503050406030204" pitchFamily="18" charset="0"/>
                            <a:ea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b="0" i="1" smtClean="0">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b="0" i="1" smtClean="0">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a:t>
                </a:r>
                <a:r>
                  <a:rPr lang="en-GB" sz="2200" i="1" dirty="0"/>
                  <a:t>marked </a:t>
                </a:r>
                <a:r>
                  <a:rPr lang="en-GB" sz="2200" dirty="0"/>
                  <a:t>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2</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𝑛</m:t>
                        </m:r>
                      </m:sub>
                    </m:sSub>
                  </m:oMath>
                </a14:m>
                <a:r>
                  <a:rPr lang="en-GB" sz="2200" dirty="0"/>
                  <a:t>, up to conformal equivalence.</a:t>
                </a:r>
              </a:p>
              <a:p>
                <a:pPr marL="635508" lvl="1" indent="-342900">
                  <a:buFont typeface="Arial" panose="020B0604020202020204" pitchFamily="34" charset="0"/>
                  <a:buChar char="•"/>
                </a:pPr>
                <a:r>
                  <a:rPr lang="en-GB" dirty="0"/>
                  <a:t>Consider </a:t>
                </a:r>
                <a14:m>
                  <m:oMath xmlns:m="http://schemas.openxmlformats.org/officeDocument/2006/math">
                    <m:r>
                      <a:rPr lang="en-GB" b="0" i="1" smtClean="0">
                        <a:latin typeface="Cambria Math" panose="02040503050406030204" pitchFamily="18" charset="0"/>
                      </a:rPr>
                      <m:t>𝑆</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equivalent if there are conformal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𝑛</m:t>
                    </m:r>
                  </m:oMath>
                </a14:m>
                <a:r>
                  <a:rPr lang="en-GB" dirty="0"/>
                  <a:t>.</a:t>
                </a:r>
              </a:p>
              <a:p>
                <a:pPr marL="0" indent="0">
                  <a:buNone/>
                </a:pPr>
                <a:r>
                  <a:rPr lang="en-GB" sz="2400" dirty="0">
                    <a:solidFill>
                      <a:srgbClr val="0070C0"/>
                    </a:solidFill>
                  </a:rPr>
                  <a:t>Complex</a:t>
                </a:r>
                <a:r>
                  <a:rPr lang="en-GB" sz="2400" dirty="0">
                    <a:solidFill>
                      <a:srgbClr val="FF0000"/>
                    </a:solidFill>
                  </a:rPr>
                  <a:t>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i="1">
                        <a:latin typeface="Cambria Math" panose="02040503050406030204" pitchFamily="18" charset="0"/>
                        <a:ea typeface="Cambria Math" panose="02040503050406030204" pitchFamily="18" charset="0"/>
                      </a:rPr>
                      <m:t>= </m:t>
                    </m:r>
                  </m:oMath>
                </a14:m>
                <a:r>
                  <a:rPr lang="en-GB" sz="2200" dirty="0"/>
                  <a:t>All surfaces of genus </a:t>
                </a:r>
                <a14:m>
                  <m:oMath xmlns:m="http://schemas.openxmlformats.org/officeDocument/2006/math">
                    <m:r>
                      <a:rPr lang="en-GB" sz="2200" i="1">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marked points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𝑛</m:t>
                        </m:r>
                      </m:sub>
                    </m:sSub>
                  </m:oMath>
                </a14:m>
                <a:r>
                  <a:rPr lang="en-GB" sz="2200" dirty="0"/>
                  <a:t>, up to biholomorphic equivalence</a:t>
                </a:r>
              </a:p>
              <a:p>
                <a:pPr marL="635508" lvl="1" indent="-342900">
                  <a:buFont typeface="Arial" panose="020B0604020202020204" pitchFamily="34" charset="0"/>
                  <a:buChar char="•"/>
                </a:pPr>
                <a:r>
                  <a:rPr lang="en-GB" dirty="0"/>
                  <a:t>Consider 𝑆,𝑆′ equivalent if there are holomorphic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 </m:t>
                    </m:r>
                    <m:r>
                      <a:rPr lang="en-GB" b="0" i="1" smtClean="0">
                        <a:latin typeface="Cambria Math" panose="02040503050406030204" pitchFamily="18" charset="0"/>
                      </a:rPr>
                      <m:t>𝑛</m:t>
                    </m:r>
                  </m:oMath>
                </a14:m>
                <a:r>
                  <a:rPr lang="en-GB" dirty="0"/>
                  <a:t>.</a:t>
                </a:r>
                <a:endParaRPr lang="en-GB" sz="2200" dirty="0"/>
              </a:p>
              <a:p>
                <a:pPr marL="0" indent="0">
                  <a:buNone/>
                </a:pPr>
                <a:r>
                  <a:rPr lang="en-GB" sz="2400" dirty="0">
                    <a:solidFill>
                      <a:srgbClr val="00B050"/>
                    </a:solidFill>
                  </a:rPr>
                  <a:t>Hyperbolic </a:t>
                </a:r>
                <a:r>
                  <a:rPr lang="en-GB" sz="2400" dirty="0"/>
                  <a:t>moduli space:</a:t>
                </a:r>
              </a:p>
              <a:p>
                <a:pPr marL="292608" lvl="1" indent="0">
                  <a:buNone/>
                </a:pPr>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ea typeface="Cambria Math" panose="02040503050406030204" pitchFamily="18" charset="0"/>
                          </a:rPr>
                          <m:t>𝑔</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𝑛</m:t>
                        </m:r>
                      </m:sub>
                    </m:sSub>
                    <m:r>
                      <a:rPr lang="en-GB" sz="2200" i="1">
                        <a:latin typeface="Cambria Math" panose="02040503050406030204" pitchFamily="18" charset="0"/>
                        <a:ea typeface="Cambria Math" panose="02040503050406030204" pitchFamily="18" charset="0"/>
                      </a:rPr>
                      <m:t>= </m:t>
                    </m:r>
                  </m:oMath>
                </a14:m>
                <a:r>
                  <a:rPr lang="en-GB" sz="2200" dirty="0"/>
                  <a:t>All hyperbolic surfaces of genus </a:t>
                </a:r>
                <a14:m>
                  <m:oMath xmlns:m="http://schemas.openxmlformats.org/officeDocument/2006/math">
                    <m:r>
                      <a:rPr lang="en-GB" sz="2200" i="1">
                        <a:latin typeface="Cambria Math" panose="02040503050406030204" pitchFamily="18" charset="0"/>
                      </a:rPr>
                      <m:t>𝑔</m:t>
                    </m:r>
                  </m:oMath>
                </a14:m>
                <a:r>
                  <a:rPr lang="en-GB" sz="2200" dirty="0"/>
                  <a:t>, with </a:t>
                </a:r>
                <a14:m>
                  <m:oMath xmlns:m="http://schemas.openxmlformats.org/officeDocument/2006/math">
                    <m:r>
                      <a:rPr lang="en-GB" sz="2200" b="0" i="1" smtClean="0">
                        <a:latin typeface="Cambria Math" panose="02040503050406030204" pitchFamily="18" charset="0"/>
                      </a:rPr>
                      <m:t>𝑛</m:t>
                    </m:r>
                  </m:oMath>
                </a14:m>
                <a:r>
                  <a:rPr lang="en-GB" sz="2200" dirty="0"/>
                  <a:t> boundary components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𝐶</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𝐶</m:t>
                        </m:r>
                      </m:e>
                      <m:sub>
                        <m:r>
                          <a:rPr lang="en-GB" sz="2200" b="0" i="1" smtClean="0">
                            <a:latin typeface="Cambria Math" panose="02040503050406030204" pitchFamily="18" charset="0"/>
                          </a:rPr>
                          <m:t>𝑛</m:t>
                        </m:r>
                      </m:sub>
                    </m:sSub>
                  </m:oMath>
                </a14:m>
                <a:r>
                  <a:rPr lang="en-GB" sz="2200" dirty="0"/>
                  <a:t>, of lengths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𝐿</m:t>
                        </m:r>
                      </m:e>
                      <m:sub>
                        <m:r>
                          <a:rPr lang="en-GB" sz="2200" b="0" i="1" smtClean="0">
                            <a:latin typeface="Cambria Math" panose="02040503050406030204" pitchFamily="18" charset="0"/>
                          </a:rPr>
                          <m:t>1</m:t>
                        </m:r>
                      </m:sub>
                    </m:sSub>
                    <m:r>
                      <a:rPr lang="en-GB" sz="2200" b="0" i="1" smtClean="0">
                        <a:latin typeface="Cambria Math" panose="02040503050406030204" pitchFamily="18" charset="0"/>
                      </a:rPr>
                      <m:t>,…,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𝐿</m:t>
                        </m:r>
                      </m:e>
                      <m:sub>
                        <m:r>
                          <a:rPr lang="en-GB" sz="2200" b="0" i="1" smtClean="0">
                            <a:latin typeface="Cambria Math" panose="02040503050406030204" pitchFamily="18" charset="0"/>
                          </a:rPr>
                          <m:t>𝑛</m:t>
                        </m:r>
                      </m:sub>
                    </m:sSub>
                  </m:oMath>
                </a14:m>
                <a:r>
                  <a:rPr lang="en-GB" sz="2200" dirty="0"/>
                  <a:t>, up to hyperbolic equivalence (isometry)</a:t>
                </a:r>
              </a:p>
              <a:p>
                <a:pPr marL="635508" lvl="1" indent="-342900">
                  <a:buFont typeface="Arial" panose="020B0604020202020204" pitchFamily="34" charset="0"/>
                  <a:buChar char="•"/>
                </a:pPr>
                <a:r>
                  <a:rPr lang="en-GB" dirty="0"/>
                  <a:t>Consider 𝑆,𝑆′ equivalent if there are isometries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m:t>
                    </m:r>
                  </m:oMath>
                </a14:m>
                <a:r>
                  <a:rPr lang="en-GB"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𝑓</m:t>
                        </m:r>
                      </m:e>
                      <m:sup>
                        <m:r>
                          <a:rPr lang="en-GB" b="0" i="1" dirty="0" smtClean="0">
                            <a:latin typeface="Cambria Math" panose="02040503050406030204" pitchFamily="18" charset="0"/>
                          </a:rPr>
                          <m:t>−1</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𝑆</m:t>
                        </m:r>
                      </m:e>
                      <m:sup>
                        <m:r>
                          <a:rPr lang="en-GB" b="0" i="1" dirty="0" smtClean="0">
                            <a:latin typeface="Cambria Math" panose="02040503050406030204" pitchFamily="18" charset="0"/>
                          </a:rPr>
                          <m:t>′</m:t>
                        </m:r>
                      </m:sup>
                    </m:sSup>
                    <m:r>
                      <a:rPr lang="en-GB" b="0" i="1" dirty="0" smtClean="0">
                        <a:latin typeface="Cambria Math" panose="02040503050406030204" pitchFamily="18" charset="0"/>
                      </a:rPr>
                      <m:t>→</m:t>
                    </m:r>
                    <m:r>
                      <a:rPr lang="en-GB" b="0" i="1" dirty="0" smtClean="0">
                        <a:latin typeface="Cambria Math" panose="02040503050406030204" pitchFamily="18" charset="0"/>
                      </a:rPr>
                      <m:t>𝑆</m:t>
                    </m:r>
                  </m:oMath>
                </a14:m>
                <a:r>
                  <a:rPr lang="en-GB" dirty="0"/>
                  <a:t> with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𝐶</m:t>
                        </m:r>
                      </m:e>
                      <m:sub>
                        <m:r>
                          <a:rPr lang="en-GB" b="0" i="1" smtClean="0">
                            <a:latin typeface="Cambria Math" panose="02040503050406030204" pitchFamily="18" charset="0"/>
                          </a:rPr>
                          <m:t>𝑖</m:t>
                        </m:r>
                      </m:sub>
                      <m:sup>
                        <m:r>
                          <a:rPr lang="en-GB" b="0" i="1" smtClean="0">
                            <a:latin typeface="Cambria Math" panose="02040503050406030204" pitchFamily="18" charset="0"/>
                          </a:rPr>
                          <m:t>′</m:t>
                        </m:r>
                      </m:sup>
                    </m:sSubSup>
                  </m:oMath>
                </a14:m>
                <a:r>
                  <a:rPr lang="en-GB" dirty="0"/>
                  <a:t>.</a:t>
                </a:r>
              </a:p>
              <a:p>
                <a:pPr marL="0" indent="0">
                  <a:buNone/>
                </a:pPr>
                <a:endParaRPr lang="en-GB" sz="2400" dirty="0"/>
              </a:p>
              <a:p>
                <a:pPr marL="0" indent="0">
                  <a:buNone/>
                </a:pPr>
                <a:endParaRPr lang="en-GB" sz="2400" dirty="0"/>
              </a:p>
            </p:txBody>
          </p:sp>
        </mc:Choice>
        <mc:Fallback xmlns="">
          <p:sp>
            <p:nvSpPr>
              <p:cNvPr id="3" name="Content Placeholder 2">
                <a:extLst>
                  <a:ext uri="{FF2B5EF4-FFF2-40B4-BE49-F238E27FC236}">
                    <a16:creationId xmlns="" xmlns:a16="http://schemas.microsoft.com/office/drawing/2014/main"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255466"/>
                <a:ext cx="11533355" cy="4828093"/>
              </a:xfrm>
              <a:blipFill rotWithShape="0">
                <a:blip r:embed="rId2"/>
                <a:stretch>
                  <a:fillRect l="-1586" t="-1768" b="-884"/>
                </a:stretch>
              </a:blipFill>
            </p:spPr>
            <p:txBody>
              <a:bodyPr/>
              <a:lstStyle/>
              <a:p>
                <a:r>
                  <a:rPr lang="en-AU">
                    <a:noFill/>
                  </a:rPr>
                  <a:t> </a:t>
                </a:r>
              </a:p>
            </p:txBody>
          </p:sp>
        </mc:Fallback>
      </mc:AlternateContent>
    </p:spTree>
    <p:extLst>
      <p:ext uri="{BB962C8B-B14F-4D97-AF65-F5344CB8AC3E}">
        <p14:creationId xmlns:p14="http://schemas.microsoft.com/office/powerpoint/2010/main" val="403808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pre-Mirzakhani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0" y="1436914"/>
                <a:ext cx="11521633" cy="4901334"/>
              </a:xfrm>
            </p:spPr>
            <p:txBody>
              <a:bodyPr>
                <a:normAutofit/>
              </a:bodyPr>
              <a:lstStyle/>
              <a:p>
                <a:pPr>
                  <a:buFont typeface="Courier New" panose="02070309020205020404" pitchFamily="49" charset="0"/>
                  <a:buChar char="o"/>
                </a:pPr>
                <a:r>
                  <a:rPr lang="en-GB" sz="2200" dirty="0" smtClean="0"/>
                  <a:t> Moduli spaces </a:t>
                </a:r>
                <a14:m>
                  <m:oMath xmlns:m="http://schemas.openxmlformats.org/officeDocument/2006/math">
                    <m:sSub>
                      <m:sSubPr>
                        <m:ctrlPr>
                          <a:rPr lang="en-GB" sz="2200" i="1" smtClean="0">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rPr>
                          <m:t>𝑔</m:t>
                        </m:r>
                      </m:sub>
                    </m:sSub>
                    <m:r>
                      <a:rPr lang="en-AU" sz="2200" b="0" i="1" smtClean="0">
                        <a:latin typeface="Cambria Math" panose="02040503050406030204" pitchFamily="18" charset="0"/>
                      </a:rPr>
                      <m:t>, </m:t>
                    </m:r>
                    <m:sSub>
                      <m:sSubPr>
                        <m:ctrlPr>
                          <a:rPr lang="en-GB" sz="2200" i="1">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rPr>
                          <m:t>𝑔</m:t>
                        </m:r>
                        <m:r>
                          <a:rPr lang="en-GB" sz="2200" i="1">
                            <a:latin typeface="Cambria Math" panose="02040503050406030204" pitchFamily="18" charset="0"/>
                          </a:rPr>
                          <m:t>,</m:t>
                        </m:r>
                        <m:r>
                          <a:rPr lang="en-GB" sz="2200" i="1">
                            <a:latin typeface="Cambria Math" panose="02040503050406030204" pitchFamily="18" charset="0"/>
                          </a:rPr>
                          <m:t>𝑛</m:t>
                        </m:r>
                      </m:sub>
                    </m:sSub>
                  </m:oMath>
                </a14:m>
                <a:r>
                  <a:rPr lang="en-GB" sz="2200" dirty="0" smtClean="0"/>
                  <a:t> are degenerate when </a:t>
                </a:r>
                <a14:m>
                  <m:oMath xmlns:m="http://schemas.openxmlformats.org/officeDocument/2006/math">
                    <m:r>
                      <a:rPr lang="en-AU" sz="2200" b="0" i="1" smtClean="0">
                        <a:latin typeface="Cambria Math" panose="02040503050406030204" pitchFamily="18" charset="0"/>
                      </a:rPr>
                      <m:t>2</m:t>
                    </m:r>
                    <m:r>
                      <a:rPr lang="en-AU" sz="2200" b="0" i="1" smtClean="0">
                        <a:latin typeface="Cambria Math" panose="02040503050406030204" pitchFamily="18" charset="0"/>
                      </a:rPr>
                      <m:t>𝑔</m:t>
                    </m:r>
                    <m:r>
                      <a:rPr lang="en-AU" sz="2200" b="0" i="1" smtClean="0">
                        <a:latin typeface="Cambria Math" panose="02040503050406030204" pitchFamily="18" charset="0"/>
                      </a:rPr>
                      <m:t>+</m:t>
                    </m:r>
                    <m:r>
                      <a:rPr lang="en-AU" sz="2200" b="0" i="1" smtClean="0">
                        <a:latin typeface="Cambria Math" panose="02040503050406030204" pitchFamily="18" charset="0"/>
                      </a:rPr>
                      <m:t>𝑛</m:t>
                    </m:r>
                    <m:r>
                      <a:rPr lang="en-AU" sz="2200" b="0" i="1" smtClean="0">
                        <a:latin typeface="Cambria Math" panose="02040503050406030204" pitchFamily="18" charset="0"/>
                      </a:rPr>
                      <m:t>≤2</m:t>
                    </m:r>
                  </m:oMath>
                </a14:m>
                <a:r>
                  <a:rPr lang="en-GB" sz="2200" dirty="0" smtClean="0"/>
                  <a:t>. </a:t>
                </a:r>
                <a:br>
                  <a:rPr lang="en-GB" sz="2200" dirty="0" smtClean="0"/>
                </a:br>
                <a:r>
                  <a:rPr lang="en-GB" sz="2200" dirty="0" smtClean="0"/>
                  <a:t>	(No hyperbolic metrics; Euler characteristic </a:t>
                </a:r>
                <a14:m>
                  <m:oMath xmlns:m="http://schemas.openxmlformats.org/officeDocument/2006/math">
                    <m:r>
                      <a:rPr lang="en-AU" sz="2200" b="0" i="1" smtClean="0">
                        <a:latin typeface="Cambria Math" panose="02040503050406030204" pitchFamily="18" charset="0"/>
                      </a:rPr>
                      <m:t>≥0</m:t>
                    </m:r>
                  </m:oMath>
                </a14:m>
                <a:r>
                  <a:rPr lang="en-GB" sz="2200" dirty="0" smtClean="0"/>
                  <a:t>.)</a:t>
                </a:r>
              </a:p>
              <a:p>
                <a:pPr>
                  <a:buFont typeface="Courier New" panose="02070309020205020404" pitchFamily="49" charset="0"/>
                  <a:buChar char="o"/>
                </a:pPr>
                <a:r>
                  <a:rPr lang="en-GB" sz="2200" dirty="0" smtClean="0"/>
                  <a:t> When </a:t>
                </a:r>
                <a14:m>
                  <m:oMath xmlns:m="http://schemas.openxmlformats.org/officeDocument/2006/math">
                    <m:r>
                      <a:rPr lang="en-AU" sz="2200" b="0" i="1" smtClean="0">
                        <a:latin typeface="Cambria Math" panose="02040503050406030204" pitchFamily="18" charset="0"/>
                      </a:rPr>
                      <m:t>2</m:t>
                    </m:r>
                    <m:r>
                      <a:rPr lang="en-AU" sz="2200" b="0" i="1" smtClean="0">
                        <a:latin typeface="Cambria Math" panose="02040503050406030204" pitchFamily="18" charset="0"/>
                      </a:rPr>
                      <m:t>𝑔</m:t>
                    </m:r>
                    <m:r>
                      <a:rPr lang="en-AU" sz="2200" b="0" i="1" smtClean="0">
                        <a:latin typeface="Cambria Math" panose="02040503050406030204" pitchFamily="18" charset="0"/>
                      </a:rPr>
                      <m:t>+</m:t>
                    </m:r>
                    <m:r>
                      <a:rPr lang="en-AU" sz="2200" b="0" i="1" smtClean="0">
                        <a:latin typeface="Cambria Math" panose="02040503050406030204" pitchFamily="18" charset="0"/>
                      </a:rPr>
                      <m:t>𝑛</m:t>
                    </m:r>
                    <m:r>
                      <a:rPr lang="en-AU" sz="2200" b="0" i="1" smtClean="0">
                        <a:latin typeface="Cambria Math" panose="02040503050406030204" pitchFamily="18" charset="0"/>
                      </a:rPr>
                      <m:t>&gt;2</m:t>
                    </m:r>
                  </m:oMath>
                </a14:m>
                <a:r>
                  <a:rPr lang="en-GB" sz="2200" dirty="0" smtClean="0"/>
                  <a:t>, the moduli space </a:t>
                </a:r>
                <a14:m>
                  <m:oMath xmlns:m="http://schemas.openxmlformats.org/officeDocument/2006/math">
                    <m:sSub>
                      <m:sSubPr>
                        <m:ctrlPr>
                          <a:rPr lang="en-GB" sz="2200" i="1" smtClean="0">
                            <a:latin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rPr>
                          <m:t>𝑔</m:t>
                        </m:r>
                        <m:r>
                          <a:rPr lang="en-GB" sz="2200" b="0" i="1" smtClean="0">
                            <a:latin typeface="Cambria Math" panose="02040503050406030204" pitchFamily="18" charset="0"/>
                          </a:rPr>
                          <m:t>,</m:t>
                        </m:r>
                        <m:r>
                          <a:rPr lang="en-GB" sz="2200" b="0" i="1" smtClean="0">
                            <a:latin typeface="Cambria Math" panose="02040503050406030204" pitchFamily="18" charset="0"/>
                          </a:rPr>
                          <m:t>𝑛</m:t>
                        </m:r>
                      </m:sub>
                    </m:sSub>
                  </m:oMath>
                </a14:m>
                <a:r>
                  <a:rPr lang="en-GB" sz="2200" dirty="0"/>
                  <a:t> </a:t>
                </a:r>
                <a:r>
                  <a:rPr lang="en-GB" sz="2200" dirty="0" smtClean="0"/>
                  <a:t>has </a:t>
                </a:r>
                <a:r>
                  <a:rPr lang="en-GB" sz="2200" dirty="0" smtClean="0">
                    <a:solidFill>
                      <a:srgbClr val="0070C0"/>
                    </a:solidFill>
                  </a:rPr>
                  <a:t>dimension </a:t>
                </a:r>
                <a14:m>
                  <m:oMath xmlns:m="http://schemas.openxmlformats.org/officeDocument/2006/math">
                    <m:r>
                      <a:rPr lang="en-GB" sz="2200" b="0" i="1" smtClean="0">
                        <a:latin typeface="Cambria Math" panose="02040503050406030204" pitchFamily="18" charset="0"/>
                      </a:rPr>
                      <m:t>6</m:t>
                    </m:r>
                    <m:r>
                      <a:rPr lang="en-GB" sz="2200" b="0" i="1" smtClean="0">
                        <a:latin typeface="Cambria Math" panose="02040503050406030204" pitchFamily="18" charset="0"/>
                      </a:rPr>
                      <m:t>𝑔</m:t>
                    </m:r>
                    <m:r>
                      <a:rPr lang="en-GB" sz="2200" b="0" i="1" smtClean="0">
                        <a:latin typeface="Cambria Math" panose="02040503050406030204" pitchFamily="18" charset="0"/>
                      </a:rPr>
                      <m:t>−6+2</m:t>
                    </m:r>
                    <m:r>
                      <a:rPr lang="en-GB" sz="2200" b="0" i="1" smtClean="0">
                        <a:latin typeface="Cambria Math" panose="02040503050406030204" pitchFamily="18" charset="0"/>
                      </a:rPr>
                      <m:t>𝑛</m:t>
                    </m:r>
                  </m:oMath>
                </a14:m>
                <a:r>
                  <a:rPr lang="en-GB" sz="2200" dirty="0"/>
                  <a:t>. </a:t>
                </a:r>
                <a:r>
                  <a:rPr lang="en-GB" sz="2200" dirty="0" smtClean="0"/>
                  <a:t>  (</a:t>
                </a:r>
                <a:r>
                  <a:rPr lang="en-GB" sz="2200" dirty="0"/>
                  <a:t>Riemann 1850s)</a:t>
                </a:r>
              </a:p>
              <a:p>
                <a:pPr>
                  <a:buFont typeface="Courier New" panose="02070309020205020404" pitchFamily="49" charset="0"/>
                  <a:buChar char="o"/>
                </a:pPr>
                <a:r>
                  <a:rPr lang="en-GB" sz="2200" dirty="0"/>
                  <a:t> E.g. the moduli space </a:t>
                </a:r>
                <a14:m>
                  <m:oMath xmlns:m="http://schemas.openxmlformats.org/officeDocument/2006/math">
                    <m:sSub>
                      <m:sSubPr>
                        <m:ctrlPr>
                          <a:rPr lang="en-GB" sz="2200" i="1" smtClean="0">
                            <a:latin typeface="Cambria Math" panose="02040503050406030204" pitchFamily="18" charset="0"/>
                          </a:rPr>
                        </m:ctrlPr>
                      </m:sSubPr>
                      <m:e>
                        <m:r>
                          <a:rPr lang="en-GB" sz="2200" i="1" smtClean="0">
                            <a:latin typeface="Cambria Math" panose="02040503050406030204" pitchFamily="18" charset="0"/>
                            <a:ea typeface="Cambria Math" panose="02040503050406030204" pitchFamily="18" charset="0"/>
                          </a:rPr>
                          <m:t>ℳ</m:t>
                        </m:r>
                      </m:e>
                      <m:sub>
                        <m:r>
                          <a:rPr lang="en-GB" sz="2200" b="0" i="1" smtClean="0">
                            <a:latin typeface="Cambria Math" panose="02040503050406030204" pitchFamily="18" charset="0"/>
                          </a:rPr>
                          <m:t>0,3</m:t>
                        </m:r>
                      </m:sub>
                    </m:sSub>
                  </m:oMath>
                </a14:m>
                <a:r>
                  <a:rPr lang="en-GB" sz="2200" dirty="0"/>
                  <a:t> consists of spheres with 3 marked points, but</a:t>
                </a:r>
              </a:p>
              <a:p>
                <a:pPr lvl="1">
                  <a:buFont typeface="Arial" panose="020B0604020202020204" pitchFamily="34" charset="0"/>
                  <a:buChar char="•"/>
                </a:pPr>
                <a:r>
                  <a:rPr lang="en-GB" sz="2000" dirty="0" smtClean="0"/>
                  <a:t>Marked spheres are equivalent when related </a:t>
                </a:r>
                <a:r>
                  <a:rPr lang="en-GB" sz="2000" dirty="0"/>
                  <a:t>by a conformal </a:t>
                </a:r>
                <a:r>
                  <a:rPr lang="en-GB" sz="2000" dirty="0" smtClean="0"/>
                  <a:t>symmetry / Mobius transformation.</a:t>
                </a:r>
                <a:endParaRPr lang="en-GB" sz="2000" dirty="0"/>
              </a:p>
              <a:p>
                <a:pPr lvl="1">
                  <a:buFont typeface="Arial" panose="020B0604020202020204" pitchFamily="34" charset="0"/>
                  <a:buChar char="•"/>
                </a:pPr>
                <a:r>
                  <a:rPr lang="en-GB" sz="2000" dirty="0"/>
                  <a:t>But we saw that there is a Mobius transformation taking any 3 points to any other 3 points</a:t>
                </a:r>
              </a:p>
              <a:p>
                <a:pPr lvl="1">
                  <a:buFont typeface="Arial" panose="020B0604020202020204" pitchFamily="34" charset="0"/>
                  <a:buChar char="•"/>
                </a:pPr>
                <a:r>
                  <a:rPr lang="en-GB" sz="2000" dirty="0"/>
                  <a:t>So </a:t>
                </a:r>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ℳ</m:t>
                        </m:r>
                      </m:e>
                      <m:sub>
                        <m:r>
                          <a:rPr lang="en-GB" sz="2000" b="0" i="1" smtClean="0">
                            <a:latin typeface="Cambria Math" panose="02040503050406030204" pitchFamily="18" charset="0"/>
                          </a:rPr>
                          <m:t>0,3</m:t>
                        </m:r>
                      </m:sub>
                    </m:sSub>
                  </m:oMath>
                </a14:m>
                <a:r>
                  <a:rPr lang="en-GB" sz="2000" dirty="0"/>
                  <a:t> is a single point, 0-dimensional.</a:t>
                </a:r>
                <a:br>
                  <a:rPr lang="en-GB" sz="2000" dirty="0"/>
                </a:br>
                <a14:m>
                  <m:oMath xmlns:m="http://schemas.openxmlformats.org/officeDocument/2006/math">
                    <m:r>
                      <a:rPr lang="en-GB" sz="2000" b="0" i="1" smtClean="0">
                        <a:latin typeface="Cambria Math" panose="02040503050406030204" pitchFamily="18" charset="0"/>
                      </a:rPr>
                      <m:t>6</m:t>
                    </m:r>
                    <m:r>
                      <a:rPr lang="en-GB" sz="2000" b="0" i="1" smtClean="0">
                        <a:latin typeface="Cambria Math" panose="02040503050406030204" pitchFamily="18" charset="0"/>
                      </a:rPr>
                      <m:t>𝑔</m:t>
                    </m:r>
                    <m:r>
                      <a:rPr lang="en-GB" sz="2000" b="0" i="1" smtClean="0">
                        <a:latin typeface="Cambria Math" panose="02040503050406030204" pitchFamily="18" charset="0"/>
                      </a:rPr>
                      <m:t>−6+2</m:t>
                    </m:r>
                    <m:r>
                      <a:rPr lang="en-GB" sz="2000" b="0" i="1" smtClean="0">
                        <a:latin typeface="Cambria Math" panose="02040503050406030204" pitchFamily="18" charset="0"/>
                      </a:rPr>
                      <m:t>𝑛</m:t>
                    </m:r>
                    <m:r>
                      <a:rPr lang="en-GB" sz="2000" b="0" i="1" smtClean="0">
                        <a:latin typeface="Cambria Math" panose="02040503050406030204" pitchFamily="18" charset="0"/>
                      </a:rPr>
                      <m:t>=6×0 −6+2×3=0</m:t>
                    </m:r>
                  </m:oMath>
                </a14:m>
                <a:endParaRPr lang="en-GB" sz="2000" dirty="0"/>
              </a:p>
              <a:p>
                <a:pPr>
                  <a:buFont typeface="Courier New" panose="02070309020205020404" pitchFamily="49" charset="0"/>
                  <a:buChar char="o"/>
                </a:pPr>
                <a:r>
                  <a:rPr lang="en-GB" sz="2200" dirty="0" smtClean="0"/>
                  <a:t>E.g. the moduli space </a:t>
                </a: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AU" sz="2200" b="0" i="1" smtClean="0">
                            <a:latin typeface="Cambria Math" panose="02040503050406030204" pitchFamily="18" charset="0"/>
                            <a:ea typeface="Cambria Math" panose="02040503050406030204" pitchFamily="18" charset="0"/>
                          </a:rPr>
                          <m:t>1,1</m:t>
                        </m:r>
                      </m:sub>
                    </m:sSub>
                  </m:oMath>
                </a14:m>
                <a:r>
                  <a:rPr lang="en-GB" sz="2200" dirty="0" smtClean="0"/>
                  <a:t> of tori (</a:t>
                </a:r>
                <a:r>
                  <a:rPr lang="en-GB" sz="2200" i="1" dirty="0" smtClean="0">
                    <a:solidFill>
                      <a:srgbClr val="0070C0"/>
                    </a:solidFill>
                  </a:rPr>
                  <a:t>elliptic curves</a:t>
                </a:r>
                <a:r>
                  <a:rPr lang="en-GB" sz="2200" dirty="0" smtClean="0"/>
                  <a:t>) with 1 marked point is</a:t>
                </a:r>
                <a:br>
                  <a:rPr lang="en-GB" sz="2200" dirty="0" smtClean="0"/>
                </a:br>
                <a:r>
                  <a:rPr lang="en-GB" sz="2200" dirty="0" smtClean="0"/>
                  <a:t>	2-dimensional (1-complex-dimensional): J-invariant.</a:t>
                </a:r>
              </a:p>
              <a:p>
                <a:pPr>
                  <a:buFont typeface="Courier New" panose="02070309020205020404" pitchFamily="49" charset="0"/>
                  <a:buChar char="o"/>
                </a:pPr>
                <a:r>
                  <a:rPr lang="en-GB" sz="2200" dirty="0" smtClean="0"/>
                  <a:t>E.g</a:t>
                </a:r>
                <a:r>
                  <a:rPr lang="en-GB" sz="2200" dirty="0"/>
                  <a:t>. the moduli space of </a:t>
                </a:r>
                <a:r>
                  <a:rPr lang="en-GB" sz="2200" dirty="0" smtClean="0"/>
                  <a:t>pretzels </a:t>
                </a: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AU" sz="2200" b="0" i="1" smtClean="0">
                            <a:latin typeface="Cambria Math" panose="02040503050406030204" pitchFamily="18" charset="0"/>
                            <a:ea typeface="Cambria Math" panose="02040503050406030204" pitchFamily="18" charset="0"/>
                          </a:rPr>
                          <m:t>3</m:t>
                        </m:r>
                      </m:sub>
                    </m:sSub>
                  </m:oMath>
                </a14:m>
                <a:r>
                  <a:rPr lang="en-GB" sz="2200" dirty="0" smtClean="0"/>
                  <a:t>  </a:t>
                </a:r>
                <a:r>
                  <a:rPr lang="en-GB" sz="2200" dirty="0"/>
                  <a:t>(</a:t>
                </a:r>
                <a14:m>
                  <m:oMath xmlns:m="http://schemas.openxmlformats.org/officeDocument/2006/math">
                    <m:r>
                      <a:rPr lang="en-GB" sz="2200" i="1">
                        <a:latin typeface="Cambria Math" panose="02040503050406030204" pitchFamily="18" charset="0"/>
                      </a:rPr>
                      <m:t>𝑔</m:t>
                    </m:r>
                    <m:r>
                      <a:rPr lang="en-GB" sz="2200" i="1">
                        <a:latin typeface="Cambria Math" panose="02040503050406030204" pitchFamily="18" charset="0"/>
                      </a:rPr>
                      <m:t>=3</m:t>
                    </m:r>
                  </m:oMath>
                </a14:m>
                <a:r>
                  <a:rPr lang="en-GB" sz="2200" dirty="0"/>
                  <a:t>, </a:t>
                </a:r>
                <a14:m>
                  <m:oMath xmlns:m="http://schemas.openxmlformats.org/officeDocument/2006/math">
                    <m:r>
                      <a:rPr lang="en-GB" sz="2200" i="1">
                        <a:latin typeface="Cambria Math" panose="02040503050406030204" pitchFamily="18" charset="0"/>
                      </a:rPr>
                      <m:t>𝑛</m:t>
                    </m:r>
                    <m:r>
                      <a:rPr lang="en-GB" sz="2200" i="1">
                        <a:latin typeface="Cambria Math" panose="02040503050406030204" pitchFamily="18" charset="0"/>
                      </a:rPr>
                      <m:t>=0</m:t>
                    </m:r>
                  </m:oMath>
                </a14:m>
                <a:r>
                  <a:rPr lang="en-GB" sz="2200" dirty="0"/>
                  <a:t>) </a:t>
                </a:r>
                <a:r>
                  <a:rPr lang="en-GB" sz="2200" dirty="0" smtClean="0"/>
                  <a:t>is  </a:t>
                </a:r>
                <a:r>
                  <a:rPr lang="en-GB" sz="2200" dirty="0"/>
                  <a:t>12-dimensional</a:t>
                </a:r>
                <a:r>
                  <a:rPr lang="en-GB" sz="2200" dirty="0" smtClean="0"/>
                  <a:t>!</a:t>
                </a:r>
                <a:endParaRPr lang="en-GB" sz="22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0" y="1436914"/>
                <a:ext cx="11521633" cy="4901334"/>
              </a:xfrm>
              <a:blipFill rotWithShape="0">
                <a:blip r:embed="rId2"/>
                <a:stretch>
                  <a:fillRect l="-1376" t="-1368"/>
                </a:stretch>
              </a:blipFill>
            </p:spPr>
            <p:txBody>
              <a:bodyPr/>
              <a:lstStyle/>
              <a:p>
                <a:r>
                  <a:rPr lang="en-AU">
                    <a:noFill/>
                  </a:rPr>
                  <a:t> </a:t>
                </a:r>
              </a:p>
            </p:txBody>
          </p:sp>
        </mc:Fallback>
      </mc:AlternateContent>
      <p:pic>
        <p:nvPicPr>
          <p:cNvPr id="6" name="Picture 5">
            <a:extLst>
              <a:ext uri="{FF2B5EF4-FFF2-40B4-BE49-F238E27FC236}">
                <a16:creationId xmlns="" xmlns:a16="http://schemas.microsoft.com/office/drawing/2014/main" id="{A6282DEC-9518-4ED5-A5FE-ABE27C701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190" y="3674168"/>
            <a:ext cx="2295563" cy="2235879"/>
          </a:xfrm>
          <a:prstGeom prst="rect">
            <a:avLst/>
          </a:prstGeom>
        </p:spPr>
      </p:pic>
      <p:sp>
        <p:nvSpPr>
          <p:cNvPr id="7" name="TextBox 6">
            <a:extLst>
              <a:ext uri="{FF2B5EF4-FFF2-40B4-BE49-F238E27FC236}">
                <a16:creationId xmlns="" xmlns:a16="http://schemas.microsoft.com/office/drawing/2014/main" id="{67AF8BFD-5A3C-4EFF-8F4A-B5ED82944693}"/>
              </a:ext>
            </a:extLst>
          </p:cNvPr>
          <p:cNvSpPr txBox="1"/>
          <p:nvPr/>
        </p:nvSpPr>
        <p:spPr>
          <a:xfrm>
            <a:off x="9942804" y="5985648"/>
            <a:ext cx="1920949" cy="276999"/>
          </a:xfrm>
          <a:prstGeom prst="rect">
            <a:avLst/>
          </a:prstGeom>
          <a:noFill/>
        </p:spPr>
        <p:txBody>
          <a:bodyPr wrap="square" rtlCol="0">
            <a:spAutoFit/>
          </a:bodyPr>
          <a:lstStyle/>
          <a:p>
            <a:r>
              <a:rPr lang="en-GB" sz="1200" dirty="0" smtClean="0">
                <a:solidFill>
                  <a:schemeClr val="tx1">
                    <a:lumMod val="75000"/>
                    <a:lumOff val="25000"/>
                  </a:schemeClr>
                </a:solidFill>
              </a:rPr>
              <a:t>Source: foodimentary.com</a:t>
            </a:r>
            <a:endParaRPr lang="en-GB" sz="1200" dirty="0">
              <a:solidFill>
                <a:schemeClr val="tx1">
                  <a:lumMod val="75000"/>
                  <a:lumOff val="25000"/>
                </a:schemeClr>
              </a:solidFill>
            </a:endParaRPr>
          </a:p>
        </p:txBody>
      </p:sp>
    </p:spTree>
    <p:extLst>
      <p:ext uri="{BB962C8B-B14F-4D97-AF65-F5344CB8AC3E}">
        <p14:creationId xmlns:p14="http://schemas.microsoft.com/office/powerpoint/2010/main" val="38039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E5780EAA-C68E-43B8-8320-F9C4422B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185" y="2512208"/>
            <a:ext cx="4667970" cy="2178387"/>
          </a:xfrm>
          <a:prstGeom prst="rect">
            <a:avLst/>
          </a:prstGeom>
        </p:spPr>
      </p:pic>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pre-Mirzakhani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1" y="1436914"/>
                <a:ext cx="9002232" cy="4901334"/>
              </a:xfrm>
            </p:spPr>
            <p:txBody>
              <a:bodyPr>
                <a:normAutofit lnSpcReduction="10000"/>
              </a:bodyPr>
              <a:lstStyle/>
              <a:p>
                <a:pPr>
                  <a:buFont typeface="Courier New" panose="02070309020205020404" pitchFamily="49" charset="0"/>
                  <a:buChar char="o"/>
                </a:pPr>
                <a:r>
                  <a:rPr lang="en-GB" sz="2200" dirty="0" smtClean="0"/>
                  <a:t>Why is the </a:t>
                </a:r>
                <a:r>
                  <a:rPr lang="en-GB" sz="2200" dirty="0"/>
                  <a:t>moduli space of pretzels </a:t>
                </a: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AU" sz="2200" b="0" i="1" smtClean="0">
                            <a:latin typeface="Cambria Math" panose="02040503050406030204" pitchFamily="18" charset="0"/>
                            <a:ea typeface="Cambria Math" panose="02040503050406030204" pitchFamily="18" charset="0"/>
                          </a:rPr>
                          <m:t>3</m:t>
                        </m:r>
                      </m:sub>
                    </m:sSub>
                    <m:r>
                      <a:rPr lang="en-GB" sz="2200" i="1">
                        <a:latin typeface="Cambria Math" panose="02040503050406030204" pitchFamily="18" charset="0"/>
                      </a:rPr>
                      <m:t> </m:t>
                    </m:r>
                  </m:oMath>
                </a14:m>
                <a:r>
                  <a:rPr lang="en-GB" sz="2200" dirty="0" smtClean="0"/>
                  <a:t> is 12-dimensional ?</a:t>
                </a:r>
                <a:endParaRPr lang="en-GB" sz="2200" dirty="0"/>
              </a:p>
              <a:p>
                <a:pPr lvl="1">
                  <a:buFont typeface="Arial" panose="020B0604020202020204" pitchFamily="34" charset="0"/>
                  <a:buChar char="•"/>
                </a:pPr>
                <a:r>
                  <a:rPr lang="en-GB" sz="2000" dirty="0" smtClean="0"/>
                  <a:t>Consider hyperbolic pretzels </a:t>
                </a:r>
                <a14:m>
                  <m:oMath xmlns:m="http://schemas.openxmlformats.org/officeDocument/2006/math">
                    <m:r>
                      <a:rPr lang="en-AU" sz="2000" b="0" i="1" smtClean="0">
                        <a:latin typeface="Cambria Math" panose="02040503050406030204" pitchFamily="18" charset="0"/>
                      </a:rPr>
                      <m:t>𝑆</m:t>
                    </m:r>
                  </m:oMath>
                </a14:m>
                <a:endParaRPr lang="en-GB" sz="2000" dirty="0" smtClean="0"/>
              </a:p>
              <a:p>
                <a:pPr lvl="1">
                  <a:buFont typeface="Arial" panose="020B0604020202020204" pitchFamily="34" charset="0"/>
                  <a:buChar char="•"/>
                </a:pPr>
                <a:r>
                  <a:rPr lang="en-GB" sz="2000" dirty="0" smtClean="0"/>
                  <a:t>Consider the 6 </a:t>
                </a:r>
                <a:r>
                  <a:rPr lang="en-GB" sz="2000" dirty="0"/>
                  <a:t>curves </a:t>
                </a:r>
                <a:r>
                  <a:rPr lang="en-GB" sz="2000" dirty="0" smtClean="0"/>
                  <a:t>shown, cutting </a:t>
                </a:r>
                <a14:m>
                  <m:oMath xmlns:m="http://schemas.openxmlformats.org/officeDocument/2006/math">
                    <m:r>
                      <a:rPr lang="en-GB" sz="2000" b="0" i="1" smtClean="0">
                        <a:latin typeface="Cambria Math" panose="02040503050406030204" pitchFamily="18" charset="0"/>
                      </a:rPr>
                      <m:t>𝑆</m:t>
                    </m:r>
                  </m:oMath>
                </a14:m>
                <a:r>
                  <a:rPr lang="en-GB" sz="2000" dirty="0"/>
                  <a:t> into pairs of pants.</a:t>
                </a:r>
              </a:p>
              <a:p>
                <a:pPr lvl="1">
                  <a:buFont typeface="Arial" panose="020B0604020202020204" pitchFamily="34" charset="0"/>
                  <a:buChar char="•"/>
                </a:pPr>
                <a:r>
                  <a:rPr lang="en-GB" sz="2000" dirty="0"/>
                  <a:t>6 lengths </a:t>
                </a:r>
                <a14:m>
                  <m:oMath xmlns:m="http://schemas.openxmlformats.org/officeDocument/2006/math">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𝑙</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 </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𝑙</m:t>
                        </m:r>
                      </m:e>
                      <m:sub>
                        <m:r>
                          <a:rPr lang="en-AU" sz="2000" b="0" i="1" smtClean="0">
                            <a:latin typeface="Cambria Math" panose="02040503050406030204" pitchFamily="18" charset="0"/>
                          </a:rPr>
                          <m:t>6</m:t>
                        </m:r>
                      </m:sub>
                    </m:sSub>
                  </m:oMath>
                </a14:m>
                <a:r>
                  <a:rPr lang="en-GB" sz="2000" dirty="0" smtClean="0"/>
                  <a:t> and 6 </a:t>
                </a:r>
                <a:r>
                  <a:rPr lang="en-GB" sz="2000" dirty="0"/>
                  <a:t>corresponding “twist parameters” </a:t>
                </a:r>
                <a14:m>
                  <m:oMath xmlns:m="http://schemas.openxmlformats.org/officeDocument/2006/math">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𝜏</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 </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𝜏</m:t>
                        </m:r>
                      </m:e>
                      <m:sub>
                        <m:r>
                          <a:rPr lang="en-AU" sz="2000" b="0" i="1" smtClean="0">
                            <a:latin typeface="Cambria Math" panose="02040503050406030204" pitchFamily="18" charset="0"/>
                          </a:rPr>
                          <m:t>6</m:t>
                        </m:r>
                      </m:sub>
                    </m:sSub>
                  </m:oMath>
                </a14:m>
                <a:r>
                  <a:rPr lang="en-AU" sz="2000" dirty="0" smtClean="0"/>
                  <a:t/>
                </a:r>
                <a:br>
                  <a:rPr lang="en-AU" sz="2000" dirty="0" smtClean="0"/>
                </a:br>
                <a:r>
                  <a:rPr lang="en-AU" sz="2000" dirty="0" smtClean="0"/>
                  <a:t>	</a:t>
                </a:r>
                <a:r>
                  <a:rPr lang="en-AU" sz="2000" dirty="0" smtClean="0">
                    <a:sym typeface="Wingdings" panose="05000000000000000000" pitchFamily="2" charset="2"/>
                  </a:rPr>
                  <a:t>  </a:t>
                </a:r>
                <a:r>
                  <a:rPr lang="en-GB" sz="2000" dirty="0" smtClean="0"/>
                  <a:t>12 </a:t>
                </a:r>
                <a:r>
                  <a:rPr lang="en-GB" sz="2000" dirty="0"/>
                  <a:t>coordinates</a:t>
                </a:r>
              </a:p>
              <a:p>
                <a:pPr>
                  <a:buFont typeface="Courier New" panose="02070309020205020404" pitchFamily="49" charset="0"/>
                  <a:buChar char="o"/>
                </a:pPr>
                <a:endParaRPr lang="en-GB" sz="2200" dirty="0" smtClean="0"/>
              </a:p>
              <a:p>
                <a:pPr>
                  <a:buFont typeface="Courier New" panose="02070309020205020404" pitchFamily="49" charset="0"/>
                  <a:buChar char="o"/>
                </a:pPr>
                <a:endParaRPr lang="en-GB" sz="2200" dirty="0"/>
              </a:p>
              <a:p>
                <a:pPr>
                  <a:buFont typeface="Courier New" panose="02070309020205020404" pitchFamily="49" charset="0"/>
                  <a:buChar char="o"/>
                </a:pPr>
                <a:endParaRPr lang="en-GB" sz="2200" dirty="0" smtClean="0"/>
              </a:p>
              <a:p>
                <a:pPr>
                  <a:buFont typeface="Courier New" panose="02070309020205020404" pitchFamily="49" charset="0"/>
                  <a:buChar char="o"/>
                </a:pPr>
                <a:r>
                  <a:rPr lang="en-GB" sz="2200" dirty="0" smtClean="0"/>
                  <a:t> </a:t>
                </a:r>
                <a:r>
                  <a:rPr lang="en-GB" sz="2200" dirty="0"/>
                  <a:t>Each </a:t>
                </a:r>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ea typeface="Cambria Math" panose="02040503050406030204" pitchFamily="18" charset="0"/>
                          </a:rPr>
                          <m:t>ℳ</m:t>
                        </m:r>
                      </m:e>
                      <m:sub>
                        <m:r>
                          <a:rPr lang="en-GB" sz="2200" i="1">
                            <a:latin typeface="Cambria Math" panose="02040503050406030204" pitchFamily="18" charset="0"/>
                          </a:rPr>
                          <m:t>𝑔</m:t>
                        </m:r>
                        <m:r>
                          <a:rPr lang="en-GB" sz="2200" i="1">
                            <a:latin typeface="Cambria Math" panose="02040503050406030204" pitchFamily="18" charset="0"/>
                          </a:rPr>
                          <m:t>,</m:t>
                        </m:r>
                        <m:r>
                          <a:rPr lang="en-GB" sz="2200" i="1">
                            <a:latin typeface="Cambria Math" panose="02040503050406030204" pitchFamily="18" charset="0"/>
                          </a:rPr>
                          <m:t>𝑛</m:t>
                        </m:r>
                      </m:sub>
                    </m:sSub>
                  </m:oMath>
                </a14:m>
                <a:r>
                  <a:rPr lang="en-GB" sz="2200" dirty="0"/>
                  <a:t> has a natural geometry:  The shape of the space of shapes!</a:t>
                </a:r>
              </a:p>
              <a:p>
                <a:pPr lvl="1">
                  <a:buFont typeface="Arial" panose="020B0604020202020204" pitchFamily="34" charset="0"/>
                  <a:buChar char="•"/>
                </a:pPr>
                <a:r>
                  <a:rPr lang="en-GB" sz="2000" dirty="0"/>
                  <a:t>Andre Weil, Hans </a:t>
                </a:r>
                <a:r>
                  <a:rPr lang="en-GB" sz="2000" dirty="0" err="1"/>
                  <a:t>Petersson</a:t>
                </a:r>
                <a:r>
                  <a:rPr lang="en-GB" sz="2000" dirty="0"/>
                  <a:t> 1958</a:t>
                </a:r>
              </a:p>
              <a:p>
                <a:pPr lvl="1">
                  <a:buFont typeface="Arial" panose="020B0604020202020204" pitchFamily="34" charset="0"/>
                  <a:buChar char="•"/>
                </a:pPr>
                <a:r>
                  <a:rPr lang="en-GB" sz="2000" dirty="0"/>
                  <a:t>Coordinates naturally come in </a:t>
                </a:r>
                <a:r>
                  <a:rPr lang="en-GB" sz="2000" dirty="0" smtClean="0"/>
                  <a:t>pairs </a:t>
                </a:r>
                <a14:m>
                  <m:oMath xmlns:m="http://schemas.openxmlformats.org/officeDocument/2006/math">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𝑙</m:t>
                        </m:r>
                      </m:e>
                      <m:sub>
                        <m:r>
                          <a:rPr lang="en-AU" sz="2000" b="0" i="1" smtClean="0">
                            <a:latin typeface="Cambria Math" panose="02040503050406030204" pitchFamily="18" charset="0"/>
                          </a:rPr>
                          <m:t>𝑖</m:t>
                        </m:r>
                      </m:sub>
                    </m:sSub>
                    <m:r>
                      <a:rPr lang="en-AU" sz="2000" b="0" i="1" smtClean="0">
                        <a:latin typeface="Cambria Math" panose="02040503050406030204" pitchFamily="18" charset="0"/>
                      </a:rPr>
                      <m:t>, </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𝜏</m:t>
                        </m:r>
                      </m:e>
                      <m:sub>
                        <m:r>
                          <a:rPr lang="en-AU" sz="2000" b="0" i="1" smtClean="0">
                            <a:latin typeface="Cambria Math" panose="02040503050406030204" pitchFamily="18" charset="0"/>
                          </a:rPr>
                          <m:t>𝑖</m:t>
                        </m:r>
                      </m:sub>
                    </m:sSub>
                    <m:r>
                      <a:rPr lang="en-AU" sz="2000" b="0" i="1" smtClean="0">
                        <a:latin typeface="Cambria Math" panose="02040503050406030204" pitchFamily="18" charset="0"/>
                      </a:rPr>
                      <m:t>)</m:t>
                    </m:r>
                  </m:oMath>
                </a14:m>
                <a:r>
                  <a:rPr lang="en-GB" sz="2000" dirty="0" smtClean="0"/>
                  <a:t>: </a:t>
                </a:r>
              </a:p>
              <a:p>
                <a:pPr lvl="1">
                  <a:buFont typeface="Arial" panose="020B0604020202020204" pitchFamily="34" charset="0"/>
                  <a:buChar char="•"/>
                </a:pPr>
                <a:r>
                  <a:rPr lang="en-GB" sz="2000" dirty="0" smtClean="0"/>
                  <a:t>like </a:t>
                </a:r>
                <a:r>
                  <a:rPr lang="en-GB" sz="2000" dirty="0"/>
                  <a:t>real &amp; imaginary parts – </a:t>
                </a:r>
                <a:r>
                  <a:rPr lang="en-GB" sz="2000" i="1" dirty="0" err="1"/>
                  <a:t>symplectic</a:t>
                </a:r>
                <a:r>
                  <a:rPr lang="en-GB" sz="2000" dirty="0"/>
                  <a:t> </a:t>
                </a:r>
                <a:r>
                  <a:rPr lang="en-GB" sz="2000" dirty="0" smtClean="0"/>
                  <a:t>geometry</a:t>
                </a:r>
              </a:p>
              <a:p>
                <a:pPr marL="201168" lvl="1" indent="0" algn="ctr">
                  <a:buNone/>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𝜔</m:t>
                      </m:r>
                      <m:r>
                        <a:rPr lang="en-AU" sz="2000" b="0" i="1" smtClean="0">
                          <a:latin typeface="Cambria Math" panose="02040503050406030204" pitchFamily="18" charset="0"/>
                        </a:rPr>
                        <m:t>=∑</m:t>
                      </m:r>
                      <m:r>
                        <a:rPr lang="en-AU" sz="2000" b="0" i="1" smtClean="0">
                          <a:latin typeface="Cambria Math" panose="02040503050406030204" pitchFamily="18" charset="0"/>
                        </a:rPr>
                        <m:t>𝑑</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𝑙</m:t>
                          </m:r>
                        </m:e>
                        <m:sub>
                          <m:r>
                            <a:rPr lang="en-AU" sz="2000" b="0" i="1" smtClean="0">
                              <a:latin typeface="Cambria Math" panose="02040503050406030204" pitchFamily="18" charset="0"/>
                            </a:rPr>
                            <m:t>𝑖</m:t>
                          </m:r>
                        </m:sub>
                      </m:sSub>
                      <m:r>
                        <a:rPr lang="en-AU" sz="2000" b="0" i="1" smtClean="0">
                          <a:latin typeface="Cambria Math" panose="02040503050406030204" pitchFamily="18" charset="0"/>
                        </a:rPr>
                        <m:t>∧</m:t>
                      </m:r>
                      <m:r>
                        <a:rPr lang="en-AU" sz="2000" b="0" i="1" smtClean="0">
                          <a:latin typeface="Cambria Math" panose="02040503050406030204" pitchFamily="18" charset="0"/>
                        </a:rPr>
                        <m:t>𝑑</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𝜏</m:t>
                          </m:r>
                        </m:e>
                        <m:sub>
                          <m:r>
                            <a:rPr lang="en-AU" sz="2000" b="0" i="1" smtClean="0">
                              <a:latin typeface="Cambria Math" panose="02040503050406030204" pitchFamily="18" charset="0"/>
                            </a:rPr>
                            <m:t>𝑖</m:t>
                          </m:r>
                        </m:sub>
                      </m:sSub>
                    </m:oMath>
                  </m:oMathPara>
                </a14:m>
                <a:endParaRPr lang="en-GB" sz="2000" dirty="0" smtClean="0"/>
              </a:p>
              <a:p>
                <a:pPr lvl="1">
                  <a:buFont typeface="Arial" panose="020B0604020202020204" pitchFamily="34" charset="0"/>
                  <a:buChar char="•"/>
                </a:pPr>
                <a:endParaRPr lang="en-GB" sz="20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9002232" cy="4901334"/>
              </a:xfrm>
              <a:blipFill rotWithShape="0">
                <a:blip r:embed="rId3"/>
                <a:stretch>
                  <a:fillRect l="-1760" t="-2114"/>
                </a:stretch>
              </a:blipFill>
            </p:spPr>
            <p:txBody>
              <a:bodyPr/>
              <a:lstStyle/>
              <a:p>
                <a:r>
                  <a:rPr lang="en-AU">
                    <a:noFill/>
                  </a:rPr>
                  <a:t> </a:t>
                </a:r>
              </a:p>
            </p:txBody>
          </p:sp>
        </mc:Fallback>
      </mc:AlternateContent>
      <p:pic>
        <p:nvPicPr>
          <p:cNvPr id="6" name="Picture 5">
            <a:extLst>
              <a:ext uri="{FF2B5EF4-FFF2-40B4-BE49-F238E27FC236}">
                <a16:creationId xmlns="" xmlns:a16="http://schemas.microsoft.com/office/drawing/2014/main" id="{A6282DEC-9518-4ED5-A5FE-ABE27C701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4353" y="1255466"/>
            <a:ext cx="2295563" cy="2235879"/>
          </a:xfrm>
          <a:prstGeom prst="rect">
            <a:avLst/>
          </a:prstGeom>
        </p:spPr>
      </p:pic>
      <p:sp>
        <p:nvSpPr>
          <p:cNvPr id="7" name="TextBox 6">
            <a:extLst>
              <a:ext uri="{FF2B5EF4-FFF2-40B4-BE49-F238E27FC236}">
                <a16:creationId xmlns="" xmlns:a16="http://schemas.microsoft.com/office/drawing/2014/main" id="{67AF8BFD-5A3C-4EFF-8F4A-B5ED82944693}"/>
              </a:ext>
            </a:extLst>
          </p:cNvPr>
          <p:cNvSpPr txBox="1"/>
          <p:nvPr/>
        </p:nvSpPr>
        <p:spPr>
          <a:xfrm>
            <a:off x="8650629" y="6061249"/>
            <a:ext cx="3683011" cy="276999"/>
          </a:xfrm>
          <a:prstGeom prst="rect">
            <a:avLst/>
          </a:prstGeom>
          <a:noFill/>
        </p:spPr>
        <p:txBody>
          <a:bodyPr wrap="square" rtlCol="0">
            <a:spAutoFit/>
          </a:bodyPr>
          <a:lstStyle/>
          <a:p>
            <a:r>
              <a:rPr lang="en-GB" sz="1200" dirty="0">
                <a:solidFill>
                  <a:schemeClr val="tx1">
                    <a:lumMod val="75000"/>
                    <a:lumOff val="25000"/>
                  </a:schemeClr>
                </a:solidFill>
              </a:rPr>
              <a:t>Sources: foodimentary.com, lamington.wordpress.com</a:t>
            </a:r>
          </a:p>
        </p:txBody>
      </p:sp>
    </p:spTree>
    <p:extLst>
      <p:ext uri="{BB962C8B-B14F-4D97-AF65-F5344CB8AC3E}">
        <p14:creationId xmlns:p14="http://schemas.microsoft.com/office/powerpoint/2010/main" val="28602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post-Mirzakhani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0" y="1436914"/>
                <a:ext cx="11576977" cy="1759196"/>
              </a:xfrm>
            </p:spPr>
            <p:txBody>
              <a:bodyPr>
                <a:normAutofit/>
              </a:bodyPr>
              <a:lstStyle/>
              <a:p>
                <a:pPr>
                  <a:buFont typeface="Courier New" panose="02070309020205020404" pitchFamily="49" charset="0"/>
                  <a:buChar char="o"/>
                </a:pPr>
                <a:r>
                  <a:rPr lang="en-GB" sz="2200" dirty="0"/>
                  <a:t> If each moduli space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ℳ</m:t>
                        </m:r>
                      </m:e>
                      <m:sub>
                        <m:r>
                          <a:rPr lang="en-GB" sz="2200" b="0" i="1" smtClean="0">
                            <a:latin typeface="Cambria Math" panose="02040503050406030204" pitchFamily="18" charset="0"/>
                          </a:rPr>
                          <m:t>𝑔</m:t>
                        </m:r>
                        <m:r>
                          <a:rPr lang="en-GB" sz="2200" b="0" i="1" smtClean="0">
                            <a:latin typeface="Cambria Math" panose="02040503050406030204" pitchFamily="18" charset="0"/>
                          </a:rPr>
                          <m:t>,</m:t>
                        </m:r>
                        <m:r>
                          <a:rPr lang="en-GB" sz="2200" b="0" i="1" smtClean="0">
                            <a:latin typeface="Cambria Math" panose="02040503050406030204" pitchFamily="18" charset="0"/>
                          </a:rPr>
                          <m:t>𝑛</m:t>
                        </m:r>
                      </m:sub>
                    </m:sSub>
                  </m:oMath>
                </a14:m>
                <a:r>
                  <a:rPr lang="en-GB" sz="2200" dirty="0"/>
                  <a:t> has its own geometry, what is its </a:t>
                </a:r>
                <a14:m>
                  <m:oMath xmlns:m="http://schemas.openxmlformats.org/officeDocument/2006/math">
                    <m:r>
                      <a:rPr lang="en-GB" sz="2200" b="0" i="1" smtClean="0">
                        <a:latin typeface="Cambria Math" panose="02040503050406030204" pitchFamily="18" charset="0"/>
                      </a:rPr>
                      <m:t>(6</m:t>
                    </m:r>
                    <m:r>
                      <a:rPr lang="en-GB" sz="2200" b="0" i="1" smtClean="0">
                        <a:latin typeface="Cambria Math" panose="02040503050406030204" pitchFamily="18" charset="0"/>
                      </a:rPr>
                      <m:t>𝑔</m:t>
                    </m:r>
                    <m:r>
                      <a:rPr lang="en-GB" sz="2200" b="0" i="1" smtClean="0">
                        <a:latin typeface="Cambria Math" panose="02040503050406030204" pitchFamily="18" charset="0"/>
                      </a:rPr>
                      <m:t>−6+2</m:t>
                    </m:r>
                    <m:r>
                      <a:rPr lang="en-GB" sz="2200" b="0" i="1" smtClean="0">
                        <a:latin typeface="Cambria Math" panose="02040503050406030204" pitchFamily="18" charset="0"/>
                      </a:rPr>
                      <m:t>𝑛</m:t>
                    </m:r>
                    <m:r>
                      <a:rPr lang="en-GB" sz="2200" b="0" i="1" smtClean="0">
                        <a:latin typeface="Cambria Math" panose="02040503050406030204" pitchFamily="18" charset="0"/>
                      </a:rPr>
                      <m:t>)</m:t>
                    </m:r>
                  </m:oMath>
                </a14:m>
                <a:r>
                  <a:rPr lang="en-GB" sz="2200" dirty="0"/>
                  <a:t>-dimensional volume?</a:t>
                </a:r>
              </a:p>
              <a:p>
                <a:pPr lvl="1">
                  <a:buFont typeface="Arial" panose="020B0604020202020204" pitchFamily="34" charset="0"/>
                  <a:buChar char="•"/>
                </a:pPr>
                <a:r>
                  <a:rPr lang="en-GB" dirty="0"/>
                  <a:t>Use hyperbolic version of moduli space</a:t>
                </a:r>
              </a:p>
              <a:p>
                <a:pPr lvl="1">
                  <a:buFont typeface="Arial" panose="020B0604020202020204" pitchFamily="34" charset="0"/>
                  <a:buChar char="•"/>
                </a:pPr>
                <a:r>
                  <a:rPr lang="en-GB" dirty="0"/>
                  <a:t>Fix lengths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oMath>
                </a14:m>
                <a:r>
                  <a:rPr lang="en-GB" dirty="0"/>
                  <a:t> of the boundary components of the surface, consider the moduli space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ℳ</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e>
                    </m:d>
                  </m:oMath>
                </a14:m>
                <a:r>
                  <a:rPr lang="en-GB" dirty="0"/>
                  <a:t> of hyperbolic surfaces with these boundary lengths.</a:t>
                </a:r>
              </a:p>
              <a:p>
                <a:pPr lvl="1">
                  <a:buFont typeface="Arial" panose="020B0604020202020204" pitchFamily="34" charset="0"/>
                  <a:buChar char="•"/>
                </a:pPr>
                <a:r>
                  <a:rPr lang="en-GB" dirty="0"/>
                  <a:t>Denote the volume of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ℳ</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r>
                      <a:rPr lang="en-GB" b="0" i="1" smtClean="0">
                        <a:latin typeface="Cambria Math" panose="02040503050406030204" pitchFamily="18" charset="0"/>
                      </a:rPr>
                      <m:t>)</m:t>
                    </m:r>
                  </m:oMath>
                </a14:m>
                <a:r>
                  <a:rPr lang="en-GB" dirty="0"/>
                  <a:t> by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𝑉</m:t>
                        </m:r>
                      </m:e>
                      <m:sub>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𝑛</m:t>
                        </m:r>
                      </m:sub>
                    </m:sSub>
                    <m:r>
                      <a:rPr lang="en-GB" b="0" i="1" smtClean="0">
                        <a:latin typeface="Cambria Math" panose="02040503050406030204" pitchFamily="18" charset="0"/>
                      </a:rPr>
                      <m:t>)</m:t>
                    </m:r>
                  </m:oMath>
                </a14:m>
                <a:endParaRPr lang="en-GB" dirty="0"/>
              </a:p>
              <a:p>
                <a:pPr lvl="1">
                  <a:buFont typeface="Arial" panose="020B0604020202020204" pitchFamily="34" charset="0"/>
                  <a:buChar char="•"/>
                </a:pPr>
                <a:endParaRPr lang="en-GB" dirty="0"/>
              </a:p>
            </p:txBody>
          </p:sp>
        </mc:Choice>
        <mc:Fallback xmlns="">
          <p:sp>
            <p:nvSpPr>
              <p:cNvPr id="3" name="Content Placeholder 2">
                <a:extLst>
                  <a:ext uri="{FF2B5EF4-FFF2-40B4-BE49-F238E27FC236}">
                    <a16:creationId xmlns:a16="http://schemas.microsoft.com/office/drawing/2014/main" id="{D7338E04-FABC-4411-8E29-1B1A8BEAC4CB}"/>
                  </a:ext>
                </a:extLst>
              </p:cNvPr>
              <p:cNvSpPr>
                <a:spLocks noGrp="1" noRot="1" noChangeAspect="1" noMove="1" noResize="1" noEditPoints="1" noAdjustHandles="1" noChangeArrowheads="1" noChangeShapeType="1" noTextEdit="1"/>
              </p:cNvSpPr>
              <p:nvPr>
                <p:ph idx="4294967295"/>
              </p:nvPr>
            </p:nvSpPr>
            <p:spPr>
              <a:xfrm>
                <a:off x="342120" y="1436914"/>
                <a:ext cx="11576977" cy="1759196"/>
              </a:xfrm>
              <a:blipFill>
                <a:blip r:embed="rId2"/>
                <a:stretch>
                  <a:fillRect l="-1369" t="-3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CB869493-4A28-4137-ABB3-3E79CCFE5B0A}"/>
                  </a:ext>
                </a:extLst>
              </p:cNvPr>
              <p:cNvSpPr txBox="1"/>
              <p:nvPr/>
            </p:nvSpPr>
            <p:spPr>
              <a:xfrm>
                <a:off x="342121" y="3196110"/>
                <a:ext cx="11576976" cy="96847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(Mirzakhani </a:t>
                </a:r>
                <a:r>
                  <a:rPr lang="en-GB" b="1" dirty="0" smtClean="0"/>
                  <a:t>2004):</a:t>
                </a:r>
                <a:endParaRPr lang="en-GB" b="1" dirty="0"/>
              </a:p>
              <a:p>
                <a:r>
                  <a:rPr lang="en-GB" dirty="0"/>
                  <a:t>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r>
                      <a:rPr lang="en-GB" i="1">
                        <a:latin typeface="Cambria Math" panose="02040503050406030204" pitchFamily="18" charset="0"/>
                      </a:rPr>
                      <m:t>)</m:t>
                    </m:r>
                  </m:oMath>
                </a14:m>
                <a:r>
                  <a:rPr lang="en-GB" dirty="0"/>
                  <a:t> is a </a:t>
                </a:r>
                <a:r>
                  <a:rPr lang="en-GB" i="1" dirty="0"/>
                  <a:t>polynomial</a:t>
                </a:r>
                <a:r>
                  <a:rPr lang="en-GB" dirty="0"/>
                  <a:t> function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oMath>
                </a14:m>
                <a:r>
                  <a:rPr lang="en-GB" dirty="0"/>
                  <a:t>.</a:t>
                </a:r>
              </a:p>
              <a:p>
                <a:r>
                  <a:rPr lang="en-GB" dirty="0"/>
                  <a:t>	Moreover, there is a recursive formula to calculate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e>
                    </m:d>
                  </m:oMath>
                </a14:m>
                <a:r>
                  <a:rPr lang="en-GB" dirty="0"/>
                  <a:t>.</a:t>
                </a:r>
              </a:p>
            </p:txBody>
          </p:sp>
        </mc:Choice>
        <mc:Fallback xmlns="">
          <p:sp>
            <p:nvSpPr>
              <p:cNvPr id="5" name="TextBox 4">
                <a:extLst>
                  <a:ext uri="{FF2B5EF4-FFF2-40B4-BE49-F238E27FC236}">
                    <a16:creationId xmlns:a16="http://schemas.microsoft.com/office/drawing/2014/main" xmlns="" xmlns:a14="http://schemas.microsoft.com/office/drawing/2010/main" id="{CB869493-4A28-4137-ABB3-3E79CCFE5B0A}"/>
                  </a:ext>
                </a:extLst>
              </p:cNvPr>
              <p:cNvSpPr txBox="1">
                <a:spLocks noRot="1" noChangeAspect="1" noMove="1" noResize="1" noEditPoints="1" noAdjustHandles="1" noChangeArrowheads="1" noChangeShapeType="1" noTextEdit="1"/>
              </p:cNvSpPr>
              <p:nvPr/>
            </p:nvSpPr>
            <p:spPr>
              <a:xfrm>
                <a:off x="342121" y="3196110"/>
                <a:ext cx="11576976" cy="968470"/>
              </a:xfrm>
              <a:prstGeom prst="rect">
                <a:avLst/>
              </a:prstGeom>
              <a:blipFill rotWithShape="0">
                <a:blip r:embed="rId3"/>
                <a:stretch>
                  <a:fillRect l="-368" t="-2484" b="-6211"/>
                </a:stretch>
              </a:blipFill>
              <a:ln w="9525" cap="flat" cmpd="sng" algn="ctr">
                <a:solidFill>
                  <a:schemeClr val="dk1"/>
                </a:solidFill>
                <a:prstDash val="solid"/>
                <a:round/>
                <a:headEnd type="none" w="med" len="med"/>
                <a:tailEnd type="none" w="med" len="med"/>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 xmlns:a16="http://schemas.microsoft.com/office/drawing/2014/main" id="{2CC4F289-6A94-464F-96B9-AA2C4B0B697E}"/>
                  </a:ext>
                </a:extLst>
              </p:cNvPr>
              <p:cNvSpPr txBox="1">
                <a:spLocks/>
              </p:cNvSpPr>
              <p:nvPr/>
            </p:nvSpPr>
            <p:spPr>
              <a:xfrm>
                <a:off x="309098" y="4432584"/>
                <a:ext cx="11576977" cy="1759196"/>
              </a:xfrm>
              <a:prstGeom prst="rect">
                <a:avLst/>
              </a:prstGeom>
            </p:spPr>
            <p:txBody>
              <a:bodyPr vert="horz" lIns="0" tIns="45720" rIns="0" bIns="45720" numCol="2"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sz="2200" dirty="0"/>
                  <a:t>E.g. </a:t>
                </a:r>
                <a:endParaRPr lang="en-GB" dirty="0"/>
              </a:p>
              <a:p>
                <a:pPr lvl="1">
                  <a:buFont typeface="Arial" panose="020B0604020202020204" pitchFamily="34" charset="0"/>
                  <a:buChar char="•"/>
                </a:pP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𝑉</m:t>
                        </m:r>
                      </m:e>
                      <m:sub>
                        <m:r>
                          <a:rPr lang="en-GB" b="0" i="1" smtClean="0">
                            <a:latin typeface="Cambria Math" panose="02040503050406030204" pitchFamily="18" charset="0"/>
                          </a:rPr>
                          <m:t>0,3</m:t>
                        </m:r>
                      </m:sub>
                    </m:sSub>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𝐿</m:t>
                            </m:r>
                          </m:e>
                          <m:sub>
                            <m:r>
                              <a:rPr lang="en-GB" i="1" smtClean="0">
                                <a:latin typeface="Cambria Math" panose="02040503050406030204" pitchFamily="18" charset="0"/>
                              </a:rPr>
                              <m:t>1</m:t>
                            </m:r>
                          </m:sub>
                        </m:sSub>
                      </m:e>
                    </m:d>
                    <m:r>
                      <a:rPr lang="en-GB" b="0" i="1" smtClean="0">
                        <a:latin typeface="Cambria Math" panose="02040503050406030204" pitchFamily="18" charset="0"/>
                      </a:rPr>
                      <m:t>=1</m:t>
                    </m:r>
                  </m:oMath>
                </a14:m>
                <a:endParaRPr lang="en-GB" b="0" dirty="0"/>
              </a:p>
              <a:p>
                <a:pPr lvl="1">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0,4</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4</m:t>
                            </m:r>
                          </m:sub>
                        </m:sSub>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4 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2</m:t>
                            </m:r>
                          </m:sup>
                        </m:s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2</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3</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4</m:t>
                            </m:r>
                          </m:sub>
                          <m:sup>
                            <m:r>
                              <a:rPr lang="en-GB" b="0" i="1" smtClean="0">
                                <a:latin typeface="Cambria Math" panose="02040503050406030204" pitchFamily="18" charset="0"/>
                              </a:rPr>
                              <m:t>2</m:t>
                            </m:r>
                          </m:sup>
                        </m:sSubSup>
                      </m:e>
                    </m:d>
                  </m:oMath>
                </a14:m>
                <a:endParaRPr lang="en-GB" dirty="0"/>
              </a:p>
              <a:p>
                <a:pPr lvl="1">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1,1</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24</m:t>
                        </m:r>
                      </m:den>
                    </m:f>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2</m:t>
                            </m:r>
                          </m:sup>
                        </m:sSup>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𝐿</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e>
                    </m:d>
                  </m:oMath>
                </a14:m>
                <a:endParaRPr lang="en-GB" b="0" dirty="0"/>
              </a:p>
              <a:p>
                <a:pPr lvl="1">
                  <a:spcBef>
                    <a:spcPts val="600"/>
                  </a:spcBef>
                  <a:buFont typeface="Arial" panose="020B0604020202020204" pitchFamily="34" charset="0"/>
                  <a:buChar char="•"/>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0</m:t>
                        </m:r>
                      </m:sub>
                    </m:sSub>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176,557</m:t>
                        </m:r>
                      </m:num>
                      <m:den>
                        <m:r>
                          <a:rPr lang="en-GB" b="0" i="1" smtClean="0">
                            <a:latin typeface="Cambria Math" panose="02040503050406030204" pitchFamily="18" charset="0"/>
                          </a:rPr>
                          <m:t>1,209,600</m:t>
                        </m:r>
                      </m:den>
                    </m:f>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𝜋</m:t>
                        </m:r>
                      </m:e>
                      <m:sup>
                        <m:r>
                          <a:rPr lang="en-GB" b="0" i="1" smtClean="0">
                            <a:latin typeface="Cambria Math" panose="02040503050406030204" pitchFamily="18" charset="0"/>
                          </a:rPr>
                          <m:t>12</m:t>
                        </m:r>
                      </m:sup>
                    </m:sSup>
                  </m:oMath>
                </a14:m>
                <a:r>
                  <a:rPr lang="en-GB" dirty="0"/>
                  <a:t>  </a:t>
                </a:r>
                <a:r>
                  <a:rPr lang="en-GB" dirty="0">
                    <a:sym typeface="Wingdings" panose="05000000000000000000" pitchFamily="2" charset="2"/>
                  </a:rPr>
                  <a:t> Volume of moduli space of </a:t>
                </a:r>
                <a:r>
                  <a:rPr lang="en-GB" dirty="0" smtClean="0">
                    <a:sym typeface="Wingdings" panose="05000000000000000000" pitchFamily="2" charset="2"/>
                  </a:rPr>
                  <a:t>pretzels!</a:t>
                </a:r>
                <a:endParaRPr lang="en-GB" dirty="0" smtClean="0"/>
              </a:p>
              <a:p>
                <a:pPr marL="201168" lvl="1" indent="0">
                  <a:buNone/>
                </a:pPr>
                <a:r>
                  <a:rPr lang="en-GB" sz="2600" dirty="0" smtClean="0"/>
                  <a:t>+ many </a:t>
                </a:r>
                <a:r>
                  <a:rPr lang="en-GB" sz="2600" dirty="0"/>
                  <a:t>more theorems about </a:t>
                </a:r>
                <a:r>
                  <a:rPr lang="en-GB" sz="2600" dirty="0" smtClean="0"/>
                  <a:t>moduli </a:t>
                </a:r>
                <a:r>
                  <a:rPr lang="en-GB" sz="2600" dirty="0"/>
                  <a:t>spaces</a:t>
                </a:r>
                <a:r>
                  <a:rPr lang="en-GB" sz="2600" dirty="0" smtClean="0"/>
                  <a:t>…</a:t>
                </a:r>
              </a:p>
              <a:p>
                <a:pPr marL="201168" lvl="1" indent="0">
                  <a:buNone/>
                </a:pPr>
                <a:r>
                  <a:rPr lang="en-GB" sz="2600" dirty="0" smtClean="0"/>
                  <a:t>E.g. The probability that a “random” curve on a genus 2 curve separates it is 1/7 </a:t>
                </a:r>
              </a:p>
              <a:p>
                <a:pPr marL="201168" lvl="1" indent="0">
                  <a:buNone/>
                </a:pPr>
                <a:r>
                  <a:rPr lang="en-GB" sz="2600" dirty="0" smtClean="0"/>
                  <a:t>And a new proof of </a:t>
                </a:r>
                <a:r>
                  <a:rPr lang="en-GB" sz="2600" dirty="0" err="1" smtClean="0"/>
                  <a:t>Kontsevich’s</a:t>
                </a:r>
                <a:r>
                  <a:rPr lang="en-GB" sz="2600" dirty="0" smtClean="0"/>
                  <a:t> theorem, Witten’s conjecture</a:t>
                </a:r>
                <a:endParaRPr lang="en-GB" dirty="0"/>
              </a:p>
            </p:txBody>
          </p:sp>
        </mc:Choice>
        <mc:Fallback xmlns="">
          <p:sp>
            <p:nvSpPr>
              <p:cNvPr id="11" name="Content Placeholder 2">
                <a:extLst>
                  <a:ext uri="{FF2B5EF4-FFF2-40B4-BE49-F238E27FC236}">
                    <a16:creationId xmlns:a16="http://schemas.microsoft.com/office/drawing/2014/main" xmlns="" xmlns:a14="http://schemas.microsoft.com/office/drawing/2010/main" id="{2CC4F289-6A94-464F-96B9-AA2C4B0B697E}"/>
                  </a:ext>
                </a:extLst>
              </p:cNvPr>
              <p:cNvSpPr txBox="1">
                <a:spLocks noRot="1" noChangeAspect="1" noMove="1" noResize="1" noEditPoints="1" noAdjustHandles="1" noChangeArrowheads="1" noChangeShapeType="1" noTextEdit="1"/>
              </p:cNvSpPr>
              <p:nvPr/>
            </p:nvSpPr>
            <p:spPr>
              <a:xfrm>
                <a:off x="309098" y="4432584"/>
                <a:ext cx="11576977" cy="1759196"/>
              </a:xfrm>
              <a:prstGeom prst="rect">
                <a:avLst/>
              </a:prstGeom>
              <a:blipFill rotWithShape="0">
                <a:blip r:embed="rId4"/>
                <a:stretch>
                  <a:fillRect l="-1316" t="-5882"/>
                </a:stretch>
              </a:blipFill>
            </p:spPr>
            <p:txBody>
              <a:bodyPr/>
              <a:lstStyle/>
              <a:p>
                <a:r>
                  <a:rPr lang="en-AU">
                    <a:noFill/>
                  </a:rPr>
                  <a:t> </a:t>
                </a:r>
              </a:p>
            </p:txBody>
          </p:sp>
        </mc:Fallback>
      </mc:AlternateContent>
    </p:spTree>
    <p:extLst>
      <p:ext uri="{BB962C8B-B14F-4D97-AF65-F5344CB8AC3E}">
        <p14:creationId xmlns:p14="http://schemas.microsoft.com/office/powerpoint/2010/main" val="2980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a:t>Moduli spaces post-Mirzakhani</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CB869493-4A28-4137-ABB3-3E79CCFE5B0A}"/>
                  </a:ext>
                </a:extLst>
              </p:cNvPr>
              <p:cNvSpPr txBox="1"/>
              <p:nvPr/>
            </p:nvSpPr>
            <p:spPr>
              <a:xfrm>
                <a:off x="342122" y="1274622"/>
                <a:ext cx="11576976" cy="96847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(Mirzakhani </a:t>
                </a:r>
                <a:r>
                  <a:rPr lang="en-GB" b="1" dirty="0" smtClean="0"/>
                  <a:t>2004):</a:t>
                </a:r>
                <a:endParaRPr lang="en-GB" b="1" dirty="0"/>
              </a:p>
              <a:p>
                <a:r>
                  <a:rPr lang="en-GB" dirty="0"/>
                  <a:t>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r>
                      <a:rPr lang="en-GB" i="1">
                        <a:latin typeface="Cambria Math" panose="02040503050406030204" pitchFamily="18" charset="0"/>
                      </a:rPr>
                      <m:t>)</m:t>
                    </m:r>
                  </m:oMath>
                </a14:m>
                <a:r>
                  <a:rPr lang="en-GB" dirty="0"/>
                  <a:t> is a </a:t>
                </a:r>
                <a:r>
                  <a:rPr lang="en-GB" i="1" dirty="0"/>
                  <a:t>polynomial</a:t>
                </a:r>
                <a:r>
                  <a:rPr lang="en-GB" dirty="0"/>
                  <a:t> function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oMath>
                </a14:m>
                <a:r>
                  <a:rPr lang="en-GB" dirty="0"/>
                  <a:t>.</a:t>
                </a:r>
              </a:p>
              <a:p>
                <a:r>
                  <a:rPr lang="en-GB" dirty="0"/>
                  <a:t>	Moreover, there is a recursive formula to calculate each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𝑛</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𝑛</m:t>
                            </m:r>
                          </m:sub>
                        </m:sSub>
                      </m:e>
                    </m:d>
                  </m:oMath>
                </a14:m>
                <a:r>
                  <a:rPr lang="en-GB" dirty="0"/>
                  <a:t>.</a:t>
                </a:r>
              </a:p>
            </p:txBody>
          </p:sp>
        </mc:Choice>
        <mc:Fallback xmlns="">
          <p:sp>
            <p:nvSpPr>
              <p:cNvPr id="5" name="TextBox 4">
                <a:extLst>
                  <a:ext uri="{FF2B5EF4-FFF2-40B4-BE49-F238E27FC236}">
                    <a16:creationId xmlns:a16="http://schemas.microsoft.com/office/drawing/2014/main" xmlns="" xmlns:a14="http://schemas.microsoft.com/office/drawing/2010/main" id="{CB869493-4A28-4137-ABB3-3E79CCFE5B0A}"/>
                  </a:ext>
                </a:extLst>
              </p:cNvPr>
              <p:cNvSpPr txBox="1">
                <a:spLocks noRot="1" noChangeAspect="1" noMove="1" noResize="1" noEditPoints="1" noAdjustHandles="1" noChangeArrowheads="1" noChangeShapeType="1" noTextEdit="1"/>
              </p:cNvSpPr>
              <p:nvPr/>
            </p:nvSpPr>
            <p:spPr>
              <a:xfrm>
                <a:off x="342122" y="1274622"/>
                <a:ext cx="11576976" cy="968470"/>
              </a:xfrm>
              <a:prstGeom prst="rect">
                <a:avLst/>
              </a:prstGeom>
              <a:blipFill rotWithShape="0">
                <a:blip r:embed="rId2"/>
                <a:stretch>
                  <a:fillRect l="-368" t="-2484" b="-6211"/>
                </a:stretch>
              </a:blipFill>
              <a:ln w="9525" cap="flat" cmpd="sng" algn="ctr">
                <a:solidFill>
                  <a:schemeClr val="dk1"/>
                </a:solidFill>
                <a:prstDash val="solid"/>
                <a:round/>
                <a:headEnd type="none" w="med" len="med"/>
                <a:tailEnd type="none" w="med" len="med"/>
              </a:ln>
            </p:spPr>
            <p:txBody>
              <a:bodyPr/>
              <a:lstStyle/>
              <a:p>
                <a:r>
                  <a:rPr lang="en-AU">
                    <a:noFill/>
                  </a:rPr>
                  <a:t> </a:t>
                </a:r>
              </a:p>
            </p:txBody>
          </p:sp>
        </mc:Fallback>
      </mc:AlternateContent>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121" y="2262248"/>
            <a:ext cx="8942189" cy="3294490"/>
          </a:xfrm>
          <a:prstGeom prst="rect">
            <a:avLst/>
          </a:prstGeom>
          <a:ln>
            <a:noFill/>
          </a:ln>
        </p:spPr>
      </p:pic>
      <p:sp>
        <p:nvSpPr>
          <p:cNvPr id="8" name="Rectangle 7"/>
          <p:cNvSpPr/>
          <p:nvPr/>
        </p:nvSpPr>
        <p:spPr>
          <a:xfrm>
            <a:off x="4595446" y="2262248"/>
            <a:ext cx="2356339" cy="5043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190938" y="2923082"/>
            <a:ext cx="2608288" cy="37475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415790" y="3507698"/>
            <a:ext cx="2868520" cy="4197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 name="TextBox 11"/>
              <p:cNvSpPr txBox="1"/>
              <p:nvPr/>
            </p:nvSpPr>
            <p:spPr>
              <a:xfrm>
                <a:off x="342121" y="5756223"/>
                <a:ext cx="9274783" cy="391902"/>
              </a:xfrm>
              <a:prstGeom prst="rect">
                <a:avLst/>
              </a:prstGeom>
              <a:noFill/>
            </p:spPr>
            <p:txBody>
              <a:bodyPr wrap="none" rtlCol="0">
                <a:spAutoFit/>
              </a:bodyPr>
              <a:lstStyle/>
              <a:p>
                <a:r>
                  <a:rPr lang="en-AU" b="1" dirty="0" smtClean="0"/>
                  <a:t>One key idea: </a:t>
                </a:r>
                <a:r>
                  <a:rPr lang="en-AU" dirty="0" smtClean="0"/>
                  <a:t>Express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𝑉</m:t>
                        </m:r>
                      </m:e>
                      <m:sub>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𝑛</m:t>
                        </m:r>
                      </m:sub>
                    </m:sSub>
                  </m:oMath>
                </a14:m>
                <a:r>
                  <a:rPr lang="en-AU" dirty="0" smtClean="0"/>
                  <a:t> in terms of polynomials for simpler surfaces, such as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𝑉</m:t>
                        </m:r>
                      </m:e>
                      <m:sub>
                        <m:r>
                          <a:rPr lang="en-AU" b="0" i="1" smtClean="0">
                            <a:latin typeface="Cambria Math" panose="02040503050406030204" pitchFamily="18" charset="0"/>
                          </a:rPr>
                          <m:t>𝑔</m:t>
                        </m:r>
                        <m:r>
                          <a:rPr lang="en-AU" b="0" i="1" smtClean="0">
                            <a:latin typeface="Cambria Math" panose="02040503050406030204" pitchFamily="18" charset="0"/>
                          </a:rPr>
                          <m:t>−1,</m:t>
                        </m:r>
                        <m:r>
                          <a:rPr lang="en-AU" b="0" i="1" smtClean="0">
                            <a:latin typeface="Cambria Math" panose="02040503050406030204" pitchFamily="18" charset="0"/>
                          </a:rPr>
                          <m:t>𝑛</m:t>
                        </m:r>
                        <m:r>
                          <a:rPr lang="en-AU" b="0" i="1" smtClean="0">
                            <a:latin typeface="Cambria Math" panose="02040503050406030204" pitchFamily="18" charset="0"/>
                          </a:rPr>
                          <m:t>+1</m:t>
                        </m:r>
                      </m:sub>
                    </m:sSub>
                  </m:oMath>
                </a14:m>
                <a:r>
                  <a:rPr lang="en-AU" dirty="0" smtClean="0"/>
                  <a:t>,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𝑉</m:t>
                        </m:r>
                      </m:e>
                      <m:sub>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𝑛</m:t>
                        </m:r>
                        <m:r>
                          <a:rPr lang="en-AU" b="0" i="1" smtClean="0">
                            <a:latin typeface="Cambria Math" panose="02040503050406030204" pitchFamily="18" charset="0"/>
                          </a:rPr>
                          <m:t>−1</m:t>
                        </m:r>
                      </m:sub>
                    </m:sSub>
                  </m:oMath>
                </a14:m>
                <a:r>
                  <a:rPr lang="en-AU" dirty="0" smtClean="0"/>
                  <a:t>.</a:t>
                </a:r>
                <a:endParaRPr lang="en-AU" dirty="0"/>
              </a:p>
            </p:txBody>
          </p:sp>
        </mc:Choice>
        <mc:Fallback xmlns="">
          <p:sp>
            <p:nvSpPr>
              <p:cNvPr id="12" name="TextBox 11"/>
              <p:cNvSpPr txBox="1">
                <a:spLocks noRot="1" noChangeAspect="1" noMove="1" noResize="1" noEditPoints="1" noAdjustHandles="1" noChangeArrowheads="1" noChangeShapeType="1" noTextEdit="1"/>
              </p:cNvSpPr>
              <p:nvPr/>
            </p:nvSpPr>
            <p:spPr>
              <a:xfrm>
                <a:off x="342121" y="5756223"/>
                <a:ext cx="9274783" cy="391902"/>
              </a:xfrm>
              <a:prstGeom prst="rect">
                <a:avLst/>
              </a:prstGeom>
              <a:blipFill rotWithShape="0">
                <a:blip r:embed="rId4"/>
                <a:stretch>
                  <a:fillRect l="-526" t="-6154" b="-18462"/>
                </a:stretch>
              </a:blipFill>
            </p:spPr>
            <p:txBody>
              <a:bodyPr/>
              <a:lstStyle/>
              <a:p>
                <a:r>
                  <a:rPr lang="en-AU">
                    <a:noFill/>
                  </a:rPr>
                  <a:t> </a:t>
                </a:r>
              </a:p>
            </p:txBody>
          </p:sp>
        </mc:Fallback>
      </mc:AlternateContent>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072" y="2002115"/>
            <a:ext cx="4409026" cy="3866283"/>
          </a:xfrm>
          <a:prstGeom prst="rect">
            <a:avLst/>
          </a:prstGeom>
        </p:spPr>
      </p:pic>
    </p:spTree>
    <p:extLst>
      <p:ext uri="{BB962C8B-B14F-4D97-AF65-F5344CB8AC3E}">
        <p14:creationId xmlns:p14="http://schemas.microsoft.com/office/powerpoint/2010/main" val="33449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Box 7"/>
              <p:cNvSpPr txBox="1"/>
              <p:nvPr/>
            </p:nvSpPr>
            <p:spPr>
              <a:xfrm>
                <a:off x="6743077" y="1255466"/>
                <a:ext cx="5346500" cy="5014321"/>
              </a:xfrm>
              <a:prstGeom prst="rect">
                <a:avLst/>
              </a:prstGeom>
              <a:noFill/>
              <a:ln>
                <a:solidFill>
                  <a:schemeClr val="accent1"/>
                </a:solidFill>
              </a:ln>
            </p:spPr>
            <p:txBody>
              <a:bodyPr wrap="square" rtlCol="0">
                <a:spAutoFit/>
              </a:bodyPr>
              <a:lstStyle/>
              <a:p>
                <a:r>
                  <a:rPr lang="en-AU" b="1" dirty="0" smtClean="0"/>
                  <a:t>An elementary example:</a:t>
                </a:r>
              </a:p>
              <a:p>
                <a:r>
                  <a:rPr lang="en-AU" dirty="0" smtClean="0"/>
                  <a:t>Counting </a:t>
                </a:r>
                <a:r>
                  <a:rPr lang="en-AU" dirty="0"/>
                  <a:t>Curves on Surfaces (Do-Koyama-M 2017</a:t>
                </a:r>
                <a:r>
                  <a:rPr lang="en-AU" dirty="0" smtClean="0"/>
                  <a:t>)</a:t>
                </a:r>
              </a:p>
              <a:p>
                <a:endParaRPr lang="en-AU" dirty="0"/>
              </a:p>
              <a:p>
                <a:r>
                  <a:rPr lang="en-AU" dirty="0" smtClean="0"/>
                  <a:t>Let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𝐺</m:t>
                        </m:r>
                      </m:e>
                      <m:sub>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𝑛</m:t>
                        </m:r>
                      </m:sub>
                    </m:sSub>
                    <m:d>
                      <m:dPr>
                        <m:ctrlPr>
                          <a:rPr lang="en-AU" b="0" i="1" smtClean="0">
                            <a:latin typeface="Cambria Math" panose="02040503050406030204" pitchFamily="18" charset="0"/>
                          </a:rPr>
                        </m:ctrlPr>
                      </m:dPr>
                      <m:e>
                        <m:sSub>
                          <m:sSubPr>
                            <m:ctrlPr>
                              <a:rPr lang="en-AU" b="0" i="1" smtClean="0">
                                <a:latin typeface="Cambria Math" panose="02040503050406030204" pitchFamily="18" charset="0"/>
                              </a:rPr>
                            </m:ctrlPr>
                          </m:sSubPr>
                          <m:e>
                            <m:r>
                              <a:rPr lang="en-AU" b="0" i="1" smtClean="0">
                                <a:latin typeface="Cambria Math" panose="02040503050406030204" pitchFamily="18" charset="0"/>
                              </a:rPr>
                              <m:t>𝑏</m:t>
                            </m:r>
                          </m:e>
                          <m:sub>
                            <m:r>
                              <a:rPr lang="en-AU" b="0" i="1" smtClean="0">
                                <a:latin typeface="Cambria Math" panose="02040503050406030204" pitchFamily="18" charset="0"/>
                              </a:rPr>
                              <m:t>1</m:t>
                            </m:r>
                          </m:sub>
                        </m:sSub>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𝑏</m:t>
                            </m:r>
                          </m:e>
                          <m:sub>
                            <m:r>
                              <a:rPr lang="en-AU" b="0" i="1" smtClean="0">
                                <a:latin typeface="Cambria Math" panose="02040503050406030204" pitchFamily="18" charset="0"/>
                              </a:rPr>
                              <m:t>𝑛</m:t>
                            </m:r>
                          </m:sub>
                        </m:sSub>
                      </m:e>
                    </m:d>
                    <m:r>
                      <a:rPr lang="en-AU" b="0" i="1" smtClean="0">
                        <a:latin typeface="Cambria Math" panose="02040503050406030204" pitchFamily="18" charset="0"/>
                      </a:rPr>
                      <m:t>= </m:t>
                    </m:r>
                  </m:oMath>
                </a14:m>
                <a:r>
                  <a:rPr lang="en-AU" dirty="0" smtClean="0"/>
                  <a:t># ways to draw curves on a 	surface of genus </a:t>
                </a:r>
                <a14:m>
                  <m:oMath xmlns:m="http://schemas.openxmlformats.org/officeDocument/2006/math">
                    <m:r>
                      <a:rPr lang="en-AU" b="0" i="1" smtClean="0">
                        <a:latin typeface="Cambria Math" panose="02040503050406030204" pitchFamily="18" charset="0"/>
                      </a:rPr>
                      <m:t>𝑔</m:t>
                    </m:r>
                  </m:oMath>
                </a14:m>
                <a:r>
                  <a:rPr lang="en-AU" dirty="0" smtClean="0"/>
                  <a:t>, with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𝑏</m:t>
                        </m:r>
                      </m:e>
                      <m:sub>
                        <m:r>
                          <a:rPr lang="en-AU" b="0" i="1" smtClean="0">
                            <a:latin typeface="Cambria Math" panose="02040503050406030204" pitchFamily="18" charset="0"/>
                          </a:rPr>
                          <m:t>1</m:t>
                        </m:r>
                      </m:sub>
                    </m:sSub>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𝑏</m:t>
                        </m:r>
                      </m:e>
                      <m:sub>
                        <m:r>
                          <a:rPr lang="en-AU" b="0" i="1" smtClean="0">
                            <a:latin typeface="Cambria Math" panose="02040503050406030204" pitchFamily="18" charset="0"/>
                          </a:rPr>
                          <m:t>𝑛</m:t>
                        </m:r>
                      </m:sub>
                    </m:sSub>
                  </m:oMath>
                </a14:m>
                <a:r>
                  <a:rPr lang="en-AU" dirty="0" smtClean="0"/>
                  <a:t> endpoints on 	the </a:t>
                </a:r>
                <a14:m>
                  <m:oMath xmlns:m="http://schemas.openxmlformats.org/officeDocument/2006/math">
                    <m:r>
                      <a:rPr lang="en-AU" b="0" i="1" smtClean="0">
                        <a:latin typeface="Cambria Math" panose="02040503050406030204" pitchFamily="18" charset="0"/>
                      </a:rPr>
                      <m:t>𝑛</m:t>
                    </m:r>
                  </m:oMath>
                </a14:m>
                <a:r>
                  <a:rPr lang="en-AU" dirty="0" smtClean="0"/>
                  <a:t> boundary components</a:t>
                </a:r>
              </a:p>
              <a:p>
                <a:endParaRPr lang="en-AU" dirty="0" smtClean="0"/>
              </a:p>
              <a:p>
                <a:endParaRPr lang="en-AU" dirty="0"/>
              </a:p>
              <a:p>
                <a:endParaRPr lang="en-AU" dirty="0" smtClean="0"/>
              </a:p>
              <a:p>
                <a:endParaRPr lang="en-AU" dirty="0"/>
              </a:p>
              <a:p>
                <a:r>
                  <a:rPr lang="en-AU" dirty="0" smtClean="0"/>
                  <a:t>Then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𝐺</m:t>
                        </m:r>
                      </m:e>
                      <m:sub>
                        <m:r>
                          <a:rPr lang="en-AU" b="0" i="1" smtClean="0">
                            <a:latin typeface="Cambria Math" panose="02040503050406030204" pitchFamily="18" charset="0"/>
                          </a:rPr>
                          <m:t>0</m:t>
                        </m:r>
                        <m:r>
                          <a:rPr lang="en-AU" b="0" i="1" smtClean="0">
                            <a:latin typeface="Cambria Math" panose="02040503050406030204" pitchFamily="18" charset="0"/>
                          </a:rPr>
                          <m:t>,1</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𝑏</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𝑏</m:t>
                        </m:r>
                        <m:r>
                          <a:rPr lang="en-AU" b="0" i="1" smtClean="0">
                            <a:latin typeface="Cambria Math" panose="02040503050406030204" pitchFamily="18" charset="0"/>
                          </a:rPr>
                          <m:t>+1</m:t>
                        </m:r>
                      </m:den>
                    </m:f>
                    <m:r>
                      <a:rPr lang="en-AU" b="0" i="1" smtClean="0">
                        <a:latin typeface="Cambria Math" panose="02040503050406030204" pitchFamily="18" charset="0"/>
                      </a:rPr>
                      <m:t> </m:t>
                    </m:r>
                    <m:d>
                      <m:dPr>
                        <m:ctrlPr>
                          <a:rPr lang="en-AU" b="0"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2</m:t>
                            </m:r>
                            <m:r>
                              <a:rPr lang="en-AU" b="0" i="1" smtClean="0">
                                <a:latin typeface="Cambria Math" panose="02040503050406030204" pitchFamily="18" charset="0"/>
                              </a:rPr>
                              <m:t>𝑏</m:t>
                            </m:r>
                          </m:e>
                          <m:e>
                            <m:r>
                              <a:rPr lang="en-AU" b="0" i="1" smtClean="0">
                                <a:latin typeface="Cambria Math" panose="02040503050406030204" pitchFamily="18" charset="0"/>
                              </a:rPr>
                              <m:t>𝑏</m:t>
                            </m:r>
                          </m:e>
                        </m:eqArr>
                      </m:e>
                    </m:d>
                    <m:r>
                      <a:rPr lang="en-AU" b="0" i="1" smtClean="0">
                        <a:latin typeface="Cambria Math" panose="02040503050406030204" pitchFamily="18" charset="0"/>
                      </a:rPr>
                      <m:t> </m:t>
                    </m:r>
                  </m:oMath>
                </a14:m>
                <a:r>
                  <a:rPr lang="en-AU" dirty="0" smtClean="0"/>
                  <a:t> (Catalan numbers) and</a:t>
                </a:r>
              </a:p>
              <a:p>
                <a:endParaRPr lang="en-AU" dirty="0"/>
              </a:p>
              <a:p>
                <a:endParaRPr lang="en-AU" dirty="0" smtClean="0"/>
              </a:p>
              <a:p>
                <a:endParaRPr lang="en-AU" dirty="0"/>
              </a:p>
              <a:p>
                <a:endParaRPr lang="en-AU" dirty="0" smtClean="0"/>
              </a:p>
              <a:p>
                <a:endParaRPr lang="en-AU" dirty="0"/>
              </a:p>
              <a:p>
                <a:endParaRPr lang="en-AU" dirty="0" smtClean="0"/>
              </a:p>
            </p:txBody>
          </p:sp>
        </mc:Choice>
        <mc:Fallback>
          <p:sp>
            <p:nvSpPr>
              <p:cNvPr id="8" name="TextBox 7"/>
              <p:cNvSpPr txBox="1">
                <a:spLocks noRot="1" noChangeAspect="1" noMove="1" noResize="1" noEditPoints="1" noAdjustHandles="1" noChangeArrowheads="1" noChangeShapeType="1" noTextEdit="1"/>
              </p:cNvSpPr>
              <p:nvPr/>
            </p:nvSpPr>
            <p:spPr>
              <a:xfrm>
                <a:off x="6743077" y="1255466"/>
                <a:ext cx="5346500" cy="5014321"/>
              </a:xfrm>
              <a:prstGeom prst="rect">
                <a:avLst/>
              </a:prstGeom>
              <a:blipFill rotWithShape="0">
                <a:blip r:embed="rId2"/>
                <a:stretch>
                  <a:fillRect l="-796" t="-606"/>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1" y="1436914"/>
                <a:ext cx="6178600" cy="4901334"/>
              </a:xfrm>
            </p:spPr>
            <p:txBody>
              <a:bodyPr>
                <a:normAutofit/>
              </a:bodyPr>
              <a:lstStyle/>
              <a:p>
                <a:pPr>
                  <a:buFont typeface="Courier New" panose="02070309020205020404" pitchFamily="49" charset="0"/>
                  <a:buChar char="o"/>
                </a:pPr>
                <a:r>
                  <a:rPr lang="en-AU" sz="2200" dirty="0" smtClean="0"/>
                  <a:t> This type of recursion occurs across many problems in topology, combinatorics, algebraic geometry, and mathematical physics – part of a larger theory known as </a:t>
                </a:r>
                <a:r>
                  <a:rPr lang="en-AU" sz="2200" i="1" dirty="0" smtClean="0"/>
                  <a:t>topological recursion</a:t>
                </a:r>
                <a:r>
                  <a:rPr lang="en-AU" sz="2200" dirty="0" smtClean="0"/>
                  <a:t>, due to </a:t>
                </a:r>
                <a:r>
                  <a:rPr lang="en-AU" sz="2200" dirty="0" err="1" smtClean="0"/>
                  <a:t>Eynard</a:t>
                </a:r>
                <a:r>
                  <a:rPr lang="en-AU" sz="2200" dirty="0" smtClean="0"/>
                  <a:t> and </a:t>
                </a:r>
                <a:r>
                  <a:rPr lang="en-AU" sz="2200" dirty="0" err="1" smtClean="0"/>
                  <a:t>Orantin</a:t>
                </a:r>
                <a:r>
                  <a:rPr lang="en-AU" sz="2200" dirty="0" smtClean="0"/>
                  <a:t>.</a:t>
                </a:r>
              </a:p>
              <a:p>
                <a:pPr>
                  <a:buFont typeface="Courier New" panose="02070309020205020404" pitchFamily="49" charset="0"/>
                  <a:buChar char="o"/>
                </a:pPr>
                <a:r>
                  <a:rPr lang="en-AU" sz="2200" dirty="0" smtClean="0"/>
                  <a:t>E.g.</a:t>
                </a:r>
              </a:p>
              <a:p>
                <a:pPr lvl="1">
                  <a:buFont typeface="Courier New" panose="02070309020205020404" pitchFamily="49" charset="0"/>
                  <a:buChar char="o"/>
                </a:pPr>
                <a:r>
                  <a:rPr lang="en-AU" dirty="0" smtClean="0"/>
                  <a:t>Enumeration of ribbon graphs (</a:t>
                </a:r>
                <a:r>
                  <a:rPr lang="en-AU" dirty="0" err="1" smtClean="0"/>
                  <a:t>Norbury</a:t>
                </a:r>
                <a:r>
                  <a:rPr lang="en-AU" dirty="0" smtClean="0"/>
                  <a:t>, </a:t>
                </a:r>
                <a:r>
                  <a:rPr lang="en-AU" dirty="0" err="1" smtClean="0"/>
                  <a:t>Dumitrescu</a:t>
                </a:r>
                <a:r>
                  <a:rPr lang="en-AU" dirty="0" smtClean="0"/>
                  <a:t>-</a:t>
                </a:r>
                <a:r>
                  <a:rPr lang="en-AU" dirty="0" err="1" smtClean="0"/>
                  <a:t>Mulase</a:t>
                </a:r>
                <a:r>
                  <a:rPr lang="en-AU" dirty="0" smtClean="0"/>
                  <a:t>-</a:t>
                </a:r>
                <a:r>
                  <a:rPr lang="en-AU" dirty="0" err="1" smtClean="0"/>
                  <a:t>Safnuk</a:t>
                </a:r>
                <a:r>
                  <a:rPr lang="en-AU" dirty="0" smtClean="0"/>
                  <a:t>-Sorkin 2013) </a:t>
                </a:r>
              </a:p>
              <a:p>
                <a:pPr lvl="1">
                  <a:buFont typeface="Courier New" panose="02070309020205020404" pitchFamily="49" charset="0"/>
                  <a:buChar char="o"/>
                </a:pPr>
                <a:r>
                  <a:rPr lang="en-AU" dirty="0" smtClean="0"/>
                  <a:t>Intersection theory on moduli spaces of curves (Mirzakhani, </a:t>
                </a:r>
                <a:r>
                  <a:rPr lang="en-AU" dirty="0" err="1" smtClean="0"/>
                  <a:t>Eynard-Orantin</a:t>
                </a:r>
                <a:r>
                  <a:rPr lang="en-AU" dirty="0" smtClean="0"/>
                  <a:t> 2007)</a:t>
                </a:r>
              </a:p>
              <a:p>
                <a:pPr lvl="1">
                  <a:buFont typeface="Courier New" panose="02070309020205020404" pitchFamily="49" charset="0"/>
                  <a:buChar char="o"/>
                </a:pPr>
                <a:r>
                  <a:rPr lang="en-AU" dirty="0" smtClean="0"/>
                  <a:t>Stationary </a:t>
                </a:r>
                <a:r>
                  <a:rPr lang="en-AU" dirty="0" err="1" smtClean="0"/>
                  <a:t>Gromov</a:t>
                </a:r>
                <a:r>
                  <a:rPr lang="en-AU" dirty="0" smtClean="0"/>
                  <a:t>-Witten theory of </a:t>
                </a:r>
                <a14:m>
                  <m:oMath xmlns:m="http://schemas.openxmlformats.org/officeDocument/2006/math">
                    <m:sSup>
                      <m:sSupPr>
                        <m:ctrlPr>
                          <a:rPr lang="en-AU" b="0" i="1" smtClean="0">
                            <a:latin typeface="Cambria Math" panose="02040503050406030204" pitchFamily="18" charset="0"/>
                            <a:ea typeface="Cambria Math" panose="02040503050406030204" pitchFamily="18" charset="0"/>
                          </a:rPr>
                        </m:ctrlPr>
                      </m:sSupPr>
                      <m:e>
                        <m:r>
                          <a:rPr lang="en-AU" i="1" smtClean="0">
                            <a:latin typeface="Cambria Math" panose="02040503050406030204" pitchFamily="18" charset="0"/>
                            <a:ea typeface="Cambria Math" panose="02040503050406030204" pitchFamily="18" charset="0"/>
                          </a:rPr>
                          <m:t>ℙ</m:t>
                        </m:r>
                      </m:e>
                      <m:sup>
                        <m:r>
                          <a:rPr lang="en-AU" b="0" i="1" smtClean="0">
                            <a:latin typeface="Cambria Math" panose="02040503050406030204" pitchFamily="18" charset="0"/>
                            <a:ea typeface="Cambria Math" panose="02040503050406030204" pitchFamily="18" charset="0"/>
                          </a:rPr>
                          <m:t>1</m:t>
                        </m:r>
                      </m:sup>
                    </m:sSup>
                  </m:oMath>
                </a14:m>
                <a:r>
                  <a:rPr lang="en-AU" dirty="0" smtClean="0"/>
                  <a:t> (</a:t>
                </a:r>
                <a:r>
                  <a:rPr lang="en-AU" dirty="0" err="1" smtClean="0"/>
                  <a:t>Norbury</a:t>
                </a:r>
                <a:r>
                  <a:rPr lang="en-AU" dirty="0" smtClean="0"/>
                  <a:t>-Scott 2011, </a:t>
                </a:r>
                <a:r>
                  <a:rPr lang="en-AU" dirty="0" err="1" smtClean="0"/>
                  <a:t>Dunin</a:t>
                </a:r>
                <a:r>
                  <a:rPr lang="en-AU" dirty="0" smtClean="0"/>
                  <a:t>-</a:t>
                </a:r>
                <a:r>
                  <a:rPr lang="en-AU" dirty="0" err="1" smtClean="0"/>
                  <a:t>Barkowski</a:t>
                </a:r>
                <a:r>
                  <a:rPr lang="en-AU" dirty="0" smtClean="0"/>
                  <a:t>-</a:t>
                </a:r>
                <a:r>
                  <a:rPr lang="en-AU" dirty="0" err="1" smtClean="0"/>
                  <a:t>Orantin</a:t>
                </a:r>
                <a:r>
                  <a:rPr lang="en-AU" dirty="0" smtClean="0"/>
                  <a:t>-</a:t>
                </a:r>
                <a:r>
                  <a:rPr lang="en-AU" dirty="0" err="1" smtClean="0"/>
                  <a:t>Shadrin</a:t>
                </a:r>
                <a:r>
                  <a:rPr lang="en-AU" dirty="0" smtClean="0"/>
                  <a:t>-Spitz 2014)</a:t>
                </a:r>
              </a:p>
              <a:p>
                <a:pPr lvl="1">
                  <a:buFont typeface="Courier New" panose="02070309020205020404" pitchFamily="49" charset="0"/>
                  <a:buChar char="o"/>
                </a:pPr>
                <a:r>
                  <a:rPr lang="en-AU" dirty="0" smtClean="0"/>
                  <a:t>Hurwitz numbers of various types (</a:t>
                </a:r>
                <a:r>
                  <a:rPr lang="en-AU" dirty="0" err="1" smtClean="0"/>
                  <a:t>Borot-Eynard-Mulase-Safnuk</a:t>
                </a:r>
                <a:r>
                  <a:rPr lang="en-AU" dirty="0" smtClean="0"/>
                  <a:t> 2011, Do-Leigh-</a:t>
                </a:r>
                <a:r>
                  <a:rPr lang="en-AU" dirty="0" err="1" smtClean="0"/>
                  <a:t>Norbury</a:t>
                </a:r>
                <a:r>
                  <a:rPr lang="en-AU" dirty="0" smtClean="0"/>
                  <a:t> 2012, Bouchard-Serrano-Liu-</a:t>
                </a:r>
                <a:r>
                  <a:rPr lang="en-AU" dirty="0" err="1" smtClean="0"/>
                  <a:t>Mulase</a:t>
                </a:r>
                <a:r>
                  <a:rPr lang="en-AU" dirty="0" smtClean="0"/>
                  <a:t> 2013, Do-Dyer-M 2017)</a:t>
                </a:r>
              </a:p>
              <a:p>
                <a:pPr>
                  <a:buFont typeface="Courier New" panose="02070309020205020404" pitchFamily="49" charset="0"/>
                  <a:buChar char="o"/>
                </a:pPr>
                <a:endParaRPr lang="en-AU" sz="2200" dirty="0" smtClean="0"/>
              </a:p>
              <a:p>
                <a:pPr>
                  <a:buFont typeface="Courier New" panose="02070309020205020404" pitchFamily="49" charset="0"/>
                  <a:buChar char="o"/>
                </a:pPr>
                <a:endParaRPr lang="en-AU" sz="2200" dirty="0" smtClean="0"/>
              </a:p>
              <a:p>
                <a:pPr>
                  <a:buFont typeface="Courier New" panose="02070309020205020404" pitchFamily="49" charset="0"/>
                  <a:buChar char="o"/>
                </a:pPr>
                <a:endParaRPr lang="en-AU" sz="2200" dirty="0" smtClean="0"/>
              </a:p>
              <a:p>
                <a:pPr>
                  <a:buFont typeface="Courier New" panose="02070309020205020404" pitchFamily="49" charset="0"/>
                  <a:buChar char="o"/>
                </a:pPr>
                <a:endParaRPr lang="en-AU" sz="2200" dirty="0" smtClean="0"/>
              </a:p>
              <a:p>
                <a:pPr>
                  <a:buFont typeface="Courier New" panose="02070309020205020404" pitchFamily="49" charset="0"/>
                  <a:buChar char="o"/>
                </a:pPr>
                <a:endParaRPr lang="en-GB" sz="2200" dirty="0"/>
              </a:p>
              <a:p>
                <a:pPr>
                  <a:buFont typeface="Courier New" panose="02070309020205020404" pitchFamily="49" charset="0"/>
                  <a:buChar char="o"/>
                </a:pPr>
                <a:endParaRPr lang="en-GB" sz="2200" dirty="0" smtClean="0"/>
              </a:p>
              <a:p>
                <a:pPr lvl="1">
                  <a:buFont typeface="Arial" panose="020B0604020202020204" pitchFamily="34" charset="0"/>
                  <a:buChar char="•"/>
                </a:pPr>
                <a:endParaRPr lang="en-GB" sz="20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1" y="1436914"/>
                <a:ext cx="6178600" cy="4901334"/>
              </a:xfrm>
              <a:blipFill rotWithShape="0">
                <a:blip r:embed="rId3"/>
                <a:stretch>
                  <a:fillRect l="-2564" t="-1617" r="-2761"/>
                </a:stretch>
              </a:blipFill>
            </p:spPr>
            <p:txBody>
              <a:bodyPr/>
              <a:lstStyle/>
              <a:p>
                <a:r>
                  <a:rPr lang="en-AU">
                    <a:noFill/>
                  </a:rPr>
                  <a:t> </a:t>
                </a:r>
              </a:p>
            </p:txBody>
          </p:sp>
        </mc:Fallback>
      </mc:AlternateContent>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normAutofit/>
          </a:bodyPr>
          <a:lstStyle/>
          <a:p>
            <a:r>
              <a:rPr lang="en-GB" dirty="0" smtClean="0"/>
              <a:t>Topological recursion</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920" y="2772268"/>
            <a:ext cx="4558444" cy="167942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665" y="4641693"/>
            <a:ext cx="4577699" cy="1606439"/>
          </a:xfrm>
          <a:prstGeom prst="rect">
            <a:avLst/>
          </a:prstGeom>
        </p:spPr>
      </p:pic>
    </p:spTree>
    <p:extLst>
      <p:ext uri="{BB962C8B-B14F-4D97-AF65-F5344CB8AC3E}">
        <p14:creationId xmlns:p14="http://schemas.microsoft.com/office/powerpoint/2010/main" val="42134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prime number theorem &amp; geodesics</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r>
                  <a:rPr lang="en-AU" dirty="0" smtClean="0"/>
                  <a:t>How many loops are there on a surface?</a:t>
                </a:r>
              </a:p>
              <a:p>
                <a:pPr lvl="1"/>
                <a:r>
                  <a:rPr lang="en-AU" dirty="0" smtClean="0"/>
                  <a:t>How many “shortest curve” loops, or </a:t>
                </a:r>
                <a:r>
                  <a:rPr lang="en-AU" i="1" dirty="0" smtClean="0"/>
                  <a:t>geodesics</a:t>
                </a:r>
                <a:r>
                  <a:rPr lang="en-AU" dirty="0" smtClean="0"/>
                  <a:t>, are there on a surface?</a:t>
                </a:r>
              </a:p>
              <a:p>
                <a:pPr lvl="1"/>
                <a:endParaRPr lang="en-AU" dirty="0"/>
              </a:p>
              <a:p>
                <a:pPr lvl="1"/>
                <a:endParaRPr lang="en-AU" dirty="0" smtClean="0"/>
              </a:p>
              <a:p>
                <a:pPr lvl="1"/>
                <a:endParaRPr lang="en-AU" dirty="0"/>
              </a:p>
              <a:p>
                <a:pPr lvl="1"/>
                <a:endParaRPr lang="en-AU" dirty="0" smtClean="0"/>
              </a:p>
              <a:p>
                <a:pPr lvl="1"/>
                <a:r>
                  <a:rPr lang="en-AU" dirty="0" smtClean="0"/>
                  <a:t>How many geodesics are there on a surface of distance less than </a:t>
                </a:r>
                <a14:m>
                  <m:oMath xmlns:m="http://schemas.openxmlformats.org/officeDocument/2006/math">
                    <m:r>
                      <a:rPr lang="en-AU" b="0" i="1" smtClean="0">
                        <a:latin typeface="Cambria Math" panose="02040503050406030204" pitchFamily="18" charset="0"/>
                      </a:rPr>
                      <m:t>𝐿</m:t>
                    </m:r>
                  </m:oMath>
                </a14:m>
                <a:r>
                  <a:rPr lang="en-AU" dirty="0" smtClean="0"/>
                  <a:t>?</a:t>
                </a:r>
              </a:p>
              <a:p>
                <a:pPr lvl="1"/>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515"/>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GB" smtClean="0"/>
              <a:t>The work of Maryam Mirzakhani</a:t>
            </a: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748" y="2614512"/>
            <a:ext cx="6871463" cy="112792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CB869493-4A28-4137-ABB3-3E79CCFE5B0A}"/>
                  </a:ext>
                </a:extLst>
              </p:cNvPr>
              <p:cNvSpPr txBox="1"/>
              <p:nvPr/>
            </p:nvSpPr>
            <p:spPr>
              <a:xfrm>
                <a:off x="337991" y="4167071"/>
                <a:ext cx="11576976"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smtClean="0"/>
                  <a:t>Theorem (Delsarte, Huber, </a:t>
                </a:r>
                <a:r>
                  <a:rPr lang="en-GB" b="1" dirty="0" err="1" smtClean="0"/>
                  <a:t>Selberg</a:t>
                </a:r>
                <a:r>
                  <a:rPr lang="en-GB" b="1" dirty="0"/>
                  <a:t>, …, 1940s):</a:t>
                </a:r>
              </a:p>
              <a:p>
                <a:r>
                  <a:rPr lang="en-GB" dirty="0"/>
                  <a:t>	</a:t>
                </a:r>
                <a:r>
                  <a:rPr lang="en-GB" dirty="0" smtClean="0"/>
                  <a:t>The number of geodesic loops of length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smtClean="0"/>
                  <a:t> is approximately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𝐿</m:t>
                        </m:r>
                      </m:sup>
                    </m:sSup>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smtClean="0"/>
                  <a:t> as </a:t>
                </a:r>
                <a14:m>
                  <m:oMath xmlns:m="http://schemas.openxmlformats.org/officeDocument/2006/math">
                    <m:r>
                      <a:rPr lang="en-AU" b="0" i="1" smtClean="0">
                        <a:latin typeface="Cambria Math" panose="02040503050406030204" pitchFamily="18" charset="0"/>
                      </a:rPr>
                      <m:t>𝐿</m:t>
                    </m:r>
                    <m:r>
                      <a:rPr lang="en-AU" b="0" i="1" smtClean="0">
                        <a:latin typeface="Cambria Math" panose="02040503050406030204" pitchFamily="18" charset="0"/>
                      </a:rPr>
                      <m:t> →∞</m:t>
                    </m:r>
                  </m:oMath>
                </a14:m>
                <a:r>
                  <a:rPr lang="en-GB" dirty="0" smtClean="0"/>
                  <a:t>.</a:t>
                </a:r>
                <a:endParaRPr lang="en-GB" dirty="0"/>
              </a:p>
            </p:txBody>
          </p:sp>
        </mc:Choice>
        <mc:Fallback xmlns="">
          <p:sp>
            <p:nvSpPr>
              <p:cNvPr id="6" name="TextBox 5">
                <a:extLst>
                  <a:ext uri="{FF2B5EF4-FFF2-40B4-BE49-F238E27FC236}">
                    <a16:creationId xmlns="" xmlns:a16="http://schemas.microsoft.com/office/drawing/2014/main" xmlns:a14="http://schemas.microsoft.com/office/drawing/2010/main" id="{CB869493-4A28-4137-ABB3-3E79CCFE5B0A}"/>
                  </a:ext>
                </a:extLst>
              </p:cNvPr>
              <p:cNvSpPr txBox="1">
                <a:spLocks noRot="1" noChangeAspect="1" noMove="1" noResize="1" noEditPoints="1" noAdjustHandles="1" noChangeArrowheads="1" noChangeShapeType="1" noTextEdit="1"/>
              </p:cNvSpPr>
              <p:nvPr/>
            </p:nvSpPr>
            <p:spPr>
              <a:xfrm>
                <a:off x="337991" y="4167071"/>
                <a:ext cx="11576976" cy="646331"/>
              </a:xfrm>
              <a:prstGeom prst="rect">
                <a:avLst/>
              </a:prstGeom>
              <a:blipFill rotWithShape="0">
                <a:blip r:embed="rId4"/>
                <a:stretch>
                  <a:fillRect l="-368" t="-4630" b="-12963"/>
                </a:stretch>
              </a:blipFill>
              <a:ln w="9525" cap="flat" cmpd="sng" algn="ctr">
                <a:solidFill>
                  <a:schemeClr val="dk1"/>
                </a:solidFill>
                <a:prstDash val="solid"/>
                <a:round/>
                <a:headEnd type="none" w="med" len="med"/>
                <a:tailEnd type="none" w="med" len="med"/>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CB869493-4A28-4137-ABB3-3E79CCFE5B0A}"/>
                  </a:ext>
                </a:extLst>
              </p:cNvPr>
              <p:cNvSpPr txBox="1"/>
              <p:nvPr/>
            </p:nvSpPr>
            <p:spPr>
              <a:xfrm>
                <a:off x="309099" y="4946859"/>
                <a:ext cx="11576976" cy="66531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smtClean="0"/>
                  <a:t>Theorem (Mirzakhani 2004):</a:t>
                </a:r>
                <a:endParaRPr lang="en-GB" b="1" dirty="0"/>
              </a:p>
              <a:p>
                <a:r>
                  <a:rPr lang="en-GB" dirty="0"/>
                  <a:t>	</a:t>
                </a:r>
                <a:r>
                  <a:rPr lang="en-GB" dirty="0" smtClean="0"/>
                  <a:t>The number of </a:t>
                </a:r>
                <a:r>
                  <a:rPr lang="en-GB" dirty="0" smtClean="0">
                    <a:solidFill>
                      <a:srgbClr val="FF0000"/>
                    </a:solidFill>
                  </a:rPr>
                  <a:t>simple </a:t>
                </a:r>
                <a:r>
                  <a:rPr lang="en-GB" dirty="0" smtClean="0"/>
                  <a:t>geodesic loops of length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𝐿</m:t>
                    </m:r>
                  </m:oMath>
                </a14:m>
                <a:r>
                  <a:rPr lang="en-GB" dirty="0" smtClean="0"/>
                  <a:t> is approximately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𝐿</m:t>
                        </m:r>
                      </m:e>
                      <m:sup>
                        <m:r>
                          <a:rPr lang="en-AU" b="0" i="1" smtClean="0">
                            <a:latin typeface="Cambria Math" panose="02040503050406030204" pitchFamily="18" charset="0"/>
                          </a:rPr>
                          <m:t>6</m:t>
                        </m:r>
                        <m:r>
                          <a:rPr lang="en-AU" b="0" i="1" smtClean="0">
                            <a:latin typeface="Cambria Math" panose="02040503050406030204" pitchFamily="18" charset="0"/>
                          </a:rPr>
                          <m:t>𝑔</m:t>
                        </m:r>
                        <m:r>
                          <a:rPr lang="en-AU" b="0" i="1" smtClean="0">
                            <a:latin typeface="Cambria Math" panose="02040503050406030204" pitchFamily="18" charset="0"/>
                          </a:rPr>
                          <m:t>−6+2</m:t>
                        </m:r>
                        <m:r>
                          <a:rPr lang="en-AU" b="0" i="1" smtClean="0">
                            <a:latin typeface="Cambria Math" panose="02040503050406030204" pitchFamily="18" charset="0"/>
                          </a:rPr>
                          <m:t>𝑛</m:t>
                        </m:r>
                      </m:sup>
                    </m:sSup>
                  </m:oMath>
                </a14:m>
                <a:r>
                  <a:rPr lang="en-GB" dirty="0" smtClean="0"/>
                  <a:t> as </a:t>
                </a:r>
                <a14:m>
                  <m:oMath xmlns:m="http://schemas.openxmlformats.org/officeDocument/2006/math">
                    <m:r>
                      <a:rPr lang="en-AU" b="0" i="1" smtClean="0">
                        <a:latin typeface="Cambria Math" panose="02040503050406030204" pitchFamily="18" charset="0"/>
                      </a:rPr>
                      <m:t>𝐿</m:t>
                    </m:r>
                    <m:r>
                      <a:rPr lang="en-AU" b="0" i="1" smtClean="0">
                        <a:latin typeface="Cambria Math" panose="02040503050406030204" pitchFamily="18" charset="0"/>
                      </a:rPr>
                      <m:t> →∞</m:t>
                    </m:r>
                  </m:oMath>
                </a14:m>
                <a:r>
                  <a:rPr lang="en-GB" dirty="0" smtClean="0"/>
                  <a:t>.</a:t>
                </a:r>
                <a:endParaRPr lang="en-GB" dirty="0"/>
              </a:p>
            </p:txBody>
          </p:sp>
        </mc:Choice>
        <mc:Fallback xmlns="">
          <p:sp>
            <p:nvSpPr>
              <p:cNvPr id="7" name="TextBox 6">
                <a:extLst>
                  <a:ext uri="{FF2B5EF4-FFF2-40B4-BE49-F238E27FC236}">
                    <a16:creationId xmlns="" xmlns:a16="http://schemas.microsoft.com/office/drawing/2014/main" xmlns:a14="http://schemas.microsoft.com/office/drawing/2010/main" id="{CB869493-4A28-4137-ABB3-3E79CCFE5B0A}"/>
                  </a:ext>
                </a:extLst>
              </p:cNvPr>
              <p:cNvSpPr txBox="1">
                <a:spLocks noRot="1" noChangeAspect="1" noMove="1" noResize="1" noEditPoints="1" noAdjustHandles="1" noChangeArrowheads="1" noChangeShapeType="1" noTextEdit="1"/>
              </p:cNvSpPr>
              <p:nvPr/>
            </p:nvSpPr>
            <p:spPr>
              <a:xfrm>
                <a:off x="309099" y="4946859"/>
                <a:ext cx="11576976" cy="665310"/>
              </a:xfrm>
              <a:prstGeom prst="rect">
                <a:avLst/>
              </a:prstGeom>
              <a:blipFill rotWithShape="0">
                <a:blip r:embed="rId5"/>
                <a:stretch>
                  <a:fillRect l="-421" t="-3571" b="-8929"/>
                </a:stretch>
              </a:blipFill>
              <a:ln w="9525" cap="flat" cmpd="sng" algn="ctr">
                <a:solidFill>
                  <a:schemeClr val="dk1"/>
                </a:solidFill>
                <a:prstDash val="solid"/>
                <a:round/>
                <a:headEnd type="none" w="med" len="med"/>
                <a:tailEnd type="none" w="med" len="med"/>
              </a:ln>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672660" y="2329580"/>
                <a:ext cx="3082565" cy="2195858"/>
              </a:xfrm>
              <a:prstGeom prst="rect">
                <a:avLst/>
              </a:prstGeom>
              <a:solidFill>
                <a:schemeClr val="bg1"/>
              </a:solidFill>
              <a:ln>
                <a:solidFill>
                  <a:schemeClr val="accent1"/>
                </a:solidFill>
              </a:ln>
            </p:spPr>
            <p:txBody>
              <a:bodyPr wrap="square" rtlCol="0">
                <a:spAutoFit/>
              </a:bodyPr>
              <a:lstStyle/>
              <a:p>
                <a:r>
                  <a:rPr lang="en-AU" dirty="0" smtClean="0"/>
                  <a:t>Just like the prime number theorem!</a:t>
                </a:r>
              </a:p>
              <a:p>
                <a:r>
                  <a:rPr lang="en-GB" b="1" dirty="0" smtClean="0"/>
                  <a:t>Theorem: </a:t>
                </a:r>
              </a:p>
              <a:p>
                <a:r>
                  <a:rPr lang="en-GB" dirty="0" smtClean="0"/>
                  <a:t>The number of prime numbers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𝑁</m:t>
                    </m:r>
                  </m:oMath>
                </a14:m>
                <a:r>
                  <a:rPr lang="en-GB" dirty="0" smtClean="0"/>
                  <a:t> is approximately </a:t>
                </a:r>
                <a14:m>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𝑁</m:t>
                        </m:r>
                        <m:r>
                          <a:rPr lang="en-AU" b="0" i="1" smtClean="0">
                            <a:latin typeface="Cambria Math" panose="02040503050406030204" pitchFamily="18" charset="0"/>
                          </a:rPr>
                          <m:t> </m:t>
                        </m:r>
                      </m:num>
                      <m:den>
                        <m:r>
                          <m:rPr>
                            <m:sty m:val="p"/>
                          </m:rPr>
                          <a:rPr lang="en-AU">
                            <a:latin typeface="Cambria Math" panose="02040503050406030204" pitchFamily="18" charset="0"/>
                          </a:rPr>
                          <m:t>log</m:t>
                        </m:r>
                        <m:r>
                          <a:rPr lang="en-AU" i="1">
                            <a:latin typeface="Cambria Math" panose="02040503050406030204" pitchFamily="18" charset="0"/>
                          </a:rPr>
                          <m:t> </m:t>
                        </m:r>
                        <m:r>
                          <a:rPr lang="en-AU" b="0" i="1" smtClean="0">
                            <a:latin typeface="Cambria Math" panose="02040503050406030204" pitchFamily="18" charset="0"/>
                          </a:rPr>
                          <m:t>𝑁</m:t>
                        </m:r>
                      </m:den>
                    </m:f>
                  </m:oMath>
                </a14:m>
                <a:r>
                  <a:rPr lang="en-GB" dirty="0" smtClean="0"/>
                  <a:t> as </a:t>
                </a:r>
                <a14:m>
                  <m:oMath xmlns:m="http://schemas.openxmlformats.org/officeDocument/2006/math">
                    <m:r>
                      <a:rPr lang="en-AU" b="0" i="1" smtClean="0">
                        <a:latin typeface="Cambria Math" panose="02040503050406030204" pitchFamily="18" charset="0"/>
                      </a:rPr>
                      <m:t> </m:t>
                    </m:r>
                    <m:r>
                      <a:rPr lang="en-AU" b="0" i="1" smtClean="0">
                        <a:latin typeface="Cambria Math" panose="02040503050406030204" pitchFamily="18" charset="0"/>
                      </a:rPr>
                      <m:t>𝑁</m:t>
                    </m:r>
                    <m:r>
                      <a:rPr lang="en-AU" b="0" i="1" smtClean="0">
                        <a:latin typeface="Cambria Math" panose="02040503050406030204" pitchFamily="18" charset="0"/>
                      </a:rPr>
                      <m:t>→∞</m:t>
                    </m:r>
                  </m:oMath>
                </a14:m>
                <a:r>
                  <a:rPr lang="en-GB" dirty="0" smtClean="0"/>
                  <a:t>.</a:t>
                </a:r>
                <a:endParaRPr lang="en-AU" dirty="0" smtClean="0"/>
              </a:p>
              <a:p>
                <a:endParaRPr lang="en-AU" dirty="0"/>
              </a:p>
            </p:txBody>
          </p:sp>
        </mc:Choice>
        <mc:Fallback>
          <p:sp>
            <p:nvSpPr>
              <p:cNvPr id="8" name="TextBox 7"/>
              <p:cNvSpPr txBox="1">
                <a:spLocks noRot="1" noChangeAspect="1" noMove="1" noResize="1" noEditPoints="1" noAdjustHandles="1" noChangeArrowheads="1" noChangeShapeType="1" noTextEdit="1"/>
              </p:cNvSpPr>
              <p:nvPr/>
            </p:nvSpPr>
            <p:spPr>
              <a:xfrm>
                <a:off x="8672660" y="2329580"/>
                <a:ext cx="3082565" cy="2195858"/>
              </a:xfrm>
              <a:prstGeom prst="rect">
                <a:avLst/>
              </a:prstGeom>
              <a:blipFill rotWithShape="0">
                <a:blip r:embed="rId6"/>
                <a:stretch>
                  <a:fillRect l="-1578" t="-1105" r="-1775"/>
                </a:stretch>
              </a:blipFill>
              <a:ln>
                <a:solidFill>
                  <a:schemeClr val="accent1"/>
                </a:solidFill>
              </a:ln>
            </p:spPr>
            <p:txBody>
              <a:bodyPr/>
              <a:lstStyle/>
              <a:p>
                <a:r>
                  <a:rPr lang="en-AU">
                    <a:noFill/>
                  </a:rPr>
                  <a:t> </a:t>
                </a:r>
              </a:p>
            </p:txBody>
          </p:sp>
        </mc:Fallback>
      </mc:AlternateContent>
    </p:spTree>
    <p:extLst>
      <p:ext uri="{BB962C8B-B14F-4D97-AF65-F5344CB8AC3E}">
        <p14:creationId xmlns:p14="http://schemas.microsoft.com/office/powerpoint/2010/main" val="16525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Mathematical billiards</a:t>
            </a:r>
          </a:p>
        </p:txBody>
      </p:sp>
      <p:pic>
        <p:nvPicPr>
          <p:cNvPr id="8" name="Content Placeholder 7">
            <a:extLst>
              <a:ext uri="{FF2B5EF4-FFF2-40B4-BE49-F238E27FC236}">
                <a16:creationId xmlns="" xmlns:a16="http://schemas.microsoft.com/office/drawing/2014/main" id="{8553C2AD-E5C7-4C7A-843F-99E3598DBCB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63786" y="0"/>
            <a:ext cx="4228214" cy="2899635"/>
          </a:xfrm>
        </p:spPr>
      </p:pic>
      <p:sp>
        <p:nvSpPr>
          <p:cNvPr id="9" name="Content Placeholder 2">
            <a:extLst>
              <a:ext uri="{FF2B5EF4-FFF2-40B4-BE49-F238E27FC236}">
                <a16:creationId xmlns="" xmlns:a16="http://schemas.microsoft.com/office/drawing/2014/main" id="{827BA3AF-978A-4A4C-A3EF-2EF001DB46D7}"/>
              </a:ext>
            </a:extLst>
          </p:cNvPr>
          <p:cNvSpPr txBox="1">
            <a:spLocks/>
          </p:cNvSpPr>
          <p:nvPr/>
        </p:nvSpPr>
        <p:spPr>
          <a:xfrm>
            <a:off x="342121" y="1255466"/>
            <a:ext cx="762166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dirty="0"/>
              <a:t>Studies dynamics of billiards balls on billiard tables</a:t>
            </a:r>
          </a:p>
          <a:p>
            <a:pPr marL="0" indent="0">
              <a:buFont typeface="Calibri" panose="020F0502020204030204" pitchFamily="34" charset="0"/>
              <a:buNone/>
            </a:pPr>
            <a:r>
              <a:rPr lang="en-GB" sz="2200" dirty="0"/>
              <a:t>No jumping, no spin, no friction</a:t>
            </a:r>
          </a:p>
          <a:p>
            <a:pPr lvl="1">
              <a:buFont typeface="Arial" panose="020B0604020202020204" pitchFamily="34" charset="0"/>
              <a:buChar char="•"/>
            </a:pPr>
            <a:r>
              <a:rPr lang="en-GB" sz="2200" dirty="0"/>
              <a:t> Balls bounce off walls and continue indefinitely</a:t>
            </a:r>
          </a:p>
          <a:p>
            <a:pPr lvl="1">
              <a:buFont typeface="Arial" panose="020B0604020202020204" pitchFamily="34" charset="0"/>
              <a:buChar char="•"/>
            </a:pPr>
            <a:r>
              <a:rPr lang="en-GB" sz="2200" dirty="0"/>
              <a:t> But tables can have interesting geometry!</a:t>
            </a:r>
          </a:p>
          <a:p>
            <a:pPr marL="0">
              <a:buNone/>
            </a:pPr>
            <a:r>
              <a:rPr lang="en-GB" sz="2200" dirty="0"/>
              <a:t>Breakthroughs based on Mirzakhani’s work!</a:t>
            </a:r>
          </a:p>
          <a:p>
            <a:pPr marL="0">
              <a:buNone/>
            </a:pPr>
            <a:r>
              <a:rPr lang="en-GB" sz="2200" dirty="0"/>
              <a:t>Alex </a:t>
            </a:r>
            <a:r>
              <a:rPr lang="en-GB" sz="2200" dirty="0" err="1"/>
              <a:t>Eskin</a:t>
            </a:r>
            <a:r>
              <a:rPr lang="en-GB" sz="2200" dirty="0"/>
              <a:t>, Mirzakhani, and Amir </a:t>
            </a:r>
            <a:r>
              <a:rPr lang="en-GB" sz="2200" dirty="0" err="1"/>
              <a:t>Mohammadi</a:t>
            </a:r>
            <a:r>
              <a:rPr lang="en-GB" sz="2200" dirty="0"/>
              <a:t> (2013) proved a very difficult (“titanic”) theorem about the structure of orbits of certain group actions in certain moduli spaces.</a:t>
            </a:r>
          </a:p>
          <a:p>
            <a:pPr marL="0">
              <a:buNone/>
            </a:pPr>
            <a:r>
              <a:rPr lang="en-GB" sz="2200" dirty="0"/>
              <a:t>Samuel </a:t>
            </a:r>
            <a:r>
              <a:rPr lang="en-GB" sz="2200" dirty="0" err="1"/>
              <a:t>Lelièvre</a:t>
            </a:r>
            <a:r>
              <a:rPr lang="en-GB" sz="2200" dirty="0"/>
              <a:t>, Thierry </a:t>
            </a:r>
            <a:r>
              <a:rPr lang="en-GB" sz="2200" dirty="0" err="1"/>
              <a:t>Monteil</a:t>
            </a:r>
            <a:r>
              <a:rPr lang="en-GB" sz="2200" dirty="0"/>
              <a:t>, and Barak Weiss then used this work to prove a major result in mathematical billiards (2016): </a:t>
            </a:r>
          </a:p>
          <a:p>
            <a:pPr lvl="1">
              <a:buFont typeface="Arial" panose="020B0604020202020204" pitchFamily="34" charset="0"/>
              <a:buChar char="•"/>
            </a:pPr>
            <a:r>
              <a:rPr lang="en-GB" sz="2000" dirty="0"/>
              <a:t>“Everything is illuminated”</a:t>
            </a:r>
          </a:p>
          <a:p>
            <a:pPr marL="0">
              <a:buNone/>
            </a:pPr>
            <a:endParaRPr lang="en-GB" sz="2400" dirty="0"/>
          </a:p>
        </p:txBody>
      </p:sp>
      <p:pic>
        <p:nvPicPr>
          <p:cNvPr id="11" name="Picture 10">
            <a:extLst>
              <a:ext uri="{FF2B5EF4-FFF2-40B4-BE49-F238E27FC236}">
                <a16:creationId xmlns="" xmlns:a16="http://schemas.microsoft.com/office/drawing/2014/main" id="{A78220E3-CF0A-4D65-ACBF-3811CA2FB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786" y="2899636"/>
            <a:ext cx="4228214" cy="1442764"/>
          </a:xfrm>
          <a:prstGeom prst="rect">
            <a:avLst/>
          </a:prstGeom>
        </p:spPr>
      </p:pic>
      <p:pic>
        <p:nvPicPr>
          <p:cNvPr id="22" name="Picture 21">
            <a:extLst>
              <a:ext uri="{FF2B5EF4-FFF2-40B4-BE49-F238E27FC236}">
                <a16:creationId xmlns="" xmlns:a16="http://schemas.microsoft.com/office/drawing/2014/main" id="{7B932836-0A08-4589-AC6F-74382ABF9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4342400"/>
            <a:ext cx="4228214" cy="1330644"/>
          </a:xfrm>
          <a:prstGeom prst="rect">
            <a:avLst/>
          </a:prstGeom>
        </p:spPr>
      </p:pic>
      <p:sp>
        <p:nvSpPr>
          <p:cNvPr id="23" name="TextBox 22">
            <a:extLst>
              <a:ext uri="{FF2B5EF4-FFF2-40B4-BE49-F238E27FC236}">
                <a16:creationId xmlns="" xmlns:a16="http://schemas.microsoft.com/office/drawing/2014/main" id="{DEB80B5E-D0DD-40C0-AC9D-BA2BE7D2A46E}"/>
              </a:ext>
            </a:extLst>
          </p:cNvPr>
          <p:cNvSpPr txBox="1"/>
          <p:nvPr/>
        </p:nvSpPr>
        <p:spPr>
          <a:xfrm>
            <a:off x="8792477" y="5785164"/>
            <a:ext cx="2570832" cy="307777"/>
          </a:xfrm>
          <a:prstGeom prst="rect">
            <a:avLst/>
          </a:prstGeom>
          <a:noFill/>
        </p:spPr>
        <p:txBody>
          <a:bodyPr wrap="none" rtlCol="0">
            <a:spAutoFit/>
          </a:bodyPr>
          <a:lstStyle/>
          <a:p>
            <a:r>
              <a:rPr lang="en-GB" sz="1400" dirty="0">
                <a:solidFill>
                  <a:schemeClr val="tx1">
                    <a:lumMod val="75000"/>
                    <a:lumOff val="25000"/>
                  </a:schemeClr>
                </a:solidFill>
              </a:rPr>
              <a:t>Source: mathworld.wolfram.com</a:t>
            </a:r>
          </a:p>
        </p:txBody>
      </p:sp>
    </p:spTree>
    <p:extLst>
      <p:ext uri="{BB962C8B-B14F-4D97-AF65-F5344CB8AC3E}">
        <p14:creationId xmlns:p14="http://schemas.microsoft.com/office/powerpoint/2010/main" val="589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78615" y="5800674"/>
            <a:ext cx="2721907" cy="523220"/>
          </a:xfrm>
          <a:prstGeom prst="rect">
            <a:avLst/>
          </a:prstGeom>
          <a:noFill/>
        </p:spPr>
        <p:txBody>
          <a:bodyPr wrap="square" rtlCol="0">
            <a:spAutoFit/>
          </a:bodyPr>
          <a:lstStyle/>
          <a:p>
            <a:r>
              <a:rPr lang="en-AU" sz="1400" dirty="0" smtClean="0"/>
              <a:t>Source: mathworld.wolfram.com; carlopool.com; thegreenhead.com</a:t>
            </a:r>
            <a:endParaRPr lang="en-AU" sz="1400" dirty="0"/>
          </a:p>
        </p:txBody>
      </p:sp>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The illumination problem</a:t>
            </a:r>
          </a:p>
        </p:txBody>
      </p:sp>
      <p:sp>
        <p:nvSpPr>
          <p:cNvPr id="9" name="Content Placeholder 2">
            <a:extLst>
              <a:ext uri="{FF2B5EF4-FFF2-40B4-BE49-F238E27FC236}">
                <a16:creationId xmlns="" xmlns:a16="http://schemas.microsoft.com/office/drawing/2014/main" id="{827BA3AF-978A-4A4C-A3EF-2EF001DB46D7}"/>
              </a:ext>
            </a:extLst>
          </p:cNvPr>
          <p:cNvSpPr txBox="1">
            <a:spLocks/>
          </p:cNvSpPr>
          <p:nvPr/>
        </p:nvSpPr>
        <p:spPr>
          <a:xfrm>
            <a:off x="342121" y="1255466"/>
            <a:ext cx="7621665" cy="482809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b="1" dirty="0"/>
              <a:t>Problem: </a:t>
            </a:r>
            <a:r>
              <a:rPr lang="en-GB" sz="2200" dirty="0"/>
              <a:t>Given a billiard table, can you hit a billiard ball from any point to any other point</a:t>
            </a:r>
            <a:r>
              <a:rPr lang="en-GB" sz="2200" dirty="0" smtClean="0"/>
              <a:t>?</a:t>
            </a:r>
          </a:p>
          <a:p>
            <a:pPr marL="0" indent="0">
              <a:buFont typeface="Calibri" panose="020F0502020204030204" pitchFamily="34" charset="0"/>
              <a:buNone/>
            </a:pPr>
            <a:r>
              <a:rPr lang="en-GB" sz="2200" dirty="0" smtClean="0"/>
              <a:t>(Connected, planar billiard tables!)</a:t>
            </a:r>
            <a:endParaRPr lang="en-GB" sz="2200" dirty="0"/>
          </a:p>
          <a:p>
            <a:pPr marL="0" indent="0">
              <a:buFont typeface="Calibri" panose="020F0502020204030204" pitchFamily="34" charset="0"/>
              <a:buNone/>
            </a:pPr>
            <a:r>
              <a:rPr lang="en-GB" sz="2200" dirty="0"/>
              <a:t>Equivalently, given a room with mirrored walls, if you light a candle at one point, does it illuminate the whole room?</a:t>
            </a:r>
          </a:p>
          <a:p>
            <a:pPr marL="0" indent="0">
              <a:buFont typeface="Calibri" panose="020F0502020204030204" pitchFamily="34" charset="0"/>
              <a:buNone/>
            </a:pPr>
            <a:r>
              <a:rPr lang="en-GB" sz="2200" dirty="0"/>
              <a:t>On some billiard tables this is easy…</a:t>
            </a:r>
          </a:p>
          <a:p>
            <a:pPr marL="0" indent="0">
              <a:buFont typeface="Calibri" panose="020F0502020204030204" pitchFamily="34" charset="0"/>
              <a:buNone/>
            </a:pPr>
            <a:r>
              <a:rPr lang="en-GB" sz="2200" dirty="0"/>
              <a:t>On some it is a little harder…</a:t>
            </a:r>
          </a:p>
          <a:p>
            <a:pPr marL="0" indent="0">
              <a:buFont typeface="Calibri" panose="020F0502020204030204" pitchFamily="34" charset="0"/>
              <a:buNone/>
            </a:pPr>
            <a:endParaRPr lang="en-GB" sz="2200" b="1" dirty="0" smtClean="0"/>
          </a:p>
          <a:p>
            <a:pPr marL="0">
              <a:buNone/>
            </a:pPr>
            <a:endParaRPr lang="en-GB" sz="2200" b="1" dirty="0"/>
          </a:p>
          <a:p>
            <a:pPr marL="0">
              <a:buNone/>
            </a:pPr>
            <a:endParaRPr lang="en-GB" sz="2200" b="1" dirty="0" smtClean="0"/>
          </a:p>
          <a:p>
            <a:pPr marL="0">
              <a:buNone/>
            </a:pPr>
            <a:r>
              <a:rPr lang="en-GB" sz="2200" dirty="0" smtClean="0"/>
              <a:t>Yes</a:t>
            </a:r>
            <a:r>
              <a:rPr lang="en-GB" sz="2200" dirty="0"/>
              <a:t>!</a:t>
            </a:r>
          </a:p>
          <a:p>
            <a:pPr marL="0">
              <a:buNone/>
            </a:pPr>
            <a:r>
              <a:rPr lang="en-GB" sz="2200" dirty="0"/>
              <a:t>The </a:t>
            </a:r>
            <a:r>
              <a:rPr lang="en-GB" sz="2200" i="1" dirty="0"/>
              <a:t>Penrose </a:t>
            </a:r>
            <a:r>
              <a:rPr lang="en-GB" sz="2200" i="1" dirty="0" err="1"/>
              <a:t>unilluminable</a:t>
            </a:r>
            <a:r>
              <a:rPr lang="en-GB" sz="2200" i="1" dirty="0"/>
              <a:t> room.</a:t>
            </a:r>
          </a:p>
        </p:txBody>
      </p:sp>
      <p:pic>
        <p:nvPicPr>
          <p:cNvPr id="11" name="Picture 10">
            <a:extLst>
              <a:ext uri="{FF2B5EF4-FFF2-40B4-BE49-F238E27FC236}">
                <a16:creationId xmlns="" xmlns:a16="http://schemas.microsoft.com/office/drawing/2014/main" id="{A78220E3-CF0A-4D65-ACBF-3811CA2FB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361" y="127247"/>
            <a:ext cx="4228214" cy="1442764"/>
          </a:xfrm>
          <a:prstGeom prst="rect">
            <a:avLst/>
          </a:prstGeom>
        </p:spPr>
      </p:pic>
      <p:pic>
        <p:nvPicPr>
          <p:cNvPr id="5" name="Picture 4">
            <a:extLst>
              <a:ext uri="{FF2B5EF4-FFF2-40B4-BE49-F238E27FC236}">
                <a16:creationId xmlns="" xmlns:a16="http://schemas.microsoft.com/office/drawing/2014/main" id="{10F1A92B-FCF2-46F1-BD2D-0B9CB1B7F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722" y="2753650"/>
            <a:ext cx="3827278" cy="1852565"/>
          </a:xfrm>
          <a:prstGeom prst="rect">
            <a:avLst/>
          </a:prstGeom>
        </p:spPr>
      </p:pic>
      <p:pic>
        <p:nvPicPr>
          <p:cNvPr id="22" name="Picture 21">
            <a:extLst>
              <a:ext uri="{FF2B5EF4-FFF2-40B4-BE49-F238E27FC236}">
                <a16:creationId xmlns="" xmlns:a16="http://schemas.microsoft.com/office/drawing/2014/main" id="{7B932836-0A08-4589-AC6F-74382ABF9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422003"/>
            <a:ext cx="4228214" cy="1330644"/>
          </a:xfrm>
          <a:prstGeom prst="rect">
            <a:avLst/>
          </a:prstGeom>
        </p:spPr>
      </p:pic>
      <p:pic>
        <p:nvPicPr>
          <p:cNvPr id="7" name="Picture 6">
            <a:extLst>
              <a:ext uri="{FF2B5EF4-FFF2-40B4-BE49-F238E27FC236}">
                <a16:creationId xmlns="" xmlns:a16="http://schemas.microsoft.com/office/drawing/2014/main" id="{2D529064-E070-4C47-8095-EFB058F53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400522" y="4532416"/>
            <a:ext cx="1791478" cy="1791478"/>
          </a:xfrm>
          <a:prstGeom prst="rect">
            <a:avLst/>
          </a:prstGeom>
        </p:spPr>
      </p:pic>
      <p:sp>
        <p:nvSpPr>
          <p:cNvPr id="3" name="TextBox 2"/>
          <p:cNvSpPr txBox="1"/>
          <p:nvPr/>
        </p:nvSpPr>
        <p:spPr>
          <a:xfrm>
            <a:off x="342120" y="3817879"/>
            <a:ext cx="6762064" cy="1046440"/>
          </a:xfrm>
          <a:prstGeom prst="rect">
            <a:avLst/>
          </a:prstGeom>
          <a:noFill/>
          <a:ln w="38100">
            <a:solidFill>
              <a:schemeClr val="accent1"/>
            </a:solidFill>
          </a:ln>
        </p:spPr>
        <p:txBody>
          <a:bodyPr wrap="square" rtlCol="0">
            <a:spAutoFit/>
          </a:bodyPr>
          <a:lstStyle/>
          <a:p>
            <a:r>
              <a:rPr lang="en-GB" sz="2200" b="1" dirty="0"/>
              <a:t>L &amp; R Penrose, New Scientist Christmas puzzles 1958:</a:t>
            </a:r>
          </a:p>
          <a:p>
            <a:pPr lvl="1"/>
            <a:r>
              <a:rPr lang="en-GB" sz="2000" dirty="0"/>
              <a:t>Can you design a billiard table where </a:t>
            </a:r>
            <a:br>
              <a:rPr lang="en-GB" sz="2000" dirty="0"/>
            </a:br>
            <a:r>
              <a:rPr lang="en-GB" sz="2000" dirty="0"/>
              <a:t>you can’t hit a ball from any point to any other?</a:t>
            </a:r>
          </a:p>
        </p:txBody>
      </p:sp>
      <p:pic>
        <p:nvPicPr>
          <p:cNvPr id="12" name="Picture 11">
            <a:extLst>
              <a:ext uri="{FF2B5EF4-FFF2-40B4-BE49-F238E27FC236}">
                <a16:creationId xmlns="" xmlns:a16="http://schemas.microsoft.com/office/drawing/2014/main" id="{FB93DD73-2B4E-40E8-8E6A-73EB2D44BE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678" y="2809521"/>
            <a:ext cx="3892844" cy="3514374"/>
          </a:xfrm>
          <a:prstGeom prst="rect">
            <a:avLst/>
          </a:prstGeom>
        </p:spPr>
      </p:pic>
    </p:spTree>
    <p:extLst>
      <p:ext uri="{BB962C8B-B14F-4D97-AF65-F5344CB8AC3E}">
        <p14:creationId xmlns:p14="http://schemas.microsoft.com/office/powerpoint/2010/main" val="18368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The illumination problem</a:t>
            </a:r>
          </a:p>
        </p:txBody>
      </p:sp>
      <p:sp>
        <p:nvSpPr>
          <p:cNvPr id="9" name="Content Placeholder 2">
            <a:extLst>
              <a:ext uri="{FF2B5EF4-FFF2-40B4-BE49-F238E27FC236}">
                <a16:creationId xmlns="" xmlns:a16="http://schemas.microsoft.com/office/drawing/2014/main" id="{827BA3AF-978A-4A4C-A3EF-2EF001DB46D7}"/>
              </a:ext>
            </a:extLst>
          </p:cNvPr>
          <p:cNvSpPr txBox="1">
            <a:spLocks/>
          </p:cNvSpPr>
          <p:nvPr/>
        </p:nvSpPr>
        <p:spPr>
          <a:xfrm>
            <a:off x="342121" y="1255466"/>
            <a:ext cx="7271475" cy="48280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2200" dirty="0"/>
              <a:t>But the question remains: </a:t>
            </a:r>
          </a:p>
          <a:p>
            <a:pPr lvl="1">
              <a:buFont typeface="Arial" panose="020B0604020202020204" pitchFamily="34" charset="0"/>
              <a:buChar char="•"/>
            </a:pPr>
            <a:r>
              <a:rPr lang="en-GB" sz="2000" dirty="0"/>
              <a:t>Given a </a:t>
            </a:r>
            <a:r>
              <a:rPr lang="en-GB" sz="2000" i="1" dirty="0"/>
              <a:t>polygonal </a:t>
            </a:r>
            <a:r>
              <a:rPr lang="en-GB" sz="2000" dirty="0"/>
              <a:t>billiard table, can you hit a billiard ball</a:t>
            </a:r>
            <a:br>
              <a:rPr lang="en-GB" sz="2000" dirty="0"/>
            </a:br>
            <a:r>
              <a:rPr lang="en-GB" sz="2000" dirty="0"/>
              <a:t>from any point to any other point?</a:t>
            </a:r>
          </a:p>
          <a:p>
            <a:pPr marL="0">
              <a:buNone/>
            </a:pPr>
            <a:r>
              <a:rPr lang="en-GB" sz="2200" dirty="0"/>
              <a:t>George </a:t>
            </a:r>
            <a:r>
              <a:rPr lang="en-GB" sz="2200" dirty="0" err="1"/>
              <a:t>Tokarsky</a:t>
            </a:r>
            <a:r>
              <a:rPr lang="en-GB" sz="2200" dirty="0"/>
              <a:t> (1995): There is a polygonal room </a:t>
            </a:r>
            <a:br>
              <a:rPr lang="en-GB" sz="2200" dirty="0"/>
            </a:br>
            <a:r>
              <a:rPr lang="en-GB" sz="2200" dirty="0"/>
              <a:t>with two points that don’t illuminate each other!</a:t>
            </a:r>
          </a:p>
          <a:p>
            <a:pPr marL="0" indent="0">
              <a:buNone/>
            </a:pPr>
            <a:r>
              <a:rPr lang="en-GB" sz="2200" dirty="0"/>
              <a:t>But the question </a:t>
            </a:r>
            <a:r>
              <a:rPr lang="en-GB" sz="2200" i="1" dirty="0"/>
              <a:t>still </a:t>
            </a:r>
            <a:r>
              <a:rPr lang="en-GB" sz="2200" dirty="0"/>
              <a:t>remains: </a:t>
            </a:r>
          </a:p>
          <a:p>
            <a:pPr lvl="1">
              <a:buFont typeface="Arial" panose="020B0604020202020204" pitchFamily="34" charset="0"/>
              <a:buChar char="•"/>
            </a:pPr>
            <a:r>
              <a:rPr lang="en-GB" sz="2000" dirty="0"/>
              <a:t>Given a polygonal billiard table, can you hit a billiard ball</a:t>
            </a:r>
            <a:br>
              <a:rPr lang="en-GB" sz="2000" dirty="0"/>
            </a:br>
            <a:r>
              <a:rPr lang="en-GB" sz="2000" dirty="0"/>
              <a:t>from any point to </a:t>
            </a:r>
            <a:r>
              <a:rPr lang="en-GB" sz="2000" i="1" dirty="0"/>
              <a:t>almost </a:t>
            </a:r>
            <a:r>
              <a:rPr lang="en-GB" sz="2000" dirty="0"/>
              <a:t>any other point?</a:t>
            </a:r>
          </a:p>
          <a:p>
            <a:pPr marL="0">
              <a:buNone/>
            </a:pPr>
            <a:r>
              <a:rPr lang="en-GB" sz="2200" dirty="0"/>
              <a:t>YES! … sort of</a:t>
            </a:r>
          </a:p>
          <a:p>
            <a:pPr marL="0">
              <a:buNone/>
            </a:pPr>
            <a:endParaRPr lang="en-GB" sz="2200" dirty="0"/>
          </a:p>
          <a:p>
            <a:pPr marL="0">
              <a:buNone/>
            </a:pPr>
            <a:endParaRPr lang="en-GB" sz="2200" dirty="0"/>
          </a:p>
        </p:txBody>
      </p:sp>
      <p:pic>
        <p:nvPicPr>
          <p:cNvPr id="6" name="Picture 5">
            <a:extLst>
              <a:ext uri="{FF2B5EF4-FFF2-40B4-BE49-F238E27FC236}">
                <a16:creationId xmlns="" xmlns:a16="http://schemas.microsoft.com/office/drawing/2014/main" id="{CA67E903-0CD9-442E-A390-9AE273A11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596" y="1255466"/>
            <a:ext cx="4188544" cy="219487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A5EB1A4F-6177-44A8-9D25-7BA31F6D6186}"/>
                  </a:ext>
                </a:extLst>
              </p:cNvPr>
              <p:cNvSpPr txBox="1"/>
              <p:nvPr/>
            </p:nvSpPr>
            <p:spPr>
              <a:xfrm>
                <a:off x="342121" y="4886677"/>
                <a:ext cx="11576976" cy="92333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dirty="0"/>
                  <a:t>Theorem (</a:t>
                </a:r>
                <a:r>
                  <a:rPr lang="en-GB" b="1" dirty="0" err="1"/>
                  <a:t>Lelièvre</a:t>
                </a:r>
                <a:r>
                  <a:rPr lang="en-GB" b="1" dirty="0"/>
                  <a:t>-</a:t>
                </a:r>
                <a:r>
                  <a:rPr lang="en-GB" b="1" dirty="0" err="1"/>
                  <a:t>Monteil</a:t>
                </a:r>
                <a:r>
                  <a:rPr lang="en-GB" b="1" dirty="0"/>
                  <a:t>-Weiss 2016, applying results of </a:t>
                </a:r>
                <a:r>
                  <a:rPr lang="en-GB" b="1" dirty="0" err="1"/>
                  <a:t>Eskin</a:t>
                </a:r>
                <a:r>
                  <a:rPr lang="en-GB" b="1" dirty="0"/>
                  <a:t>-Mirzakhani-</a:t>
                </a:r>
                <a:r>
                  <a:rPr lang="en-GB" b="1" dirty="0" err="1"/>
                  <a:t>Mohammadi</a:t>
                </a:r>
                <a:r>
                  <a:rPr lang="en-GB" b="1" dirty="0"/>
                  <a:t> 2015-16):</a:t>
                </a:r>
              </a:p>
              <a:p>
                <a:r>
                  <a:rPr lang="en-GB" dirty="0"/>
                  <a:t>	Let </a:t>
                </a:r>
                <a14:m>
                  <m:oMath xmlns:m="http://schemas.openxmlformats.org/officeDocument/2006/math">
                    <m:r>
                      <a:rPr lang="en-GB" b="0" i="1" smtClean="0">
                        <a:latin typeface="Cambria Math" panose="02040503050406030204" pitchFamily="18" charset="0"/>
                      </a:rPr>
                      <m:t>𝑃</m:t>
                    </m:r>
                  </m:oMath>
                </a14:m>
                <a:r>
                  <a:rPr lang="en-GB" dirty="0"/>
                  <a:t> be a polygonal billiard table with all angles rational multiples of </a:t>
                </a:r>
                <a14:m>
                  <m:oMath xmlns:m="http://schemas.openxmlformats.org/officeDocument/2006/math">
                    <m:r>
                      <a:rPr lang="en-GB" b="0" i="1" smtClean="0">
                        <a:latin typeface="Cambria Math" panose="02040503050406030204" pitchFamily="18" charset="0"/>
                      </a:rPr>
                      <m:t>𝜋</m:t>
                    </m:r>
                  </m:oMath>
                </a14:m>
                <a:r>
                  <a:rPr lang="en-GB" dirty="0"/>
                  <a:t>.</a:t>
                </a:r>
              </a:p>
              <a:p>
                <a:r>
                  <a:rPr lang="en-GB" dirty="0"/>
                  <a:t>	Then for all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𝑃</m:t>
                    </m:r>
                  </m:oMath>
                </a14:m>
                <a:r>
                  <a:rPr lang="en-GB" dirty="0"/>
                  <a:t>, you can hit a billiard ball from </a:t>
                </a:r>
                <a14:m>
                  <m:oMath xmlns:m="http://schemas.openxmlformats.org/officeDocument/2006/math">
                    <m:r>
                      <a:rPr lang="en-GB" b="0" i="1" smtClean="0">
                        <a:latin typeface="Cambria Math" panose="02040503050406030204" pitchFamily="18" charset="0"/>
                      </a:rPr>
                      <m:t>𝑥</m:t>
                    </m:r>
                  </m:oMath>
                </a14:m>
                <a:r>
                  <a:rPr lang="en-GB" dirty="0"/>
                  <a:t> to every point of </a:t>
                </a:r>
                <a14:m>
                  <m:oMath xmlns:m="http://schemas.openxmlformats.org/officeDocument/2006/math">
                    <m:r>
                      <a:rPr lang="en-GB" b="0" i="1" smtClean="0">
                        <a:latin typeface="Cambria Math" panose="02040503050406030204" pitchFamily="18" charset="0"/>
                      </a:rPr>
                      <m:t>𝑃</m:t>
                    </m:r>
                  </m:oMath>
                </a14:m>
                <a:r>
                  <a:rPr lang="en-GB" dirty="0"/>
                  <a:t>, except for possibly finitely many exceptions.</a:t>
                </a:r>
              </a:p>
            </p:txBody>
          </p:sp>
        </mc:Choice>
        <mc:Fallback xmlns="">
          <p:sp>
            <p:nvSpPr>
              <p:cNvPr id="13" name="TextBox 12">
                <a:extLst>
                  <a:ext uri="{FF2B5EF4-FFF2-40B4-BE49-F238E27FC236}">
                    <a16:creationId xmlns:a16="http://schemas.microsoft.com/office/drawing/2014/main" id="{A5EB1A4F-6177-44A8-9D25-7BA31F6D6186}"/>
                  </a:ext>
                </a:extLst>
              </p:cNvPr>
              <p:cNvSpPr txBox="1">
                <a:spLocks noRot="1" noChangeAspect="1" noMove="1" noResize="1" noEditPoints="1" noAdjustHandles="1" noChangeArrowheads="1" noChangeShapeType="1" noTextEdit="1"/>
              </p:cNvSpPr>
              <p:nvPr/>
            </p:nvSpPr>
            <p:spPr>
              <a:xfrm>
                <a:off x="342121" y="4886677"/>
                <a:ext cx="11576976" cy="923330"/>
              </a:xfrm>
              <a:prstGeom prst="rect">
                <a:avLst/>
              </a:prstGeom>
              <a:blipFill>
                <a:blip r:embed="rId3"/>
                <a:stretch>
                  <a:fillRect l="-368" t="-3268" b="-9150"/>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p:spTree>
    <p:extLst>
      <p:ext uri="{BB962C8B-B14F-4D97-AF65-F5344CB8AC3E}">
        <p14:creationId xmlns:p14="http://schemas.microsoft.com/office/powerpoint/2010/main" val="2319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ADE2654F-8999-429D-A93B-C77BDD1B4761}"/>
              </a:ext>
            </a:extLst>
          </p:cNvPr>
          <p:cNvSpPr>
            <a:spLocks noGrp="1"/>
          </p:cNvSpPr>
          <p:nvPr>
            <p:ph type="ftr" sz="quarter" idx="11"/>
          </p:nvPr>
        </p:nvSpPr>
        <p:spPr/>
        <p:txBody>
          <a:bodyPr/>
          <a:lstStyle/>
          <a:p>
            <a:r>
              <a:rPr lang="en-GB" dirty="0"/>
              <a:t>The work of Maryam Mirzakhani</a:t>
            </a:r>
          </a:p>
        </p:txBody>
      </p:sp>
      <p:sp>
        <p:nvSpPr>
          <p:cNvPr id="2" name="Title 1">
            <a:extLst>
              <a:ext uri="{FF2B5EF4-FFF2-40B4-BE49-F238E27FC236}">
                <a16:creationId xmlns="" xmlns:a16="http://schemas.microsoft.com/office/drawing/2014/main" id="{51BFD923-9CF4-4169-A0AC-8C3D9B38D5AB}"/>
              </a:ext>
            </a:extLst>
          </p:cNvPr>
          <p:cNvSpPr>
            <a:spLocks noGrp="1"/>
          </p:cNvSpPr>
          <p:nvPr>
            <p:ph type="title" idx="4294967295"/>
          </p:nvPr>
        </p:nvSpPr>
        <p:spPr>
          <a:xfrm>
            <a:off x="379445" y="287091"/>
            <a:ext cx="10058400" cy="968375"/>
          </a:xfrm>
        </p:spPr>
        <p:txBody>
          <a:bodyPr/>
          <a:lstStyle/>
          <a:p>
            <a:r>
              <a:rPr lang="en-GB" dirty="0" smtClean="0"/>
              <a:t>Very brief biography</a:t>
            </a:r>
            <a:endParaRPr lang="en-GB" dirty="0"/>
          </a:p>
        </p:txBody>
      </p:sp>
      <p:sp>
        <p:nvSpPr>
          <p:cNvPr id="3" name="Content Placeholder 2">
            <a:extLst>
              <a:ext uri="{FF2B5EF4-FFF2-40B4-BE49-F238E27FC236}">
                <a16:creationId xmlns="" xmlns:a16="http://schemas.microsoft.com/office/drawing/2014/main" id="{81205018-E8DC-477B-929B-8786EF150178}"/>
              </a:ext>
            </a:extLst>
          </p:cNvPr>
          <p:cNvSpPr>
            <a:spLocks noGrp="1"/>
          </p:cNvSpPr>
          <p:nvPr>
            <p:ph idx="4294967295"/>
          </p:nvPr>
        </p:nvSpPr>
        <p:spPr>
          <a:xfrm>
            <a:off x="379445" y="1391094"/>
            <a:ext cx="11377126" cy="4761613"/>
          </a:xfrm>
        </p:spPr>
        <p:txBody>
          <a:bodyPr numCol="2">
            <a:noAutofit/>
          </a:bodyPr>
          <a:lstStyle/>
          <a:p>
            <a:r>
              <a:rPr lang="en-GB" sz="2400" dirty="0" smtClean="0"/>
              <a:t>12 May 1977</a:t>
            </a:r>
            <a:r>
              <a:rPr lang="en-GB" sz="2400" dirty="0"/>
              <a:t>:	Born in Tehran</a:t>
            </a:r>
          </a:p>
          <a:p>
            <a:r>
              <a:rPr lang="en-GB" sz="2400" dirty="0"/>
              <a:t>1994:	</a:t>
            </a:r>
            <a:r>
              <a:rPr lang="en-GB" sz="2400" dirty="0" smtClean="0"/>
              <a:t>Iranian team at International 	Mathematical Olympiad</a:t>
            </a:r>
            <a:br>
              <a:rPr lang="en-GB" sz="2400" dirty="0" smtClean="0"/>
            </a:br>
            <a:r>
              <a:rPr lang="en-GB" sz="2400" dirty="0" smtClean="0"/>
              <a:t>	– Gold medal</a:t>
            </a:r>
          </a:p>
          <a:p>
            <a:r>
              <a:rPr lang="en-GB" sz="2400" dirty="0" smtClean="0"/>
              <a:t>1995</a:t>
            </a:r>
            <a:r>
              <a:rPr lang="en-GB" sz="2400" dirty="0"/>
              <a:t>:	Gold medal again…</a:t>
            </a:r>
            <a:br>
              <a:rPr lang="en-GB" sz="2400" dirty="0"/>
            </a:br>
            <a:r>
              <a:rPr lang="en-GB" sz="2400" dirty="0"/>
              <a:t>		and perfect score</a:t>
            </a:r>
            <a:br>
              <a:rPr lang="en-GB" sz="2400" dirty="0"/>
            </a:br>
            <a:r>
              <a:rPr lang="en-GB" sz="2400" dirty="0" smtClean="0"/>
              <a:t>1996:	Publishes first paper</a:t>
            </a:r>
          </a:p>
          <a:p>
            <a:r>
              <a:rPr lang="en-GB" sz="2400" dirty="0" smtClean="0"/>
              <a:t>1999</a:t>
            </a:r>
            <a:r>
              <a:rPr lang="en-GB" sz="2400" dirty="0"/>
              <a:t>:	BSc in mathematics from Sharif 	University of </a:t>
            </a:r>
            <a:r>
              <a:rPr lang="en-GB" sz="2400" dirty="0" smtClean="0"/>
              <a:t>Technology</a:t>
            </a:r>
          </a:p>
          <a:p>
            <a:r>
              <a:rPr lang="en-GB" sz="2400" dirty="0" smtClean="0"/>
              <a:t>2004</a:t>
            </a:r>
            <a:r>
              <a:rPr lang="en-GB" sz="2400" dirty="0"/>
              <a:t>:	PhD from Harvard University under 	Curtis McMullen</a:t>
            </a:r>
          </a:p>
          <a:p>
            <a:endParaRPr lang="en-GB" sz="2400" dirty="0" smtClean="0"/>
          </a:p>
          <a:p>
            <a:endParaRPr lang="en-GB" sz="2400" dirty="0"/>
          </a:p>
          <a:p>
            <a:r>
              <a:rPr lang="en-GB" sz="2400" dirty="0" smtClean="0"/>
              <a:t>Also 2004: Meets </a:t>
            </a:r>
            <a:r>
              <a:rPr lang="en-GB" sz="2400" dirty="0"/>
              <a:t>Dan</a:t>
            </a:r>
          </a:p>
          <a:p>
            <a:r>
              <a:rPr lang="en-GB" sz="2400" dirty="0" smtClean="0"/>
              <a:t>2004-8</a:t>
            </a:r>
            <a:r>
              <a:rPr lang="en-GB" sz="2400" dirty="0"/>
              <a:t>: Fellow of Clay Mathematics Institute, 	Professor at </a:t>
            </a:r>
            <a:r>
              <a:rPr lang="en-GB" sz="2400" dirty="0" smtClean="0"/>
              <a:t>Princeton</a:t>
            </a:r>
          </a:p>
          <a:p>
            <a:r>
              <a:rPr lang="en-GB" sz="2400" dirty="0" smtClean="0"/>
              <a:t>2007: Results published on volumes of moduli spaces, simple geodesics, Witten’s conjecture</a:t>
            </a:r>
            <a:endParaRPr lang="en-GB" sz="2400" dirty="0"/>
          </a:p>
          <a:p>
            <a:r>
              <a:rPr lang="en-GB" sz="2400" dirty="0" smtClean="0"/>
              <a:t>2008-17</a:t>
            </a:r>
            <a:r>
              <a:rPr lang="en-GB" sz="2400" dirty="0"/>
              <a:t>: Professor at Stanford </a:t>
            </a:r>
            <a:r>
              <a:rPr lang="en-GB" sz="2400" dirty="0" smtClean="0"/>
              <a:t>University</a:t>
            </a:r>
          </a:p>
          <a:p>
            <a:r>
              <a:rPr lang="en-GB" sz="2400" dirty="0" smtClean="0"/>
              <a:t>2013</a:t>
            </a:r>
            <a:r>
              <a:rPr lang="en-GB" sz="2400" dirty="0"/>
              <a:t>: Diagnosed with breast cancer</a:t>
            </a:r>
          </a:p>
          <a:p>
            <a:r>
              <a:rPr lang="en-GB" sz="2400" dirty="0"/>
              <a:t>2014: Awarded Fields medal</a:t>
            </a:r>
          </a:p>
          <a:p>
            <a:r>
              <a:rPr lang="en-GB" sz="2400" dirty="0"/>
              <a:t>14 July 2017: Passed away</a:t>
            </a:r>
          </a:p>
          <a:p>
            <a:endParaRPr lang="en-GB" sz="2400" dirty="0"/>
          </a:p>
          <a:p>
            <a:endParaRPr lang="en-GB" sz="2400" dirty="0"/>
          </a:p>
        </p:txBody>
      </p:sp>
    </p:spTree>
    <p:extLst>
      <p:ext uri="{BB962C8B-B14F-4D97-AF65-F5344CB8AC3E}">
        <p14:creationId xmlns:p14="http://schemas.microsoft.com/office/powerpoint/2010/main" val="199378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94374C4-8E89-40FC-94CA-ADF6FF24E7A1}"/>
              </a:ext>
            </a:extLst>
          </p:cNvPr>
          <p:cNvSpPr>
            <a:spLocks noGrp="1"/>
          </p:cNvSpPr>
          <p:nvPr>
            <p:ph type="title"/>
          </p:nvPr>
        </p:nvSpPr>
        <p:spPr>
          <a:xfrm>
            <a:off x="1097280" y="4418337"/>
            <a:ext cx="10058400" cy="1450757"/>
          </a:xfrm>
        </p:spPr>
        <p:txBody>
          <a:bodyPr/>
          <a:lstStyle/>
          <a:p>
            <a:r>
              <a:rPr lang="en-GB" dirty="0" smtClean="0"/>
              <a:t>Thanks for listening!</a:t>
            </a:r>
            <a:endParaRPr lang="en-GB" dirty="0"/>
          </a:p>
        </p:txBody>
      </p:sp>
      <p:sp>
        <p:nvSpPr>
          <p:cNvPr id="4" name="Content Placeholder 3">
            <a:extLst>
              <a:ext uri="{FF2B5EF4-FFF2-40B4-BE49-F238E27FC236}">
                <a16:creationId xmlns="" xmlns:a16="http://schemas.microsoft.com/office/drawing/2014/main" id="{64948E6D-2246-4736-A5F2-EA1CE998530F}"/>
              </a:ext>
            </a:extLst>
          </p:cNvPr>
          <p:cNvSpPr>
            <a:spLocks noGrp="1"/>
          </p:cNvSpPr>
          <p:nvPr>
            <p:ph idx="1"/>
          </p:nvPr>
        </p:nvSpPr>
        <p:spPr>
          <a:xfrm>
            <a:off x="1097280" y="1845734"/>
            <a:ext cx="10058400" cy="4023360"/>
          </a:xfrm>
        </p:spPr>
        <p:txBody>
          <a:bodyPr/>
          <a:lstStyle/>
          <a:p>
            <a:endParaRPr lang="en-GB" dirty="0"/>
          </a:p>
          <a:p>
            <a:r>
              <a:rPr lang="en-GB" dirty="0"/>
              <a:t>“I don't think that everyone should become a mathematician, but I do believe that many students don't give mathematics a real chance. I did poorly in math for a couple of years in middle school; I was just not interested in thinking about it. I can see that without being excited mathematics can look pointless and cold. The beauty of mathematics only shows itself to more patient followers.”</a:t>
            </a:r>
          </a:p>
          <a:p>
            <a:pPr algn="r"/>
            <a:r>
              <a:rPr lang="en-GB" dirty="0"/>
              <a:t>– Maryam Mirzakhani, 2014</a:t>
            </a:r>
          </a:p>
        </p:txBody>
      </p:sp>
      <p:sp>
        <p:nvSpPr>
          <p:cNvPr id="2" name="Footer Placeholder 1">
            <a:extLst>
              <a:ext uri="{FF2B5EF4-FFF2-40B4-BE49-F238E27FC236}">
                <a16:creationId xmlns="" xmlns:a16="http://schemas.microsoft.com/office/drawing/2014/main" id="{64A17FA8-3EE5-4439-8C98-E15C38C6525B}"/>
              </a:ext>
            </a:extLst>
          </p:cNvPr>
          <p:cNvSpPr>
            <a:spLocks noGrp="1"/>
          </p:cNvSpPr>
          <p:nvPr>
            <p:ph type="ftr" sz="quarter" idx="11"/>
          </p:nvPr>
        </p:nvSpPr>
        <p:spPr/>
        <p:txBody>
          <a:bodyPr/>
          <a:lstStyle/>
          <a:p>
            <a:r>
              <a:rPr lang="en-GB"/>
              <a:t>The work of Maryam Mirzakhani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242" y="4294902"/>
            <a:ext cx="2546438" cy="1697625"/>
          </a:xfrm>
          <a:prstGeom prst="rect">
            <a:avLst/>
          </a:prstGeom>
        </p:spPr>
      </p:pic>
    </p:spTree>
    <p:extLst>
      <p:ext uri="{BB962C8B-B14F-4D97-AF65-F5344CB8AC3E}">
        <p14:creationId xmlns:p14="http://schemas.microsoft.com/office/powerpoint/2010/main" val="14826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9EB8682D-7C19-4212-A88F-7832F4976430}"/>
              </a:ext>
            </a:extLst>
          </p:cNvPr>
          <p:cNvSpPr>
            <a:spLocks noGrp="1"/>
          </p:cNvSpPr>
          <p:nvPr>
            <p:ph type="ftr" sz="quarter" idx="11"/>
          </p:nvPr>
        </p:nvSpPr>
        <p:spPr/>
        <p:txBody>
          <a:bodyPr/>
          <a:lstStyle/>
          <a:p>
            <a:r>
              <a:rPr lang="en-GB" dirty="0"/>
              <a:t>The work of Maryam Mirzakhani</a:t>
            </a:r>
          </a:p>
        </p:txBody>
      </p:sp>
      <p:sp>
        <p:nvSpPr>
          <p:cNvPr id="2" name="Title 1">
            <a:extLst>
              <a:ext uri="{FF2B5EF4-FFF2-40B4-BE49-F238E27FC236}">
                <a16:creationId xmlns="" xmlns:a16="http://schemas.microsoft.com/office/drawing/2014/main" id="{177B1D3E-4979-442D-A6A9-4749FBD3D304}"/>
              </a:ext>
            </a:extLst>
          </p:cNvPr>
          <p:cNvSpPr>
            <a:spLocks noGrp="1"/>
          </p:cNvSpPr>
          <p:nvPr>
            <p:ph type="title" idx="4294967295"/>
          </p:nvPr>
        </p:nvSpPr>
        <p:spPr>
          <a:xfrm>
            <a:off x="603379" y="287338"/>
            <a:ext cx="10058400" cy="968128"/>
          </a:xfrm>
        </p:spPr>
        <p:txBody>
          <a:bodyPr/>
          <a:lstStyle/>
          <a:p>
            <a:r>
              <a:rPr lang="en-GB" dirty="0"/>
              <a:t>Fields medal citation</a:t>
            </a:r>
          </a:p>
        </p:txBody>
      </p:sp>
      <p:sp>
        <p:nvSpPr>
          <p:cNvPr id="3" name="Content Placeholder 2">
            <a:extLst>
              <a:ext uri="{FF2B5EF4-FFF2-40B4-BE49-F238E27FC236}">
                <a16:creationId xmlns="" xmlns:a16="http://schemas.microsoft.com/office/drawing/2014/main" id="{69B147C8-074E-4CCD-8522-B26DA2EC6F24}"/>
              </a:ext>
            </a:extLst>
          </p:cNvPr>
          <p:cNvSpPr>
            <a:spLocks noGrp="1"/>
          </p:cNvSpPr>
          <p:nvPr>
            <p:ph sz="half" idx="4294967295"/>
          </p:nvPr>
        </p:nvSpPr>
        <p:spPr>
          <a:xfrm>
            <a:off x="603379" y="1399592"/>
            <a:ext cx="11246499" cy="4665305"/>
          </a:xfrm>
        </p:spPr>
        <p:txBody>
          <a:bodyPr>
            <a:normAutofit/>
          </a:bodyPr>
          <a:lstStyle/>
          <a:p>
            <a:pPr marL="0" indent="0">
              <a:buNone/>
            </a:pPr>
            <a:r>
              <a:rPr lang="en-GB" dirty="0"/>
              <a:t>“Maryam Mirzakhani has made stunning advances in the theory of Riemann surfaces and their moduli spaces, and led the way to new frontiers in this area. Her insights have integrated methods from diverse fields, such as algebraic geometry, topology and probability theory. </a:t>
            </a:r>
          </a:p>
          <a:p>
            <a:pPr marL="0" indent="0">
              <a:buNone/>
            </a:pPr>
            <a:r>
              <a:rPr lang="en-GB" dirty="0"/>
              <a:t>In hyperbolic geometry, Mirzakhani established asymptotic formulas and statistics for the number of simple closed geodesics on a Riemann surface of genus g. She next used these results to give a new and completely unexpected proof of Witten’s conjecture, a formula for characteristic classes for the moduli spaces of Riemann surfaces with marked points. </a:t>
            </a:r>
          </a:p>
          <a:p>
            <a:pPr marL="0" indent="0">
              <a:buNone/>
            </a:pPr>
            <a:r>
              <a:rPr lang="en-GB" dirty="0"/>
              <a:t>In dynamics, she found a remarkable new construction that bridges the holomorphic and </a:t>
            </a:r>
            <a:r>
              <a:rPr lang="en-GB" dirty="0" err="1"/>
              <a:t>symplectic</a:t>
            </a:r>
            <a:r>
              <a:rPr lang="en-GB" dirty="0"/>
              <a:t> aspects of moduli space, and used it to show that Thurston’s earthquake flow is ergodic and mixing. </a:t>
            </a:r>
          </a:p>
          <a:p>
            <a:pPr marL="0" indent="0">
              <a:buNone/>
            </a:pPr>
            <a:r>
              <a:rPr lang="en-GB" dirty="0"/>
              <a:t>…</a:t>
            </a:r>
          </a:p>
          <a:p>
            <a:pPr marL="0" indent="0">
              <a:buNone/>
            </a:pPr>
            <a:r>
              <a:rPr lang="en-GB" dirty="0"/>
              <a:t>Her work has revealed that the rigidity theory of homogeneous spaces (developed by Margulis, Ratner and others) has a definite resonance in the highly inhomogeneous, but equally fundamental realm of moduli spaces, where many developments are still unfolding.”</a:t>
            </a:r>
          </a:p>
        </p:txBody>
      </p:sp>
    </p:spTree>
    <p:extLst>
      <p:ext uri="{BB962C8B-B14F-4D97-AF65-F5344CB8AC3E}">
        <p14:creationId xmlns:p14="http://schemas.microsoft.com/office/powerpoint/2010/main" val="2157888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9EB8682D-7C19-4212-A88F-7832F4976430}"/>
              </a:ext>
            </a:extLst>
          </p:cNvPr>
          <p:cNvSpPr>
            <a:spLocks noGrp="1"/>
          </p:cNvSpPr>
          <p:nvPr>
            <p:ph type="ftr" sz="quarter" idx="11"/>
          </p:nvPr>
        </p:nvSpPr>
        <p:spPr/>
        <p:txBody>
          <a:bodyPr/>
          <a:lstStyle/>
          <a:p>
            <a:r>
              <a:rPr lang="en-GB"/>
              <a:t>The work of Maryam Mirzakhani</a:t>
            </a:r>
          </a:p>
        </p:txBody>
      </p:sp>
      <p:sp>
        <p:nvSpPr>
          <p:cNvPr id="2" name="Title 1">
            <a:extLst>
              <a:ext uri="{FF2B5EF4-FFF2-40B4-BE49-F238E27FC236}">
                <a16:creationId xmlns="" xmlns:a16="http://schemas.microsoft.com/office/drawing/2014/main" id="{177B1D3E-4979-442D-A6A9-4749FBD3D304}"/>
              </a:ext>
            </a:extLst>
          </p:cNvPr>
          <p:cNvSpPr>
            <a:spLocks noGrp="1"/>
          </p:cNvSpPr>
          <p:nvPr>
            <p:ph type="title" idx="4294967295"/>
          </p:nvPr>
        </p:nvSpPr>
        <p:spPr>
          <a:xfrm>
            <a:off x="603379" y="287338"/>
            <a:ext cx="10058400" cy="968128"/>
          </a:xfrm>
        </p:spPr>
        <p:txBody>
          <a:bodyPr/>
          <a:lstStyle/>
          <a:p>
            <a:r>
              <a:rPr lang="en-GB" dirty="0"/>
              <a:t>Fields medal citation</a:t>
            </a:r>
          </a:p>
        </p:txBody>
      </p:sp>
      <p:sp>
        <p:nvSpPr>
          <p:cNvPr id="3" name="Content Placeholder 2">
            <a:extLst>
              <a:ext uri="{FF2B5EF4-FFF2-40B4-BE49-F238E27FC236}">
                <a16:creationId xmlns="" xmlns:a16="http://schemas.microsoft.com/office/drawing/2014/main" id="{69B147C8-074E-4CCD-8522-B26DA2EC6F24}"/>
              </a:ext>
            </a:extLst>
          </p:cNvPr>
          <p:cNvSpPr>
            <a:spLocks noGrp="1"/>
          </p:cNvSpPr>
          <p:nvPr>
            <p:ph sz="half" idx="4294967295"/>
          </p:nvPr>
        </p:nvSpPr>
        <p:spPr>
          <a:xfrm>
            <a:off x="603379" y="1399592"/>
            <a:ext cx="11246499" cy="4665305"/>
          </a:xfrm>
        </p:spPr>
        <p:txBody>
          <a:bodyPr>
            <a:normAutofit/>
          </a:bodyPr>
          <a:lstStyle/>
          <a:p>
            <a:pPr marL="0" indent="0">
              <a:buNone/>
            </a:pPr>
            <a:r>
              <a:rPr lang="en-GB" dirty="0"/>
              <a:t>“Maryam Mirzakhani has made stunning advances in the theory of Riemann </a:t>
            </a:r>
            <a:r>
              <a:rPr lang="en-GB" dirty="0">
                <a:solidFill>
                  <a:srgbClr val="FF0000"/>
                </a:solidFill>
              </a:rPr>
              <a:t>surfaces</a:t>
            </a:r>
            <a:r>
              <a:rPr lang="en-GB" dirty="0"/>
              <a:t> and their </a:t>
            </a:r>
            <a:r>
              <a:rPr lang="en-GB" dirty="0">
                <a:solidFill>
                  <a:srgbClr val="FF0000"/>
                </a:solidFill>
              </a:rPr>
              <a:t>moduli spaces</a:t>
            </a:r>
            <a:r>
              <a:rPr lang="en-GB" dirty="0"/>
              <a:t>, and led the way to new frontiers in this area. Her insights have integrated methods from diverse fields, such as algebraic </a:t>
            </a:r>
            <a:r>
              <a:rPr lang="en-GB" dirty="0">
                <a:solidFill>
                  <a:srgbClr val="FF0000"/>
                </a:solidFill>
              </a:rPr>
              <a:t>geometry</a:t>
            </a:r>
            <a:r>
              <a:rPr lang="en-GB" dirty="0"/>
              <a:t>, </a:t>
            </a:r>
            <a:r>
              <a:rPr lang="en-GB" dirty="0">
                <a:solidFill>
                  <a:srgbClr val="FF0000"/>
                </a:solidFill>
              </a:rPr>
              <a:t>topology</a:t>
            </a:r>
            <a:r>
              <a:rPr lang="en-GB" dirty="0"/>
              <a:t> and probability theory. </a:t>
            </a:r>
          </a:p>
          <a:p>
            <a:pPr marL="0" indent="0">
              <a:buNone/>
            </a:pPr>
            <a:r>
              <a:rPr lang="en-GB" dirty="0"/>
              <a:t>In </a:t>
            </a:r>
            <a:r>
              <a:rPr lang="en-GB" dirty="0">
                <a:solidFill>
                  <a:srgbClr val="FF0000"/>
                </a:solidFill>
              </a:rPr>
              <a:t>hyperbolic geometry</a:t>
            </a:r>
            <a:r>
              <a:rPr lang="en-GB" dirty="0"/>
              <a:t>, Mirzakhani established asymptotic formulas and statistics for the number of simple closed geodesics on a Riemann </a:t>
            </a:r>
            <a:r>
              <a:rPr lang="en-GB" dirty="0">
                <a:solidFill>
                  <a:srgbClr val="FF0000"/>
                </a:solidFill>
              </a:rPr>
              <a:t>surface</a:t>
            </a:r>
            <a:r>
              <a:rPr lang="en-GB" dirty="0"/>
              <a:t> of genus g. She next used these results to give a new and completely unexpected proof of Witten’s conjecture, a formula for characteristic classes for the </a:t>
            </a:r>
            <a:r>
              <a:rPr lang="en-GB" dirty="0">
                <a:solidFill>
                  <a:srgbClr val="FF0000"/>
                </a:solidFill>
              </a:rPr>
              <a:t>moduli spaces </a:t>
            </a:r>
            <a:r>
              <a:rPr lang="en-GB" dirty="0"/>
              <a:t>of Riemann </a:t>
            </a:r>
            <a:r>
              <a:rPr lang="en-GB" dirty="0">
                <a:solidFill>
                  <a:srgbClr val="FF0000"/>
                </a:solidFill>
              </a:rPr>
              <a:t>surfaces </a:t>
            </a:r>
            <a:r>
              <a:rPr lang="en-GB" dirty="0"/>
              <a:t>with marked points. </a:t>
            </a:r>
          </a:p>
          <a:p>
            <a:pPr marL="0" indent="0">
              <a:buNone/>
            </a:pPr>
            <a:r>
              <a:rPr lang="en-GB" dirty="0"/>
              <a:t>In dynamics, she found a remarkable new construction that bridges the </a:t>
            </a:r>
            <a:r>
              <a:rPr lang="en-GB" dirty="0">
                <a:solidFill>
                  <a:srgbClr val="FF0000"/>
                </a:solidFill>
              </a:rPr>
              <a:t>holomorphic</a:t>
            </a:r>
            <a:r>
              <a:rPr lang="en-GB" dirty="0"/>
              <a:t> and </a:t>
            </a:r>
            <a:r>
              <a:rPr lang="en-GB" dirty="0" err="1"/>
              <a:t>symplectic</a:t>
            </a:r>
            <a:r>
              <a:rPr lang="en-GB" dirty="0"/>
              <a:t> aspects of </a:t>
            </a:r>
            <a:r>
              <a:rPr lang="en-GB" dirty="0">
                <a:solidFill>
                  <a:srgbClr val="FF0000"/>
                </a:solidFill>
              </a:rPr>
              <a:t>moduli space</a:t>
            </a:r>
            <a:r>
              <a:rPr lang="en-GB" dirty="0"/>
              <a:t>, and used it to show that Thurston’s earthquake flow is ergodic and mixing. </a:t>
            </a:r>
          </a:p>
          <a:p>
            <a:pPr marL="0" indent="0">
              <a:buNone/>
            </a:pPr>
            <a:r>
              <a:rPr lang="en-GB" dirty="0"/>
              <a:t>…</a:t>
            </a:r>
          </a:p>
          <a:p>
            <a:pPr marL="0" indent="0">
              <a:buNone/>
            </a:pPr>
            <a:r>
              <a:rPr lang="en-GB" dirty="0"/>
              <a:t>Her work has revealed that the rigidity theory of homogeneous spaces (developed by Margulis, Ratner and others) has a definite resonance in the highly inhomogeneous, but equally fundamental realm of </a:t>
            </a:r>
            <a:r>
              <a:rPr lang="en-GB" dirty="0">
                <a:solidFill>
                  <a:srgbClr val="FF0000"/>
                </a:solidFill>
              </a:rPr>
              <a:t>moduli spaces</a:t>
            </a:r>
            <a:r>
              <a:rPr lang="en-GB" dirty="0"/>
              <a:t>, where many developments are still unfolding.”</a:t>
            </a:r>
          </a:p>
        </p:txBody>
      </p:sp>
    </p:spTree>
    <p:extLst>
      <p:ext uri="{BB962C8B-B14F-4D97-AF65-F5344CB8AC3E}">
        <p14:creationId xmlns:p14="http://schemas.microsoft.com/office/powerpoint/2010/main" val="4201355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Prominent ideas in Mirzakhani’s work</a:t>
            </a:r>
          </a:p>
        </p:txBody>
      </p:sp>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2" y="1538869"/>
            <a:ext cx="10058400" cy="4482790"/>
          </a:xfrm>
        </p:spPr>
        <p:txBody>
          <a:bodyPr>
            <a:normAutofit/>
          </a:bodyPr>
          <a:lstStyle/>
          <a:p>
            <a:pPr>
              <a:buFont typeface="Courier New" panose="02070309020205020404" pitchFamily="49" charset="0"/>
              <a:buChar char="o"/>
            </a:pPr>
            <a:r>
              <a:rPr lang="en-GB" sz="2400" dirty="0"/>
              <a:t> Surfaces – </a:t>
            </a:r>
            <a:r>
              <a:rPr lang="en-GB" sz="2400" dirty="0" smtClean="0"/>
              <a:t>topology</a:t>
            </a:r>
            <a:endParaRPr lang="en-GB" sz="2400" dirty="0"/>
          </a:p>
          <a:p>
            <a:pPr>
              <a:buFont typeface="Courier New" panose="02070309020205020404" pitchFamily="49" charset="0"/>
              <a:buChar char="o"/>
            </a:pPr>
            <a:r>
              <a:rPr lang="en-GB" sz="2400" dirty="0"/>
              <a:t> Geometry – </a:t>
            </a:r>
            <a:r>
              <a:rPr lang="en-GB" sz="2400" dirty="0" smtClean="0"/>
              <a:t>of various flavours</a:t>
            </a:r>
            <a:endParaRPr lang="en-GB" sz="2400" dirty="0"/>
          </a:p>
          <a:p>
            <a:pPr lvl="1">
              <a:buFont typeface="Arial" panose="020B0604020202020204" pitchFamily="34" charset="0"/>
              <a:buChar char="•"/>
            </a:pPr>
            <a:r>
              <a:rPr lang="en-GB" sz="2400" dirty="0"/>
              <a:t>Hyperbolic</a:t>
            </a:r>
          </a:p>
          <a:p>
            <a:pPr lvl="1">
              <a:buFont typeface="Arial" panose="020B0604020202020204" pitchFamily="34" charset="0"/>
              <a:buChar char="•"/>
            </a:pPr>
            <a:r>
              <a:rPr lang="en-GB" sz="2400" dirty="0"/>
              <a:t>Conformal</a:t>
            </a:r>
          </a:p>
          <a:p>
            <a:pPr lvl="1">
              <a:buFont typeface="Arial" panose="020B0604020202020204" pitchFamily="34" charset="0"/>
              <a:buChar char="•"/>
            </a:pPr>
            <a:r>
              <a:rPr lang="en-GB" sz="2400" dirty="0"/>
              <a:t>Complex</a:t>
            </a:r>
          </a:p>
          <a:p>
            <a:pPr>
              <a:buFont typeface="Courier New" panose="02070309020205020404" pitchFamily="49" charset="0"/>
              <a:buChar char="o"/>
            </a:pPr>
            <a:r>
              <a:rPr lang="en-GB" sz="2400" dirty="0"/>
              <a:t> Moduli spaces</a:t>
            </a:r>
          </a:p>
          <a:p>
            <a:pPr marL="0" indent="0">
              <a:buNone/>
            </a:pPr>
            <a:r>
              <a:rPr lang="en-GB" sz="2400" dirty="0"/>
              <a:t>We’ll try to explain something about these </a:t>
            </a:r>
            <a:r>
              <a:rPr lang="en-GB" sz="2400" dirty="0" smtClean="0"/>
              <a:t>ideas &amp; related theorems</a:t>
            </a:r>
          </a:p>
          <a:p>
            <a:pPr marL="0" indent="0">
              <a:buNone/>
            </a:pPr>
            <a:r>
              <a:rPr lang="en-GB" sz="2400" dirty="0" smtClean="0"/>
              <a:t>Mirzakhani </a:t>
            </a:r>
            <a:r>
              <a:rPr lang="en-GB" sz="2400" dirty="0"/>
              <a:t>was a “slow” mathematician!</a:t>
            </a:r>
          </a:p>
        </p:txBody>
      </p:sp>
    </p:spTree>
    <p:extLst>
      <p:ext uri="{BB962C8B-B14F-4D97-AF65-F5344CB8AC3E}">
        <p14:creationId xmlns:p14="http://schemas.microsoft.com/office/powerpoint/2010/main" val="13702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Surfaces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2" y="1846263"/>
                <a:ext cx="10058400" cy="4022725"/>
              </a:xfrm>
            </p:spPr>
            <p:txBody>
              <a:bodyPr>
                <a:normAutofit/>
              </a:bodyPr>
              <a:lstStyle/>
              <a:p>
                <a:pPr>
                  <a:buFont typeface="Courier New" panose="02070309020205020404" pitchFamily="49" charset="0"/>
                  <a:buChar char="o"/>
                </a:pPr>
                <a:r>
                  <a:rPr lang="en-GB" sz="2400" dirty="0"/>
                  <a:t> A surface </a:t>
                </a:r>
                <a14:m>
                  <m:oMath xmlns:m="http://schemas.openxmlformats.org/officeDocument/2006/math">
                    <m:r>
                      <a:rPr lang="en-GB" sz="2400" i="1">
                        <a:latin typeface="Cambria Math" panose="02040503050406030204" pitchFamily="18" charset="0"/>
                      </a:rPr>
                      <m:t>𝑆</m:t>
                    </m:r>
                  </m:oMath>
                </a14:m>
                <a:r>
                  <a:rPr lang="en-GB" sz="2400" dirty="0"/>
                  <a:t>  is a 2-dimensional space</a:t>
                </a:r>
              </a:p>
              <a:p>
                <a:pPr>
                  <a:buFont typeface="Courier New" panose="02070309020205020404" pitchFamily="49" charset="0"/>
                  <a:buChar char="o"/>
                </a:pPr>
                <a:r>
                  <a:rPr lang="en-GB" sz="2400" dirty="0"/>
                  <a:t> Near every point </a:t>
                </a:r>
                <a14:m>
                  <m:oMath xmlns:m="http://schemas.openxmlformats.org/officeDocument/2006/math">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𝑆</m:t>
                    </m:r>
                  </m:oMath>
                </a14:m>
                <a:r>
                  <a:rPr lang="en-GB" sz="2400" dirty="0"/>
                  <a:t>, looks like </a:t>
                </a:r>
                <a14:m>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rPr>
                          <m:t>𝐷</m:t>
                        </m:r>
                      </m:e>
                      <m:sup>
                        <m:r>
                          <a:rPr lang="en-GB" sz="2400" i="1">
                            <a:latin typeface="Cambria Math" panose="02040503050406030204" pitchFamily="18" charset="0"/>
                          </a:rPr>
                          <m:t>2</m:t>
                        </m:r>
                      </m:sup>
                    </m:sSup>
                  </m:oMath>
                </a14:m>
                <a:endParaRPr lang="en-GB" sz="2400" dirty="0"/>
              </a:p>
              <a:p>
                <a:pPr marL="0" indent="0">
                  <a:buNone/>
                </a:pPr>
                <a:endParaRPr lang="en-GB" sz="2400" dirty="0"/>
              </a:p>
              <a:p>
                <a:pPr marL="0" indent="0">
                  <a:buNone/>
                </a:pPr>
                <a:r>
                  <a:rPr lang="en-GB" sz="2400" dirty="0"/>
                  <a:t>For us…</a:t>
                </a:r>
              </a:p>
              <a:p>
                <a:pPr>
                  <a:buFont typeface="Courier New" panose="02070309020205020404" pitchFamily="49" charset="0"/>
                  <a:buChar char="o"/>
                </a:pPr>
                <a:r>
                  <a:rPr lang="en-GB" sz="2400" dirty="0"/>
                  <a:t> Surfaces can have boundary</a:t>
                </a:r>
              </a:p>
              <a:p>
                <a:pPr>
                  <a:buFont typeface="Courier New" panose="02070309020205020404" pitchFamily="49" charset="0"/>
                  <a:buChar char="o"/>
                </a:pPr>
                <a:r>
                  <a:rPr lang="en-GB" sz="2400" dirty="0"/>
                  <a:t> Embedding into </a:t>
                </a:r>
                <a14:m>
                  <m:oMath xmlns:m="http://schemas.openxmlformats.org/officeDocument/2006/math">
                    <m:sSup>
                      <m:sSupPr>
                        <m:ctrlPr>
                          <a:rPr lang="en-GB" sz="2400" i="1">
                            <a:latin typeface="Cambria Math" panose="02040503050406030204" pitchFamily="18" charset="0"/>
                            <a:ea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ℝ</m:t>
                        </m:r>
                      </m:e>
                      <m:sup>
                        <m:r>
                          <a:rPr lang="en-GB" sz="2400" i="1">
                            <a:latin typeface="Cambria Math" panose="02040503050406030204" pitchFamily="18" charset="0"/>
                            <a:ea typeface="Cambria Math" panose="02040503050406030204" pitchFamily="18" charset="0"/>
                          </a:rPr>
                          <m:t>3</m:t>
                        </m:r>
                      </m:sup>
                    </m:sSup>
                  </m:oMath>
                </a14:m>
                <a:r>
                  <a:rPr lang="en-GB" sz="2400" dirty="0"/>
                  <a:t> not important</a:t>
                </a:r>
              </a:p>
              <a:p>
                <a:pPr>
                  <a:buFont typeface="Courier New" panose="02070309020205020404" pitchFamily="49" charset="0"/>
                  <a:buChar char="o"/>
                </a:pPr>
                <a:r>
                  <a:rPr lang="en-GB" sz="2400" dirty="0"/>
                  <a:t> Orientable surfaces </a:t>
                </a:r>
                <a:r>
                  <a:rPr lang="en-GB" sz="2400" dirty="0" smtClean="0"/>
                  <a:t>only – not Mobius strips!</a:t>
                </a:r>
                <a:endParaRPr lang="en-GB" sz="2400" dirty="0"/>
              </a:p>
              <a:p>
                <a:pPr lvl="8">
                  <a:buFont typeface="Courier New" panose="02070309020205020404" pitchFamily="49" charset="0"/>
                  <a:buChar char="o"/>
                </a:pPr>
                <a:endParaRPr lang="en-GB" sz="2400" dirty="0"/>
              </a:p>
              <a:p>
                <a:pPr>
                  <a:buFont typeface="Courier New" panose="02070309020205020404" pitchFamily="49" charset="0"/>
                  <a:buChar char="o"/>
                </a:pPr>
                <a:endParaRPr lang="en-GB" sz="2400" dirty="0"/>
              </a:p>
              <a:p>
                <a:pPr>
                  <a:buFont typeface="Courier New" panose="02070309020205020404" pitchFamily="49" charset="0"/>
                  <a:buChar char="o"/>
                </a:pPr>
                <a:endParaRPr lang="en-GB" sz="24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846263"/>
                <a:ext cx="10058400" cy="4022725"/>
              </a:xfrm>
              <a:blipFill rotWithShape="0">
                <a:blip r:embed="rId2"/>
                <a:stretch>
                  <a:fillRect l="-1818" t="-2121"/>
                </a:stretch>
              </a:blipFill>
            </p:spPr>
            <p:txBody>
              <a:bodyPr/>
              <a:lstStyle/>
              <a:p>
                <a:r>
                  <a:rPr lang="en-AU">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092" y="1255466"/>
            <a:ext cx="2895802" cy="44595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221" y="3969212"/>
            <a:ext cx="2195871" cy="1593283"/>
          </a:xfrm>
          <a:prstGeom prst="rect">
            <a:avLst/>
          </a:prstGeom>
        </p:spPr>
      </p:pic>
      <p:sp>
        <p:nvSpPr>
          <p:cNvPr id="8" name="TextBox 7"/>
          <p:cNvSpPr txBox="1"/>
          <p:nvPr/>
        </p:nvSpPr>
        <p:spPr>
          <a:xfrm>
            <a:off x="6097587" y="6022975"/>
            <a:ext cx="4337406" cy="307777"/>
          </a:xfrm>
          <a:prstGeom prst="rect">
            <a:avLst/>
          </a:prstGeom>
          <a:noFill/>
        </p:spPr>
        <p:txBody>
          <a:bodyPr wrap="none" rtlCol="0">
            <a:spAutoFit/>
          </a:bodyPr>
          <a:lstStyle/>
          <a:p>
            <a:r>
              <a:rPr lang="en-AU" sz="1400" dirty="0"/>
              <a:t>Source: </a:t>
            </a:r>
            <a:r>
              <a:rPr lang="en-AU" sz="1400" dirty="0" smtClean="0"/>
              <a:t>Wikipedia / </a:t>
            </a:r>
            <a:r>
              <a:rPr lang="en-AU" sz="1400" dirty="0" err="1" smtClean="0"/>
              <a:t>YassineMrabet</a:t>
            </a:r>
            <a:r>
              <a:rPr lang="en-AU" sz="1400" dirty="0" smtClean="0"/>
              <a:t> / Geek3 / Sbyrnes321</a:t>
            </a:r>
            <a:endParaRPr lang="en-AU" sz="1400" dirty="0"/>
          </a:p>
        </p:txBody>
      </p:sp>
    </p:spTree>
    <p:extLst>
      <p:ext uri="{BB962C8B-B14F-4D97-AF65-F5344CB8AC3E}">
        <p14:creationId xmlns:p14="http://schemas.microsoft.com/office/powerpoint/2010/main" val="37828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Surfaces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338E04-FABC-4411-8E29-1B1A8BEAC4CB}"/>
                  </a:ext>
                </a:extLst>
              </p:cNvPr>
              <p:cNvSpPr>
                <a:spLocks noGrp="1"/>
              </p:cNvSpPr>
              <p:nvPr>
                <p:ph idx="4294967295"/>
              </p:nvPr>
            </p:nvSpPr>
            <p:spPr>
              <a:xfrm>
                <a:off x="342122" y="1255467"/>
                <a:ext cx="7827517" cy="1163357"/>
              </a:xfrm>
              <a:ln>
                <a:solidFill>
                  <a:schemeClr val="accent1"/>
                </a:solidFill>
              </a:ln>
            </p:spPr>
            <p:txBody>
              <a:bodyPr>
                <a:normAutofit/>
              </a:bodyPr>
              <a:lstStyle/>
              <a:p>
                <a:r>
                  <a:rPr lang="en-GB" sz="2400" b="1" dirty="0" smtClean="0">
                    <a:solidFill>
                      <a:schemeClr val="tx1">
                        <a:lumMod val="75000"/>
                        <a:lumOff val="25000"/>
                      </a:schemeClr>
                    </a:solidFill>
                  </a:rPr>
                  <a:t>Theorem (Classification of surfaces):</a:t>
                </a:r>
                <a:br>
                  <a:rPr lang="en-GB" sz="2400" b="1" dirty="0" smtClean="0">
                    <a:solidFill>
                      <a:schemeClr val="tx1">
                        <a:lumMod val="75000"/>
                        <a:lumOff val="25000"/>
                      </a:schemeClr>
                    </a:solidFill>
                  </a:rPr>
                </a:br>
                <a:r>
                  <a:rPr lang="en-GB" sz="2400" dirty="0">
                    <a:solidFill>
                      <a:schemeClr val="tx1">
                        <a:lumMod val="75000"/>
                        <a:lumOff val="25000"/>
                      </a:schemeClr>
                    </a:solidFill>
                  </a:rPr>
                  <a:t>Any compact surface is topologically equivalent to a standard </a:t>
                </a:r>
                <a:r>
                  <a:rPr lang="en-GB" sz="2400" dirty="0" smtClean="0">
                    <a:solidFill>
                      <a:schemeClr val="tx1">
                        <a:lumMod val="75000"/>
                        <a:lumOff val="25000"/>
                      </a:schemeClr>
                    </a:solidFill>
                  </a:rPr>
                  <a:t>one </a:t>
                </a:r>
                <a:r>
                  <a:rPr lang="en-GB" sz="2400" dirty="0">
                    <a:solidFill>
                      <a:schemeClr val="tx1">
                        <a:lumMod val="75000"/>
                        <a:lumOff val="25000"/>
                      </a:schemeClr>
                    </a:solidFill>
                  </a:rPr>
                  <a:t>with </a:t>
                </a:r>
                <a14:m>
                  <m:oMath xmlns:m="http://schemas.openxmlformats.org/officeDocument/2006/math">
                    <m:r>
                      <a:rPr lang="en-GB" sz="2400" i="1">
                        <a:solidFill>
                          <a:schemeClr val="tx1">
                            <a:lumMod val="75000"/>
                            <a:lumOff val="25000"/>
                          </a:schemeClr>
                        </a:solidFill>
                        <a:latin typeface="Cambria Math" panose="02040503050406030204" pitchFamily="18" charset="0"/>
                      </a:rPr>
                      <m:t>𝑔</m:t>
                    </m:r>
                  </m:oMath>
                </a14:m>
                <a:r>
                  <a:rPr lang="en-GB" sz="2400" dirty="0">
                    <a:solidFill>
                      <a:schemeClr val="tx1">
                        <a:lumMod val="75000"/>
                        <a:lumOff val="25000"/>
                      </a:schemeClr>
                    </a:solidFill>
                  </a:rPr>
                  <a:t> handles and </a:t>
                </a:r>
                <a14:m>
                  <m:oMath xmlns:m="http://schemas.openxmlformats.org/officeDocument/2006/math">
                    <m:r>
                      <a:rPr lang="en-GB" sz="2400" i="1">
                        <a:solidFill>
                          <a:schemeClr val="tx1">
                            <a:lumMod val="75000"/>
                            <a:lumOff val="25000"/>
                          </a:schemeClr>
                        </a:solidFill>
                        <a:latin typeface="Cambria Math" panose="02040503050406030204" pitchFamily="18" charset="0"/>
                      </a:rPr>
                      <m:t>𝑛</m:t>
                    </m:r>
                  </m:oMath>
                </a14:m>
                <a:r>
                  <a:rPr lang="en-GB" sz="2400" dirty="0">
                    <a:solidFill>
                      <a:schemeClr val="tx1">
                        <a:lumMod val="75000"/>
                        <a:lumOff val="25000"/>
                      </a:schemeClr>
                    </a:solidFill>
                  </a:rPr>
                  <a:t> boundary components.</a:t>
                </a:r>
              </a:p>
              <a:p>
                <a:endParaRPr lang="en-GB" sz="2400" dirty="0">
                  <a:solidFill>
                    <a:schemeClr val="tx1">
                      <a:lumMod val="75000"/>
                      <a:lumOff val="25000"/>
                    </a:schemeClr>
                  </a:solidFill>
                </a:endParaRPr>
              </a:p>
              <a:p>
                <a:endParaRPr lang="en-GB" sz="2400" dirty="0"/>
              </a:p>
              <a:p>
                <a:endParaRPr lang="en-GB" sz="2400" dirty="0">
                  <a:solidFill>
                    <a:schemeClr val="tx1">
                      <a:lumMod val="75000"/>
                      <a:lumOff val="25000"/>
                    </a:schemeClr>
                  </a:solidFill>
                </a:endParaRPr>
              </a:p>
              <a:p>
                <a:endParaRPr lang="en-GB" sz="2400" dirty="0"/>
              </a:p>
            </p:txBody>
          </p:sp>
        </mc:Choice>
        <mc:Fallback xmlns="">
          <p:sp>
            <p:nvSpPr>
              <p:cNvPr id="3" name="Content Placeholder 2">
                <a:extLst>
                  <a:ext uri="{FF2B5EF4-FFF2-40B4-BE49-F238E27FC236}">
                    <a16:creationId xmlns:a16="http://schemas.microsoft.com/office/drawing/2014/main" xmlns="" xmlns:a14="http://schemas.microsoft.com/office/drawing/2010/main" id="{D7338E04-FABC-4411-8E29-1B1A8BEAC4CB}"/>
                  </a:ext>
                </a:extLst>
              </p:cNvPr>
              <p:cNvSpPr>
                <a:spLocks noGrp="1" noRot="1" noChangeAspect="1" noMove="1" noResize="1" noEditPoints="1" noAdjustHandles="1" noChangeArrowheads="1" noChangeShapeType="1" noTextEdit="1"/>
              </p:cNvSpPr>
              <p:nvPr>
                <p:ph idx="4294967295"/>
              </p:nvPr>
            </p:nvSpPr>
            <p:spPr>
              <a:xfrm>
                <a:off x="342122" y="1255467"/>
                <a:ext cx="7827517" cy="1163357"/>
              </a:xfrm>
              <a:blipFill rotWithShape="0">
                <a:blip r:embed="rId2"/>
                <a:stretch>
                  <a:fillRect l="-1089" t="-6736" r="-700" b="-4145"/>
                </a:stretch>
              </a:blipFill>
              <a:ln>
                <a:solidFill>
                  <a:schemeClr val="accent1"/>
                </a:solidFill>
              </a:ln>
            </p:spPr>
            <p:txBody>
              <a:bodyPr/>
              <a:lstStyle/>
              <a:p>
                <a:r>
                  <a:rPr lang="en-AU">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58" y="2439412"/>
            <a:ext cx="4295480" cy="15647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726" y="2547857"/>
            <a:ext cx="3996403" cy="2843132"/>
          </a:xfrm>
          <a:prstGeom prst="rect">
            <a:avLst/>
          </a:prstGeom>
        </p:spPr>
      </p:pic>
      <p:sp>
        <p:nvSpPr>
          <p:cNvPr id="7" name="TextBox 6"/>
          <p:cNvSpPr txBox="1"/>
          <p:nvPr/>
        </p:nvSpPr>
        <p:spPr>
          <a:xfrm>
            <a:off x="9259927" y="5829850"/>
            <a:ext cx="2710870" cy="523220"/>
          </a:xfrm>
          <a:prstGeom prst="rect">
            <a:avLst/>
          </a:prstGeom>
          <a:noFill/>
        </p:spPr>
        <p:txBody>
          <a:bodyPr wrap="none" rtlCol="0">
            <a:spAutoFit/>
          </a:bodyPr>
          <a:lstStyle/>
          <a:p>
            <a:r>
              <a:rPr lang="en-AU" sz="1400" dirty="0"/>
              <a:t>Source: </a:t>
            </a:r>
            <a:r>
              <a:rPr lang="en-AU" sz="1400" dirty="0" smtClean="0"/>
              <a:t>lamington.wordpress.com;</a:t>
            </a:r>
            <a:br>
              <a:rPr lang="en-AU" sz="1400" dirty="0" smtClean="0"/>
            </a:br>
            <a:r>
              <a:rPr lang="en-AU" sz="1400" dirty="0" smtClean="0"/>
              <a:t>picturethismaths.wordpress.com</a:t>
            </a:r>
            <a:endParaRPr lang="en-AU" sz="1400" dirty="0"/>
          </a:p>
        </p:txBody>
      </p:sp>
      <mc:AlternateContent xmlns:mc="http://schemas.openxmlformats.org/markup-compatibility/2006" xmlns:a14="http://schemas.microsoft.com/office/drawing/2010/main">
        <mc:Choice Requires="a14">
          <p:sp>
            <p:nvSpPr>
              <p:cNvPr id="8" name="TextBox 7"/>
              <p:cNvSpPr txBox="1"/>
              <p:nvPr/>
            </p:nvSpPr>
            <p:spPr>
              <a:xfrm>
                <a:off x="342122" y="3898149"/>
                <a:ext cx="6246247" cy="1754326"/>
              </a:xfrm>
              <a:prstGeom prst="rect">
                <a:avLst/>
              </a:prstGeom>
              <a:noFill/>
            </p:spPr>
            <p:txBody>
              <a:bodyPr wrap="square" rtlCol="0">
                <a:spAutoFit/>
              </a:bodyPr>
              <a:lstStyle/>
              <a:p>
                <a:r>
                  <a:rPr lang="en-GB" dirty="0">
                    <a:solidFill>
                      <a:schemeClr val="tx1">
                        <a:lumMod val="75000"/>
                        <a:lumOff val="25000"/>
                      </a:schemeClr>
                    </a:solidFill>
                  </a:rPr>
                  <a:t>The number of handles </a:t>
                </a:r>
                <a14:m>
                  <m:oMath xmlns:m="http://schemas.openxmlformats.org/officeDocument/2006/math">
                    <m:r>
                      <a:rPr lang="en-GB" i="1">
                        <a:solidFill>
                          <a:schemeClr val="tx1">
                            <a:lumMod val="75000"/>
                            <a:lumOff val="25000"/>
                          </a:schemeClr>
                        </a:solidFill>
                        <a:latin typeface="Cambria Math" panose="02040503050406030204" pitchFamily="18" charset="0"/>
                      </a:rPr>
                      <m:t>𝑔</m:t>
                    </m:r>
                  </m:oMath>
                </a14:m>
                <a:r>
                  <a:rPr lang="en-GB" dirty="0">
                    <a:solidFill>
                      <a:schemeClr val="tx1">
                        <a:lumMod val="75000"/>
                        <a:lumOff val="25000"/>
                      </a:schemeClr>
                    </a:solidFill>
                  </a:rPr>
                  <a:t> is called the </a:t>
                </a:r>
                <a:r>
                  <a:rPr lang="en-GB" i="1" dirty="0">
                    <a:solidFill>
                      <a:schemeClr val="tx1">
                        <a:lumMod val="75000"/>
                        <a:lumOff val="25000"/>
                      </a:schemeClr>
                    </a:solidFill>
                  </a:rPr>
                  <a:t>genus.</a:t>
                </a:r>
                <a:endParaRPr lang="en-GB" dirty="0">
                  <a:solidFill>
                    <a:schemeClr val="tx1">
                      <a:lumMod val="75000"/>
                      <a:lumOff val="25000"/>
                    </a:schemeClr>
                  </a:solidFill>
                </a:endParaRPr>
              </a:p>
              <a:p>
                <a:endParaRPr lang="en-GB" dirty="0" smtClean="0">
                  <a:solidFill>
                    <a:schemeClr val="tx1">
                      <a:lumMod val="75000"/>
                      <a:lumOff val="25000"/>
                    </a:schemeClr>
                  </a:solidFill>
                </a:endParaRPr>
              </a:p>
              <a:p>
                <a:r>
                  <a:rPr lang="en-GB" dirty="0" smtClean="0">
                    <a:solidFill>
                      <a:schemeClr val="tx1">
                        <a:lumMod val="75000"/>
                        <a:lumOff val="25000"/>
                      </a:schemeClr>
                    </a:solidFill>
                  </a:rPr>
                  <a:t>“</a:t>
                </a:r>
                <a:r>
                  <a:rPr lang="en-GB" dirty="0">
                    <a:solidFill>
                      <a:schemeClr val="tx1">
                        <a:lumMod val="75000"/>
                        <a:lumOff val="25000"/>
                      </a:schemeClr>
                    </a:solidFill>
                  </a:rPr>
                  <a:t>Topologically equivalent” : </a:t>
                </a:r>
                <a:r>
                  <a:rPr lang="en-GB" dirty="0" err="1" smtClean="0">
                    <a:solidFill>
                      <a:srgbClr val="FF0000"/>
                    </a:solidFill>
                  </a:rPr>
                  <a:t>homeomorphic</a:t>
                </a:r>
                <a:r>
                  <a:rPr lang="en-GB" dirty="0" smtClean="0">
                    <a:solidFill>
                      <a:schemeClr val="tx1">
                        <a:lumMod val="75000"/>
                        <a:lumOff val="25000"/>
                      </a:schemeClr>
                    </a:solidFill>
                  </a:rPr>
                  <a:t>.</a:t>
                </a:r>
              </a:p>
              <a:p>
                <a:r>
                  <a:rPr lang="en-GB" dirty="0">
                    <a:solidFill>
                      <a:schemeClr val="tx1">
                        <a:lumMod val="75000"/>
                        <a:lumOff val="25000"/>
                      </a:schemeClr>
                    </a:solidFill>
                  </a:rPr>
                  <a:t/>
                </a:r>
                <a:br>
                  <a:rPr lang="en-GB" dirty="0">
                    <a:solidFill>
                      <a:schemeClr val="tx1">
                        <a:lumMod val="75000"/>
                        <a:lumOff val="25000"/>
                      </a:schemeClr>
                    </a:solidFill>
                  </a:rPr>
                </a:br>
                <a:r>
                  <a:rPr lang="en-GB" dirty="0">
                    <a:solidFill>
                      <a:schemeClr val="tx1">
                        <a:lumMod val="75000"/>
                        <a:lumOff val="25000"/>
                      </a:schemeClr>
                    </a:solidFill>
                  </a:rPr>
                  <a:t>Two surfaces are </a:t>
                </a:r>
                <a:r>
                  <a:rPr lang="en-GB" dirty="0" err="1">
                    <a:solidFill>
                      <a:srgbClr val="FF0000"/>
                    </a:solidFill>
                  </a:rPr>
                  <a:t>homeomorphic</a:t>
                </a:r>
                <a:r>
                  <a:rPr lang="en-GB" dirty="0">
                    <a:solidFill>
                      <a:schemeClr val="tx1">
                        <a:lumMod val="75000"/>
                        <a:lumOff val="25000"/>
                      </a:schemeClr>
                    </a:solidFill>
                  </a:rPr>
                  <a:t> if there’s a continuous bijection </a:t>
                </a:r>
                <a:r>
                  <a:rPr lang="en-GB" dirty="0" smtClean="0">
                    <a:solidFill>
                      <a:schemeClr val="tx1">
                        <a:lumMod val="75000"/>
                        <a:lumOff val="25000"/>
                      </a:schemeClr>
                    </a:solidFill>
                  </a:rPr>
                  <a:t>with continuous inverse from </a:t>
                </a:r>
                <a:r>
                  <a:rPr lang="en-GB" dirty="0">
                    <a:solidFill>
                      <a:schemeClr val="tx1">
                        <a:lumMod val="75000"/>
                        <a:lumOff val="25000"/>
                      </a:schemeClr>
                    </a:solidFill>
                  </a:rPr>
                  <a:t>one to the other</a:t>
                </a:r>
                <a:r>
                  <a:rPr lang="en-GB" dirty="0" smtClean="0">
                    <a:solidFill>
                      <a:schemeClr val="tx1">
                        <a:lumMod val="75000"/>
                        <a:lumOff val="25000"/>
                      </a:schemeClr>
                    </a:solidFill>
                  </a:rPr>
                  <a:t>.</a:t>
                </a:r>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42122" y="3898149"/>
                <a:ext cx="6246247" cy="1754326"/>
              </a:xfrm>
              <a:prstGeom prst="rect">
                <a:avLst/>
              </a:prstGeom>
              <a:blipFill rotWithShape="0">
                <a:blip r:embed="rId5"/>
                <a:stretch>
                  <a:fillRect l="-780" t="-1736" r="-780" b="-4514"/>
                </a:stretch>
              </a:blipFill>
            </p:spPr>
            <p:txBody>
              <a:bodyPr/>
              <a:lstStyle/>
              <a:p>
                <a:r>
                  <a:rPr lang="en-AU">
                    <a:noFill/>
                  </a:rPr>
                  <a:t> </a:t>
                </a:r>
              </a:p>
            </p:txBody>
          </p:sp>
        </mc:Fallback>
      </mc:AlternateContent>
    </p:spTree>
    <p:extLst>
      <p:ext uri="{BB962C8B-B14F-4D97-AF65-F5344CB8AC3E}">
        <p14:creationId xmlns:p14="http://schemas.microsoft.com/office/powerpoint/2010/main" val="5148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2D82DA0-CAD8-4378-A665-94FC188884DD}"/>
              </a:ext>
            </a:extLst>
          </p:cNvPr>
          <p:cNvSpPr>
            <a:spLocks noGrp="1"/>
          </p:cNvSpPr>
          <p:nvPr>
            <p:ph type="ftr" sz="quarter" idx="11"/>
          </p:nvPr>
        </p:nvSpPr>
        <p:spPr/>
        <p:txBody>
          <a:bodyPr/>
          <a:lstStyle/>
          <a:p>
            <a:r>
              <a:rPr lang="en-GB" sz="1600" dirty="0"/>
              <a:t>The work of Maryam Mirzakhani</a:t>
            </a:r>
          </a:p>
        </p:txBody>
      </p:sp>
      <p:sp>
        <p:nvSpPr>
          <p:cNvPr id="2" name="Title 1">
            <a:extLst>
              <a:ext uri="{FF2B5EF4-FFF2-40B4-BE49-F238E27FC236}">
                <a16:creationId xmlns="" xmlns:a16="http://schemas.microsoft.com/office/drawing/2014/main" id="{916AFDF8-E490-466C-9AC4-C5D06CB3FD20}"/>
              </a:ext>
            </a:extLst>
          </p:cNvPr>
          <p:cNvSpPr>
            <a:spLocks noGrp="1"/>
          </p:cNvSpPr>
          <p:nvPr>
            <p:ph type="title" idx="4294967295"/>
          </p:nvPr>
        </p:nvSpPr>
        <p:spPr>
          <a:xfrm>
            <a:off x="342122" y="441792"/>
            <a:ext cx="10058400" cy="813674"/>
          </a:xfrm>
        </p:spPr>
        <p:txBody>
          <a:bodyPr/>
          <a:lstStyle/>
          <a:p>
            <a:r>
              <a:rPr lang="en-GB" dirty="0"/>
              <a:t>Conformal geometry</a:t>
            </a:r>
          </a:p>
        </p:txBody>
      </p:sp>
      <p:pic>
        <p:nvPicPr>
          <p:cNvPr id="6" name="Picture 5">
            <a:extLst>
              <a:ext uri="{FF2B5EF4-FFF2-40B4-BE49-F238E27FC236}">
                <a16:creationId xmlns="" xmlns:a16="http://schemas.microsoft.com/office/drawing/2014/main" id="{4CD6AC11-70E2-431E-B23A-0237C49AF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174" y="1846263"/>
            <a:ext cx="3952687" cy="3972550"/>
          </a:xfrm>
          <a:prstGeom prst="rect">
            <a:avLst/>
          </a:prstGeom>
        </p:spPr>
      </p:pic>
      <p:pic>
        <p:nvPicPr>
          <p:cNvPr id="8" name="Picture 7">
            <a:extLst>
              <a:ext uri="{FF2B5EF4-FFF2-40B4-BE49-F238E27FC236}">
                <a16:creationId xmlns="" xmlns:a16="http://schemas.microsoft.com/office/drawing/2014/main" id="{13A19BC6-3102-4ACC-A83C-A7704F0EA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972" y="1846263"/>
            <a:ext cx="3972550" cy="3972550"/>
          </a:xfrm>
          <a:prstGeom prst="rect">
            <a:avLst/>
          </a:prstGeom>
        </p:spPr>
      </p:pic>
      <p:sp>
        <p:nvSpPr>
          <p:cNvPr id="3" name="TextBox 2">
            <a:extLst>
              <a:ext uri="{FF2B5EF4-FFF2-40B4-BE49-F238E27FC236}">
                <a16:creationId xmlns="" xmlns:a16="http://schemas.microsoft.com/office/drawing/2014/main" id="{EB727295-AEB0-4932-B0B0-B1D5F0054001}"/>
              </a:ext>
            </a:extLst>
          </p:cNvPr>
          <p:cNvSpPr txBox="1"/>
          <p:nvPr/>
        </p:nvSpPr>
        <p:spPr>
          <a:xfrm>
            <a:off x="342122" y="1255466"/>
            <a:ext cx="3464334" cy="369332"/>
          </a:xfrm>
          <a:prstGeom prst="rect">
            <a:avLst/>
          </a:prstGeom>
          <a:noFill/>
        </p:spPr>
        <p:txBody>
          <a:bodyPr wrap="square" rtlCol="0">
            <a:spAutoFit/>
          </a:bodyPr>
          <a:lstStyle/>
          <a:p>
            <a:r>
              <a:rPr lang="en-GB" dirty="0">
                <a:solidFill>
                  <a:schemeClr val="tx1">
                    <a:lumMod val="75000"/>
                    <a:lumOff val="25000"/>
                  </a:schemeClr>
                </a:solidFill>
              </a:rPr>
              <a:t>M. C. Escher, </a:t>
            </a:r>
            <a:r>
              <a:rPr lang="en-GB" i="1" dirty="0">
                <a:solidFill>
                  <a:srgbClr val="FF0000"/>
                </a:solidFill>
              </a:rPr>
              <a:t>Print Gallery</a:t>
            </a:r>
          </a:p>
        </p:txBody>
      </p:sp>
      <p:sp>
        <p:nvSpPr>
          <p:cNvPr id="5" name="TextBox 4"/>
          <p:cNvSpPr txBox="1"/>
          <p:nvPr/>
        </p:nvSpPr>
        <p:spPr>
          <a:xfrm>
            <a:off x="2074289" y="5985410"/>
            <a:ext cx="10371221" cy="307777"/>
          </a:xfrm>
          <a:prstGeom prst="rect">
            <a:avLst/>
          </a:prstGeom>
          <a:noFill/>
        </p:spPr>
        <p:txBody>
          <a:bodyPr wrap="square" rtlCol="0">
            <a:spAutoFit/>
          </a:bodyPr>
          <a:lstStyle/>
          <a:p>
            <a:r>
              <a:rPr lang="en-GB" sz="1400" dirty="0"/>
              <a:t>All M.C. Escher works © 2017 The M.C. Escher Company - the Netherlands. All rights reserved. Used by permission. </a:t>
            </a:r>
            <a:r>
              <a:rPr lang="en-GB" sz="1400" dirty="0">
                <a:hlinkClick r:id="rId4"/>
              </a:rPr>
              <a:t>www.mcescher.com</a:t>
            </a:r>
            <a:endParaRPr lang="en-AU" sz="1400" dirty="0"/>
          </a:p>
        </p:txBody>
      </p:sp>
    </p:spTree>
    <p:extLst>
      <p:ext uri="{BB962C8B-B14F-4D97-AF65-F5344CB8AC3E}">
        <p14:creationId xmlns:p14="http://schemas.microsoft.com/office/powerpoint/2010/main" val="30922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3737</TotalTime>
  <Words>1661</Words>
  <Application>Microsoft Office PowerPoint</Application>
  <PresentationFormat>Widescreen</PresentationFormat>
  <Paragraphs>317</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Courier New</vt:lpstr>
      <vt:lpstr>Wingdings</vt:lpstr>
      <vt:lpstr>Retrospect</vt:lpstr>
      <vt:lpstr>“The beauty of mathematics shows itself to patient followers’’</vt:lpstr>
      <vt:lpstr>Overview: The work of Maryam Mirzakhani</vt:lpstr>
      <vt:lpstr>Very brief biography</vt:lpstr>
      <vt:lpstr>Fields medal citation</vt:lpstr>
      <vt:lpstr>Fields medal citation</vt:lpstr>
      <vt:lpstr>Prominent ideas in Mirzakhani’s work</vt:lpstr>
      <vt:lpstr>Surfaces</vt:lpstr>
      <vt:lpstr>Surfaces</vt:lpstr>
      <vt:lpstr>Conformal geometry</vt:lpstr>
      <vt:lpstr>Conformal geometry</vt:lpstr>
      <vt:lpstr>Complex geometry</vt:lpstr>
      <vt:lpstr>Complex geometry: the Riemann sphere</vt:lpstr>
      <vt:lpstr>Complex geometry: Möbius transformations</vt:lpstr>
      <vt:lpstr>Complex geometry: Möbius transformations</vt:lpstr>
      <vt:lpstr>Complex geometry</vt:lpstr>
      <vt:lpstr>Complex geometry</vt:lpstr>
      <vt:lpstr>Complex geometry</vt:lpstr>
      <vt:lpstr>Hyperbolic geometry</vt:lpstr>
      <vt:lpstr>Moduli spaces</vt:lpstr>
      <vt:lpstr>Moduli spaces – now with boundary!</vt:lpstr>
      <vt:lpstr>Moduli spaces pre-Mirzakhani</vt:lpstr>
      <vt:lpstr>Moduli spaces pre-Mirzakhani</vt:lpstr>
      <vt:lpstr>Moduli spaces post-Mirzakhani</vt:lpstr>
      <vt:lpstr>Moduli spaces post-Mirzakhani</vt:lpstr>
      <vt:lpstr>Topological recursion</vt:lpstr>
      <vt:lpstr>The prime number theorem &amp; geodesics</vt:lpstr>
      <vt:lpstr>Mathematical billiards</vt:lpstr>
      <vt:lpstr>The illumination problem</vt:lpstr>
      <vt:lpstr>The illumination problem</vt:lpstr>
      <vt:lpstr>Thanks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beauty of mathematics shows itself to patient followers":</dc:title>
  <dc:creator>Daniel Mathews</dc:creator>
  <cp:lastModifiedBy>Daniel Mathews</cp:lastModifiedBy>
  <cp:revision>116</cp:revision>
  <dcterms:created xsi:type="dcterms:W3CDTF">2017-07-29T09:49:50Z</dcterms:created>
  <dcterms:modified xsi:type="dcterms:W3CDTF">2018-09-27T06:40:06Z</dcterms:modified>
</cp:coreProperties>
</file>