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39"/>
  </p:notesMasterIdLst>
  <p:sldIdLst>
    <p:sldId id="256" r:id="rId2"/>
    <p:sldId id="326" r:id="rId3"/>
    <p:sldId id="327" r:id="rId4"/>
    <p:sldId id="332" r:id="rId5"/>
    <p:sldId id="287" r:id="rId6"/>
    <p:sldId id="284" r:id="rId7"/>
    <p:sldId id="285" r:id="rId8"/>
    <p:sldId id="289" r:id="rId9"/>
    <p:sldId id="290" r:id="rId10"/>
    <p:sldId id="291" r:id="rId11"/>
    <p:sldId id="292" r:id="rId12"/>
    <p:sldId id="302" r:id="rId13"/>
    <p:sldId id="321" r:id="rId14"/>
    <p:sldId id="310" r:id="rId15"/>
    <p:sldId id="319" r:id="rId16"/>
    <p:sldId id="322" r:id="rId17"/>
    <p:sldId id="315" r:id="rId18"/>
    <p:sldId id="318" r:id="rId19"/>
    <p:sldId id="323" r:id="rId20"/>
    <p:sldId id="325" r:id="rId21"/>
    <p:sldId id="329" r:id="rId22"/>
    <p:sldId id="324" r:id="rId23"/>
    <p:sldId id="295" r:id="rId24"/>
    <p:sldId id="299" r:id="rId25"/>
    <p:sldId id="297" r:id="rId26"/>
    <p:sldId id="311" r:id="rId27"/>
    <p:sldId id="298" r:id="rId28"/>
    <p:sldId id="313" r:id="rId29"/>
    <p:sldId id="300" r:id="rId30"/>
    <p:sldId id="301" r:id="rId31"/>
    <p:sldId id="314" r:id="rId32"/>
    <p:sldId id="331" r:id="rId33"/>
    <p:sldId id="317" r:id="rId34"/>
    <p:sldId id="296" r:id="rId35"/>
    <p:sldId id="293" r:id="rId36"/>
    <p:sldId id="303" r:id="rId37"/>
    <p:sldId id="320"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Mathews" initials="DM" lastIdx="1" clrIdx="0">
    <p:extLst>
      <p:ext uri="{19B8F6BF-5375-455C-9EA6-DF929625EA0E}">
        <p15:presenceInfo xmlns:p15="http://schemas.microsoft.com/office/powerpoint/2012/main" userId="Daniel Mathe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114" d="100"/>
          <a:sy n="114" d="100"/>
        </p:scale>
        <p:origin x="36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963215-B4BB-4BD9-A766-03B0007D382D}" type="datetimeFigureOut">
              <a:rPr lang="en-GB" smtClean="0"/>
              <a:t>12/09/2019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E48FD1-3714-49DA-A058-0AB8F62816EE}" type="slidenum">
              <a:rPr lang="en-GB" smtClean="0"/>
              <a:t>‹#›</a:t>
            </a:fld>
            <a:endParaRPr lang="en-GB"/>
          </a:p>
        </p:txBody>
      </p:sp>
    </p:spTree>
    <p:extLst>
      <p:ext uri="{BB962C8B-B14F-4D97-AF65-F5344CB8AC3E}">
        <p14:creationId xmlns:p14="http://schemas.microsoft.com/office/powerpoint/2010/main" val="3474032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CE48FD1-3714-49DA-A058-0AB8F62816EE}" type="slidenum">
              <a:rPr lang="en-GB" smtClean="0"/>
              <a:t>1</a:t>
            </a:fld>
            <a:endParaRPr lang="en-GB"/>
          </a:p>
        </p:txBody>
      </p:sp>
    </p:spTree>
    <p:extLst>
      <p:ext uri="{BB962C8B-B14F-4D97-AF65-F5344CB8AC3E}">
        <p14:creationId xmlns:p14="http://schemas.microsoft.com/office/powerpoint/2010/main" val="12639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EA86BB7-9A81-44AC-813B-922766824B8B}" type="datetime1">
              <a:rPr lang="en-GB" smtClean="0"/>
              <a:t>12/09/2019</a:t>
            </a:fld>
            <a:endParaRPr lang="en-GB"/>
          </a:p>
        </p:txBody>
      </p:sp>
      <p:sp>
        <p:nvSpPr>
          <p:cNvPr id="5" name="Footer Placeholder 4"/>
          <p:cNvSpPr>
            <a:spLocks noGrp="1"/>
          </p:cNvSpPr>
          <p:nvPr>
            <p:ph type="ftr" sz="quarter" idx="11"/>
          </p:nvPr>
        </p:nvSpPr>
        <p:spPr/>
        <p:txBody>
          <a:bodyPr/>
          <a:lstStyle/>
          <a:p>
            <a:r>
              <a:rPr lang="en-GB"/>
              <a:t>The work of Maryam Mirzakhani</a:t>
            </a:r>
          </a:p>
        </p:txBody>
      </p:sp>
      <p:sp>
        <p:nvSpPr>
          <p:cNvPr id="6" name="Slide Number Placeholder 5"/>
          <p:cNvSpPr>
            <a:spLocks noGrp="1"/>
          </p:cNvSpPr>
          <p:nvPr>
            <p:ph type="sldNum" sz="quarter" idx="12"/>
          </p:nvPr>
        </p:nvSpPr>
        <p:spPr/>
        <p:txBody>
          <a:bodyPr/>
          <a:lstStyle/>
          <a:p>
            <a:fld id="{38814C8B-D9CA-4377-A79C-6F842FF5533F}"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5805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978B2D-CA91-4D92-9E31-E6A0C7005502}" type="datetime1">
              <a:rPr lang="en-GB" smtClean="0"/>
              <a:t>12/09/2019</a:t>
            </a:fld>
            <a:endParaRPr lang="en-GB"/>
          </a:p>
        </p:txBody>
      </p:sp>
      <p:sp>
        <p:nvSpPr>
          <p:cNvPr id="5" name="Footer Placeholder 4"/>
          <p:cNvSpPr>
            <a:spLocks noGrp="1"/>
          </p:cNvSpPr>
          <p:nvPr>
            <p:ph type="ftr" sz="quarter" idx="11"/>
          </p:nvPr>
        </p:nvSpPr>
        <p:spPr/>
        <p:txBody>
          <a:bodyPr/>
          <a:lstStyle/>
          <a:p>
            <a:r>
              <a:rPr lang="en-GB"/>
              <a:t>The work of Maryam Mirzakhani</a:t>
            </a:r>
          </a:p>
        </p:txBody>
      </p:sp>
      <p:sp>
        <p:nvSpPr>
          <p:cNvPr id="6" name="Slide Number Placeholder 5"/>
          <p:cNvSpPr>
            <a:spLocks noGrp="1"/>
          </p:cNvSpPr>
          <p:nvPr>
            <p:ph type="sldNum" sz="quarter" idx="12"/>
          </p:nvPr>
        </p:nvSpPr>
        <p:spPr/>
        <p:txBody>
          <a:bodyPr/>
          <a:lstStyle/>
          <a:p>
            <a:fld id="{38814C8B-D9CA-4377-A79C-6F842FF5533F}" type="slidenum">
              <a:rPr lang="en-GB" smtClean="0"/>
              <a:t>‹#›</a:t>
            </a:fld>
            <a:endParaRPr lang="en-GB"/>
          </a:p>
        </p:txBody>
      </p:sp>
    </p:spTree>
    <p:extLst>
      <p:ext uri="{BB962C8B-B14F-4D97-AF65-F5344CB8AC3E}">
        <p14:creationId xmlns:p14="http://schemas.microsoft.com/office/powerpoint/2010/main" val="886831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B71EF8-A5F3-441B-BAC8-83871E9FB243}" type="datetime1">
              <a:rPr lang="en-GB" smtClean="0"/>
              <a:t>12/09/2019</a:t>
            </a:fld>
            <a:endParaRPr lang="en-GB"/>
          </a:p>
        </p:txBody>
      </p:sp>
      <p:sp>
        <p:nvSpPr>
          <p:cNvPr id="5" name="Footer Placeholder 4"/>
          <p:cNvSpPr>
            <a:spLocks noGrp="1"/>
          </p:cNvSpPr>
          <p:nvPr>
            <p:ph type="ftr" sz="quarter" idx="11"/>
          </p:nvPr>
        </p:nvSpPr>
        <p:spPr/>
        <p:txBody>
          <a:bodyPr/>
          <a:lstStyle/>
          <a:p>
            <a:r>
              <a:rPr lang="en-GB"/>
              <a:t>The work of Maryam Mirzakhani</a:t>
            </a:r>
          </a:p>
        </p:txBody>
      </p:sp>
      <p:sp>
        <p:nvSpPr>
          <p:cNvPr id="6" name="Slide Number Placeholder 5"/>
          <p:cNvSpPr>
            <a:spLocks noGrp="1"/>
          </p:cNvSpPr>
          <p:nvPr>
            <p:ph type="sldNum" sz="quarter" idx="12"/>
          </p:nvPr>
        </p:nvSpPr>
        <p:spPr/>
        <p:txBody>
          <a:bodyPr/>
          <a:lstStyle/>
          <a:p>
            <a:fld id="{38814C8B-D9CA-4377-A79C-6F842FF5533F}" type="slidenum">
              <a:rPr lang="en-GB" smtClean="0"/>
              <a:t>‹#›</a:t>
            </a:fld>
            <a:endParaRPr lang="en-GB"/>
          </a:p>
        </p:txBody>
      </p:sp>
    </p:spTree>
    <p:extLst>
      <p:ext uri="{BB962C8B-B14F-4D97-AF65-F5344CB8AC3E}">
        <p14:creationId xmlns:p14="http://schemas.microsoft.com/office/powerpoint/2010/main" val="1937145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585BD4-CAE9-4388-864F-CFF3AE8FA024}" type="datetime1">
              <a:rPr lang="en-GB" smtClean="0"/>
              <a:t>12/09/2019</a:t>
            </a:fld>
            <a:endParaRPr lang="en-GB"/>
          </a:p>
        </p:txBody>
      </p:sp>
      <p:sp>
        <p:nvSpPr>
          <p:cNvPr id="5" name="Footer Placeholder 4"/>
          <p:cNvSpPr>
            <a:spLocks noGrp="1"/>
          </p:cNvSpPr>
          <p:nvPr>
            <p:ph type="ftr" sz="quarter" idx="11"/>
          </p:nvPr>
        </p:nvSpPr>
        <p:spPr/>
        <p:txBody>
          <a:bodyPr/>
          <a:lstStyle/>
          <a:p>
            <a:r>
              <a:rPr lang="en-GB"/>
              <a:t>The work of Maryam Mirzakhani</a:t>
            </a:r>
          </a:p>
        </p:txBody>
      </p:sp>
      <p:sp>
        <p:nvSpPr>
          <p:cNvPr id="6" name="Slide Number Placeholder 5"/>
          <p:cNvSpPr>
            <a:spLocks noGrp="1"/>
          </p:cNvSpPr>
          <p:nvPr>
            <p:ph type="sldNum" sz="quarter" idx="12"/>
          </p:nvPr>
        </p:nvSpPr>
        <p:spPr/>
        <p:txBody>
          <a:bodyPr/>
          <a:lstStyle/>
          <a:p>
            <a:fld id="{38814C8B-D9CA-4377-A79C-6F842FF5533F}" type="slidenum">
              <a:rPr lang="en-GB" smtClean="0"/>
              <a:t>‹#›</a:t>
            </a:fld>
            <a:endParaRPr lang="en-GB"/>
          </a:p>
        </p:txBody>
      </p:sp>
    </p:spTree>
    <p:extLst>
      <p:ext uri="{BB962C8B-B14F-4D97-AF65-F5344CB8AC3E}">
        <p14:creationId xmlns:p14="http://schemas.microsoft.com/office/powerpoint/2010/main" val="373919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5063EE-7A0A-4D05-963B-5E27A6C6F6B7}" type="datetime1">
              <a:rPr lang="en-GB" smtClean="0"/>
              <a:t>12/09/2019</a:t>
            </a:fld>
            <a:endParaRPr lang="en-GB"/>
          </a:p>
        </p:txBody>
      </p:sp>
      <p:sp>
        <p:nvSpPr>
          <p:cNvPr id="5" name="Footer Placeholder 4"/>
          <p:cNvSpPr>
            <a:spLocks noGrp="1"/>
          </p:cNvSpPr>
          <p:nvPr>
            <p:ph type="ftr" sz="quarter" idx="11"/>
          </p:nvPr>
        </p:nvSpPr>
        <p:spPr/>
        <p:txBody>
          <a:bodyPr/>
          <a:lstStyle/>
          <a:p>
            <a:r>
              <a:rPr lang="en-GB"/>
              <a:t>The work of Maryam Mirzakhani</a:t>
            </a:r>
          </a:p>
        </p:txBody>
      </p:sp>
      <p:sp>
        <p:nvSpPr>
          <p:cNvPr id="6" name="Slide Number Placeholder 5"/>
          <p:cNvSpPr>
            <a:spLocks noGrp="1"/>
          </p:cNvSpPr>
          <p:nvPr>
            <p:ph type="sldNum" sz="quarter" idx="12"/>
          </p:nvPr>
        </p:nvSpPr>
        <p:spPr/>
        <p:txBody>
          <a:bodyPr/>
          <a:lstStyle/>
          <a:p>
            <a:fld id="{38814C8B-D9CA-4377-A79C-6F842FF5533F}"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3016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1F54B3-CE98-4C5F-AF88-B70E0B3DBBF0}" type="datetime1">
              <a:rPr lang="en-GB" smtClean="0"/>
              <a:t>12/09/2019</a:t>
            </a:fld>
            <a:endParaRPr lang="en-GB"/>
          </a:p>
        </p:txBody>
      </p:sp>
      <p:sp>
        <p:nvSpPr>
          <p:cNvPr id="6" name="Footer Placeholder 5"/>
          <p:cNvSpPr>
            <a:spLocks noGrp="1"/>
          </p:cNvSpPr>
          <p:nvPr>
            <p:ph type="ftr" sz="quarter" idx="11"/>
          </p:nvPr>
        </p:nvSpPr>
        <p:spPr/>
        <p:txBody>
          <a:bodyPr/>
          <a:lstStyle/>
          <a:p>
            <a:r>
              <a:rPr lang="en-GB"/>
              <a:t>The work of Maryam Mirzakhani</a:t>
            </a:r>
          </a:p>
        </p:txBody>
      </p:sp>
      <p:sp>
        <p:nvSpPr>
          <p:cNvPr id="7" name="Slide Number Placeholder 6"/>
          <p:cNvSpPr>
            <a:spLocks noGrp="1"/>
          </p:cNvSpPr>
          <p:nvPr>
            <p:ph type="sldNum" sz="quarter" idx="12"/>
          </p:nvPr>
        </p:nvSpPr>
        <p:spPr/>
        <p:txBody>
          <a:bodyPr/>
          <a:lstStyle/>
          <a:p>
            <a:fld id="{38814C8B-D9CA-4377-A79C-6F842FF5533F}" type="slidenum">
              <a:rPr lang="en-GB" smtClean="0"/>
              <a:t>‹#›</a:t>
            </a:fld>
            <a:endParaRPr lang="en-GB"/>
          </a:p>
        </p:txBody>
      </p:sp>
    </p:spTree>
    <p:extLst>
      <p:ext uri="{BB962C8B-B14F-4D97-AF65-F5344CB8AC3E}">
        <p14:creationId xmlns:p14="http://schemas.microsoft.com/office/powerpoint/2010/main" val="808992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5731BB-630E-4C37-BA14-A6E12DBB3B0A}" type="datetime1">
              <a:rPr lang="en-GB" smtClean="0"/>
              <a:t>12/09/2019</a:t>
            </a:fld>
            <a:endParaRPr lang="en-GB"/>
          </a:p>
        </p:txBody>
      </p:sp>
      <p:sp>
        <p:nvSpPr>
          <p:cNvPr id="8" name="Footer Placeholder 7"/>
          <p:cNvSpPr>
            <a:spLocks noGrp="1"/>
          </p:cNvSpPr>
          <p:nvPr>
            <p:ph type="ftr" sz="quarter" idx="11"/>
          </p:nvPr>
        </p:nvSpPr>
        <p:spPr/>
        <p:txBody>
          <a:bodyPr/>
          <a:lstStyle/>
          <a:p>
            <a:r>
              <a:rPr lang="en-GB"/>
              <a:t>The work of Maryam Mirzakhani</a:t>
            </a:r>
          </a:p>
        </p:txBody>
      </p:sp>
      <p:sp>
        <p:nvSpPr>
          <p:cNvPr id="9" name="Slide Number Placeholder 8"/>
          <p:cNvSpPr>
            <a:spLocks noGrp="1"/>
          </p:cNvSpPr>
          <p:nvPr>
            <p:ph type="sldNum" sz="quarter" idx="12"/>
          </p:nvPr>
        </p:nvSpPr>
        <p:spPr/>
        <p:txBody>
          <a:bodyPr/>
          <a:lstStyle/>
          <a:p>
            <a:fld id="{38814C8B-D9CA-4377-A79C-6F842FF5533F}" type="slidenum">
              <a:rPr lang="en-GB" smtClean="0"/>
              <a:t>‹#›</a:t>
            </a:fld>
            <a:endParaRPr lang="en-GB"/>
          </a:p>
        </p:txBody>
      </p:sp>
    </p:spTree>
    <p:extLst>
      <p:ext uri="{BB962C8B-B14F-4D97-AF65-F5344CB8AC3E}">
        <p14:creationId xmlns:p14="http://schemas.microsoft.com/office/powerpoint/2010/main" val="3930700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EB34F3D-D84D-41F8-96C0-36DA2FBA87ED}" type="datetime1">
              <a:rPr lang="en-GB" smtClean="0"/>
              <a:t>12/09/2019</a:t>
            </a:fld>
            <a:endParaRPr lang="en-GB"/>
          </a:p>
        </p:txBody>
      </p:sp>
      <p:sp>
        <p:nvSpPr>
          <p:cNvPr id="4" name="Footer Placeholder 3"/>
          <p:cNvSpPr>
            <a:spLocks noGrp="1"/>
          </p:cNvSpPr>
          <p:nvPr>
            <p:ph type="ftr" sz="quarter" idx="11"/>
          </p:nvPr>
        </p:nvSpPr>
        <p:spPr/>
        <p:txBody>
          <a:bodyPr/>
          <a:lstStyle/>
          <a:p>
            <a:r>
              <a:rPr lang="en-GB"/>
              <a:t>The work of Maryam Mirzakhani</a:t>
            </a:r>
          </a:p>
        </p:txBody>
      </p:sp>
      <p:sp>
        <p:nvSpPr>
          <p:cNvPr id="5" name="Slide Number Placeholder 4"/>
          <p:cNvSpPr>
            <a:spLocks noGrp="1"/>
          </p:cNvSpPr>
          <p:nvPr>
            <p:ph type="sldNum" sz="quarter" idx="12"/>
          </p:nvPr>
        </p:nvSpPr>
        <p:spPr/>
        <p:txBody>
          <a:bodyPr/>
          <a:lstStyle/>
          <a:p>
            <a:fld id="{38814C8B-D9CA-4377-A79C-6F842FF5533F}" type="slidenum">
              <a:rPr lang="en-GB" smtClean="0"/>
              <a:t>‹#›</a:t>
            </a:fld>
            <a:endParaRPr lang="en-GB"/>
          </a:p>
        </p:txBody>
      </p:sp>
    </p:spTree>
    <p:extLst>
      <p:ext uri="{BB962C8B-B14F-4D97-AF65-F5344CB8AC3E}">
        <p14:creationId xmlns:p14="http://schemas.microsoft.com/office/powerpoint/2010/main" val="1662080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55DC03B-ED37-4288-80D4-C1D0AEE09BBD}" type="datetime1">
              <a:rPr lang="en-GB" smtClean="0"/>
              <a:t>12/09/2019</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GB"/>
              <a:t>The work of Maryam Mirzakhani</a:t>
            </a:r>
          </a:p>
        </p:txBody>
      </p:sp>
      <p:sp>
        <p:nvSpPr>
          <p:cNvPr id="9" name="Slide Number Placeholder 8"/>
          <p:cNvSpPr>
            <a:spLocks noGrp="1"/>
          </p:cNvSpPr>
          <p:nvPr>
            <p:ph type="sldNum" sz="quarter" idx="12"/>
          </p:nvPr>
        </p:nvSpPr>
        <p:spPr/>
        <p:txBody>
          <a:bodyPr/>
          <a:lstStyle/>
          <a:p>
            <a:fld id="{38814C8B-D9CA-4377-A79C-6F842FF5533F}" type="slidenum">
              <a:rPr lang="en-GB" smtClean="0"/>
              <a:t>‹#›</a:t>
            </a:fld>
            <a:endParaRPr lang="en-GB"/>
          </a:p>
        </p:txBody>
      </p:sp>
    </p:spTree>
    <p:extLst>
      <p:ext uri="{BB962C8B-B14F-4D97-AF65-F5344CB8AC3E}">
        <p14:creationId xmlns:p14="http://schemas.microsoft.com/office/powerpoint/2010/main" val="1689402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6C08C76-888A-40D6-8990-BBE0AAF2E1F7}" type="datetime1">
              <a:rPr lang="en-GB" smtClean="0"/>
              <a:t>12/09/2019</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GB"/>
              <a:t>The work of Maryam Mirzakhani</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8814C8B-D9CA-4377-A79C-6F842FF5533F}" type="slidenum">
              <a:rPr lang="en-GB" smtClean="0"/>
              <a:t>‹#›</a:t>
            </a:fld>
            <a:endParaRPr lang="en-GB"/>
          </a:p>
        </p:txBody>
      </p:sp>
    </p:spTree>
    <p:extLst>
      <p:ext uri="{BB962C8B-B14F-4D97-AF65-F5344CB8AC3E}">
        <p14:creationId xmlns:p14="http://schemas.microsoft.com/office/powerpoint/2010/main" val="3159401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1675AF1-A0FD-4428-842B-678B29FC079A}" type="datetime1">
              <a:rPr lang="en-GB" smtClean="0"/>
              <a:t>12/09/2019</a:t>
            </a:fld>
            <a:endParaRPr lang="en-GB"/>
          </a:p>
        </p:txBody>
      </p:sp>
      <p:sp>
        <p:nvSpPr>
          <p:cNvPr id="6" name="Footer Placeholder 5"/>
          <p:cNvSpPr>
            <a:spLocks noGrp="1"/>
          </p:cNvSpPr>
          <p:nvPr>
            <p:ph type="ftr" sz="quarter" idx="11"/>
          </p:nvPr>
        </p:nvSpPr>
        <p:spPr/>
        <p:txBody>
          <a:bodyPr/>
          <a:lstStyle/>
          <a:p>
            <a:r>
              <a:rPr lang="en-GB"/>
              <a:t>The work of Maryam Mirzakhani</a:t>
            </a:r>
          </a:p>
        </p:txBody>
      </p:sp>
      <p:sp>
        <p:nvSpPr>
          <p:cNvPr id="7" name="Slide Number Placeholder 6"/>
          <p:cNvSpPr>
            <a:spLocks noGrp="1"/>
          </p:cNvSpPr>
          <p:nvPr>
            <p:ph type="sldNum" sz="quarter" idx="12"/>
          </p:nvPr>
        </p:nvSpPr>
        <p:spPr/>
        <p:txBody>
          <a:bodyPr/>
          <a:lstStyle/>
          <a:p>
            <a:fld id="{38814C8B-D9CA-4377-A79C-6F842FF5533F}" type="slidenum">
              <a:rPr lang="en-GB" smtClean="0"/>
              <a:t>‹#›</a:t>
            </a:fld>
            <a:endParaRPr lang="en-GB"/>
          </a:p>
        </p:txBody>
      </p:sp>
    </p:spTree>
    <p:extLst>
      <p:ext uri="{BB962C8B-B14F-4D97-AF65-F5344CB8AC3E}">
        <p14:creationId xmlns:p14="http://schemas.microsoft.com/office/powerpoint/2010/main" val="2890213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419C8D9-0B1F-4CCF-A051-88B3C65DC5E3}" type="datetime1">
              <a:rPr lang="en-GB" smtClean="0"/>
              <a:t>12/09/2019</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GB"/>
              <a:t>The work of Maryam Mirzakhani</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8814C8B-D9CA-4377-A79C-6F842FF5533F}" type="slidenum">
              <a:rPr lang="en-GB" smtClean="0"/>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9068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commons.wikimedia.org/w/index.php?curid=15258077" TargetMode="External"/><Relationship Id="rId7" Type="http://schemas.openxmlformats.org/officeDocument/2006/relationships/image" Target="../media/image11.gif"/><Relationship Id="rId2" Type="http://schemas.openxmlformats.org/officeDocument/2006/relationships/hyperlink" Target="https://commons.wikimedia.org/w/index.php?curid=15281235" TargetMode="External"/><Relationship Id="rId1" Type="http://schemas.openxmlformats.org/officeDocument/2006/relationships/slideLayout" Target="../slideLayouts/slideLayout7.xml"/><Relationship Id="rId6" Type="http://schemas.openxmlformats.org/officeDocument/2006/relationships/hyperlink" Target="https://commons.wikimedia.org/w/index.php?curid=21538299" TargetMode="External"/><Relationship Id="rId11" Type="http://schemas.openxmlformats.org/officeDocument/2006/relationships/image" Target="../media/image15.png"/><Relationship Id="rId5" Type="http://schemas.openxmlformats.org/officeDocument/2006/relationships/hyperlink" Target="https://commons.wikimedia.org/w/index.php?curid=21406950" TargetMode="External"/><Relationship Id="rId10" Type="http://schemas.openxmlformats.org/officeDocument/2006/relationships/image" Target="../media/image14.jpg"/><Relationship Id="rId4" Type="http://schemas.openxmlformats.org/officeDocument/2006/relationships/hyperlink" Target="https://commons.wikimedia.org/w/index.php?curid=46971836" TargetMode="External"/><Relationship Id="rId9" Type="http://schemas.openxmlformats.org/officeDocument/2006/relationships/image" Target="../media/image13.sv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18.jp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7.png"/><Relationship Id="rId5" Type="http://schemas.openxmlformats.org/officeDocument/2006/relationships/image" Target="../media/image16.emf"/><Relationship Id="rId10" Type="http://schemas.openxmlformats.org/officeDocument/2006/relationships/image" Target="../media/image21.png"/><Relationship Id="rId4" Type="http://schemas.openxmlformats.org/officeDocument/2006/relationships/oleObject" Target="../embeddings/oleObject1.bin"/><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grasshopper3d.com/forum/topics/geodesic-on-torus-curve-parametrization-on-surface" TargetMode="External"/><Relationship Id="rId7" Type="http://schemas.openxmlformats.org/officeDocument/2006/relationships/image" Target="../media/image30.png"/><Relationship Id="rId2" Type="http://schemas.openxmlformats.org/officeDocument/2006/relationships/hyperlink" Target="https://commons.wikimedia.org/w/index.php?curid=4375381" TargetMode="Externa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commons.wikimedia.org/w/index.php?curid=38590037" TargetMode="External"/><Relationship Id="rId1"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4.png"/><Relationship Id="rId2" Type="http://schemas.openxmlformats.org/officeDocument/2006/relationships/hyperlink" Target="https://www.shapeways.com/product/YRNWCP4X6/clifford-torus?optionId=40777722" TargetMode="External"/><Relationship Id="rId1" Type="http://schemas.openxmlformats.org/officeDocument/2006/relationships/slideLayout" Target="../slideLayouts/slideLayout2.xml"/><Relationship Id="rId6" Type="http://schemas.openxmlformats.org/officeDocument/2006/relationships/hyperlink" Target="https://sketchfab.com/3d-models/half-343-kps-surface-25b01617672746489cd78fd5c65f3ecf" TargetMode="External"/><Relationship Id="rId5" Type="http://schemas.openxmlformats.org/officeDocument/2006/relationships/image" Target="../media/image43.jpg"/><Relationship Id="rId4" Type="http://schemas.openxmlformats.org/officeDocument/2006/relationships/hyperlink" Target="https://www.shapeways.com/product/YRBSFUEHB/round-mobius-strip?optionId=42987285"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commons.wikimedia.org/w/index.php?curid=40717612" TargetMode="External"/><Relationship Id="rId2" Type="http://schemas.openxmlformats.org/officeDocument/2006/relationships/hyperlink" Target="https://commons.wikimedia.org/w/index.php?curid=20737176" TargetMode="Externa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GIF"/><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www.quantamagazine.org/karen-uhlenbeck-uniter-of-geometry-and-analysis-wins-abel-prize-20190319/" TargetMode="External"/><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celebratio.org/Uhlenbeck_K/article/515/" TargetMode="External"/><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ias.edu/ideas/karen-uhlenbeck-being-first-woman-receive-abel-prize" TargetMode="External"/><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83BEE-AADD-45E6-98C1-9CE58FA96642}"/>
              </a:ext>
            </a:extLst>
          </p:cNvPr>
          <p:cNvSpPr>
            <a:spLocks noGrp="1"/>
          </p:cNvSpPr>
          <p:nvPr>
            <p:ph type="ctrTitle"/>
          </p:nvPr>
        </p:nvSpPr>
        <p:spPr/>
        <p:txBody>
          <a:bodyPr>
            <a:normAutofit/>
          </a:bodyPr>
          <a:lstStyle/>
          <a:p>
            <a:r>
              <a:rPr lang="en-GB" dirty="0"/>
              <a:t>“</a:t>
            </a:r>
            <a:r>
              <a:rPr lang="en-US" dirty="0"/>
              <a:t>I liked doing what I wasn’t supposed to do</a:t>
            </a:r>
            <a:r>
              <a:rPr lang="en-GB" dirty="0"/>
              <a:t>’’</a:t>
            </a:r>
          </a:p>
        </p:txBody>
      </p:sp>
      <p:sp>
        <p:nvSpPr>
          <p:cNvPr id="3" name="Subtitle 2">
            <a:extLst>
              <a:ext uri="{FF2B5EF4-FFF2-40B4-BE49-F238E27FC236}">
                <a16:creationId xmlns:a16="http://schemas.microsoft.com/office/drawing/2014/main" id="{DDC6393E-08E8-4E4A-A7EB-5C30B8F7E16F}"/>
              </a:ext>
            </a:extLst>
          </p:cNvPr>
          <p:cNvSpPr>
            <a:spLocks noGrp="1"/>
          </p:cNvSpPr>
          <p:nvPr>
            <p:ph type="subTitle" idx="1"/>
          </p:nvPr>
        </p:nvSpPr>
        <p:spPr/>
        <p:txBody>
          <a:bodyPr/>
          <a:lstStyle/>
          <a:p>
            <a:r>
              <a:rPr lang="en-GB" dirty="0"/>
              <a:t>The life and mathematics of Karen Uhlenbeck</a:t>
            </a:r>
          </a:p>
        </p:txBody>
      </p:sp>
      <p:sp>
        <p:nvSpPr>
          <p:cNvPr id="5" name="TextBox 4">
            <a:extLst>
              <a:ext uri="{FF2B5EF4-FFF2-40B4-BE49-F238E27FC236}">
                <a16:creationId xmlns:a16="http://schemas.microsoft.com/office/drawing/2014/main" id="{DEC523B9-1F5C-412B-BDC9-6164540CED18}"/>
              </a:ext>
            </a:extLst>
          </p:cNvPr>
          <p:cNvSpPr txBox="1"/>
          <p:nvPr/>
        </p:nvSpPr>
        <p:spPr>
          <a:xfrm>
            <a:off x="7739407" y="5598621"/>
            <a:ext cx="3416274" cy="369332"/>
          </a:xfrm>
          <a:prstGeom prst="rect">
            <a:avLst/>
          </a:prstGeom>
          <a:noFill/>
        </p:spPr>
        <p:txBody>
          <a:bodyPr wrap="square" rtlCol="0">
            <a:spAutoFit/>
          </a:bodyPr>
          <a:lstStyle/>
          <a:p>
            <a:r>
              <a:rPr lang="en-GB" dirty="0"/>
              <a:t>Daniel Mathews, September 2019</a:t>
            </a:r>
          </a:p>
        </p:txBody>
      </p:sp>
    </p:spTree>
    <p:extLst>
      <p:ext uri="{BB962C8B-B14F-4D97-AF65-F5344CB8AC3E}">
        <p14:creationId xmlns:p14="http://schemas.microsoft.com/office/powerpoint/2010/main" val="3209679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p:txBody>
          <a:bodyPr/>
          <a:lstStyle/>
          <a:p>
            <a:r>
              <a:rPr lang="en-GB" dirty="0"/>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9" y="287338"/>
            <a:ext cx="10058400" cy="968128"/>
          </a:xfrm>
        </p:spPr>
        <p:txBody>
          <a:bodyPr/>
          <a:lstStyle/>
          <a:p>
            <a:r>
              <a:rPr lang="en-GB" dirty="0"/>
              <a:t>Why mathematics?</a:t>
            </a:r>
          </a:p>
        </p:txBody>
      </p:sp>
      <p:sp>
        <p:nvSpPr>
          <p:cNvPr id="3" name="Content Placeholder 2">
            <a:extLst>
              <a:ext uri="{FF2B5EF4-FFF2-40B4-BE49-F238E27FC236}">
                <a16:creationId xmlns:a16="http://schemas.microsoft.com/office/drawing/2014/main" id="{69B147C8-074E-4CCD-8522-B26DA2EC6F24}"/>
              </a:ext>
            </a:extLst>
          </p:cNvPr>
          <p:cNvSpPr>
            <a:spLocks noGrp="1"/>
          </p:cNvSpPr>
          <p:nvPr>
            <p:ph sz="half" idx="4294967295"/>
          </p:nvPr>
        </p:nvSpPr>
        <p:spPr>
          <a:xfrm>
            <a:off x="603379" y="1399592"/>
            <a:ext cx="11246499" cy="4665305"/>
          </a:xfrm>
        </p:spPr>
        <p:txBody>
          <a:bodyPr>
            <a:normAutofit/>
          </a:bodyPr>
          <a:lstStyle/>
          <a:p>
            <a:r>
              <a:rPr lang="en-GB" dirty="0"/>
              <a:t>“I can’t say that I was really interested in mathematics as a child or adolescent, mostly because one doesn’t really understand what mathematics is until at least halfway through college.”</a:t>
            </a:r>
          </a:p>
          <a:p>
            <a:r>
              <a:rPr lang="en-US" dirty="0"/>
              <a:t>“I was taking a course… teaching like R. L. Moore. In this class I had an “aha” moment when I realized I could do what was in the books. I didn’t have to learn it, so to speak — I could create it myself. Those kinds of courses are tremendously valuable, for probably all kinds of students, because they make you realize that you can think your way through something.”</a:t>
            </a:r>
            <a:endParaRPr lang="en-GB" dirty="0"/>
          </a:p>
          <a:p>
            <a:r>
              <a:rPr lang="en-US" dirty="0"/>
              <a:t>“If you obey the rules, you could do almost anything you wanted.” </a:t>
            </a:r>
            <a:endParaRPr lang="en-GB" dirty="0"/>
          </a:p>
          <a:p>
            <a:r>
              <a:rPr lang="en-GB" dirty="0"/>
              <a:t>"I was either going to become a forest ranger or do some sort of research in science. That’s what interested me. I did not want to teach. I regarded anything to do with people as being sort of a horrible profession. … I felt that I didn’t get along with people very well.“</a:t>
            </a:r>
          </a:p>
          <a:p>
            <a:r>
              <a:rPr lang="en-GB" dirty="0"/>
              <a:t>“I have always known that I was a really good mathematician. I have a natural bent for abstraction and I love ideas of all sorts. I value time to be by myself and think, about math or other things, it doesn’t matter. The noise of the world is a difficult thing for me to deal with. I have always had a hard time handling external stimuli.”</a:t>
            </a:r>
          </a:p>
        </p:txBody>
      </p:sp>
    </p:spTree>
    <p:extLst>
      <p:ext uri="{BB962C8B-B14F-4D97-AF65-F5344CB8AC3E}">
        <p14:creationId xmlns:p14="http://schemas.microsoft.com/office/powerpoint/2010/main" val="371324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p:txBody>
          <a:bodyPr/>
          <a:lstStyle/>
          <a:p>
            <a:r>
              <a:rPr lang="en-GB" dirty="0"/>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9" y="287338"/>
            <a:ext cx="10058400" cy="968128"/>
          </a:xfrm>
        </p:spPr>
        <p:txBody>
          <a:bodyPr/>
          <a:lstStyle/>
          <a:p>
            <a:r>
              <a:rPr lang="en-GB" dirty="0"/>
              <a:t>Navigating a male space</a:t>
            </a:r>
          </a:p>
        </p:txBody>
      </p:sp>
      <p:sp>
        <p:nvSpPr>
          <p:cNvPr id="3" name="Content Placeholder 2">
            <a:extLst>
              <a:ext uri="{FF2B5EF4-FFF2-40B4-BE49-F238E27FC236}">
                <a16:creationId xmlns:a16="http://schemas.microsoft.com/office/drawing/2014/main" id="{69B147C8-074E-4CCD-8522-B26DA2EC6F24}"/>
              </a:ext>
            </a:extLst>
          </p:cNvPr>
          <p:cNvSpPr>
            <a:spLocks noGrp="1"/>
          </p:cNvSpPr>
          <p:nvPr>
            <p:ph sz="half" idx="4294967295"/>
          </p:nvPr>
        </p:nvSpPr>
        <p:spPr>
          <a:xfrm>
            <a:off x="603379" y="1399592"/>
            <a:ext cx="11246499" cy="4665305"/>
          </a:xfrm>
        </p:spPr>
        <p:txBody>
          <a:bodyPr>
            <a:normAutofit/>
          </a:bodyPr>
          <a:lstStyle/>
          <a:p>
            <a:r>
              <a:rPr lang="en-US" dirty="0"/>
              <a:t>“I was one of the people who benefited from Sputnik. There was a handful of women in my graduate program, although I was not close friends with any of them. It was evident that you wouldn’t get ahead in mathematics if you hung around with women. </a:t>
            </a:r>
          </a:p>
          <a:p>
            <a:r>
              <a:rPr lang="en-US" dirty="0"/>
              <a:t>We were told that we couldn’t do math because we were women. If anything, there was a tendency to not be friendly with other women. There was blatant, overt discouragement, but also subtle encouragement. A lot of people appreciated good students, male or female, and I was a very good student. </a:t>
            </a:r>
          </a:p>
          <a:p>
            <a:r>
              <a:rPr lang="en-US" dirty="0"/>
              <a:t>I liked doing what I wasn’t supposed to do, it was a sort of legitimate rebellion. There were no expectations because we were women, so anything we did well was considered successful.”</a:t>
            </a:r>
            <a:endParaRPr lang="en-GB" dirty="0"/>
          </a:p>
          <a:p>
            <a:endParaRPr lang="en-GB" dirty="0"/>
          </a:p>
        </p:txBody>
      </p:sp>
    </p:spTree>
    <p:extLst>
      <p:ext uri="{BB962C8B-B14F-4D97-AF65-F5344CB8AC3E}">
        <p14:creationId xmlns:p14="http://schemas.microsoft.com/office/powerpoint/2010/main" val="1180678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p:txBody>
          <a:bodyPr/>
          <a:lstStyle/>
          <a:p>
            <a:r>
              <a:rPr lang="en-GB" dirty="0"/>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9" y="287338"/>
            <a:ext cx="10058400" cy="968128"/>
          </a:xfrm>
        </p:spPr>
        <p:txBody>
          <a:bodyPr/>
          <a:lstStyle/>
          <a:p>
            <a:r>
              <a:rPr lang="en-GB" dirty="0"/>
              <a:t>Doing mathematics</a:t>
            </a:r>
          </a:p>
        </p:txBody>
      </p:sp>
      <p:sp>
        <p:nvSpPr>
          <p:cNvPr id="3" name="Content Placeholder 2">
            <a:extLst>
              <a:ext uri="{FF2B5EF4-FFF2-40B4-BE49-F238E27FC236}">
                <a16:creationId xmlns:a16="http://schemas.microsoft.com/office/drawing/2014/main" id="{69B147C8-074E-4CCD-8522-B26DA2EC6F24}"/>
              </a:ext>
            </a:extLst>
          </p:cNvPr>
          <p:cNvSpPr>
            <a:spLocks noGrp="1"/>
          </p:cNvSpPr>
          <p:nvPr>
            <p:ph sz="half" idx="4294967295"/>
          </p:nvPr>
        </p:nvSpPr>
        <p:spPr>
          <a:xfrm>
            <a:off x="603379" y="1399592"/>
            <a:ext cx="11246499" cy="4665305"/>
          </a:xfrm>
        </p:spPr>
        <p:txBody>
          <a:bodyPr>
            <a:normAutofit lnSpcReduction="10000"/>
          </a:bodyPr>
          <a:lstStyle/>
          <a:p>
            <a:r>
              <a:rPr lang="en-GB" dirty="0"/>
              <a:t>“I was hard to understand. I still am hard to understand. I was not socialized.”</a:t>
            </a:r>
          </a:p>
          <a:p>
            <a:r>
              <a:rPr lang="en-GB" dirty="0"/>
              <a:t>“You choose to do your own thing [in mathematics], and what you do is very private and personal, and three other people in the world may understand that.”</a:t>
            </a:r>
          </a:p>
          <a:p>
            <a:r>
              <a:rPr lang="en-GB" dirty="0"/>
              <a:t>“I find that I am bored with anything I understand. My excuse is that I am too poor an expositor to want to spend time on formal matters.”</a:t>
            </a:r>
          </a:p>
          <a:p>
            <a:r>
              <a:rPr lang="en-GB" dirty="0"/>
              <a:t>“there’s really no way to get into communication with modern physics without just sitting through a lot of it so that it stops sounding like garbage. You can’t logically work your way through this nonsense. You just sit through enough and suddenly what they’re saying seems logical and starts fitting together. It’s a different language.”</a:t>
            </a:r>
          </a:p>
          <a:p>
            <a:r>
              <a:rPr lang="en-GB" dirty="0"/>
              <a:t>“I also work a lot with inequalities. I don’t name each term in an inequality with a word, but I think of them somehow as individuals. After you work at it a while, they are very personal. They are your good friends.”</a:t>
            </a:r>
          </a:p>
          <a:p>
            <a:r>
              <a:rPr lang="en-GB" dirty="0"/>
              <a:t>“As a young academic I worked by myself a lot. In fact, that was one of the attractions of mathematics…  I wanted a career where I didn’t have to work with other people. … As my career advanced, however, I found I had a lot to learn from other people of all sorts.”</a:t>
            </a:r>
          </a:p>
          <a:p>
            <a:endParaRPr lang="en-GB" dirty="0"/>
          </a:p>
        </p:txBody>
      </p:sp>
    </p:spTree>
    <p:extLst>
      <p:ext uri="{BB962C8B-B14F-4D97-AF65-F5344CB8AC3E}">
        <p14:creationId xmlns:p14="http://schemas.microsoft.com/office/powerpoint/2010/main" val="324612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EABB6D50-699C-4702-A869-1EF72DD4E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837" y="1399592"/>
            <a:ext cx="4895472" cy="2352749"/>
          </a:xfrm>
          <a:prstGeom prst="rect">
            <a:avLst/>
          </a:prstGeom>
          <a:ln>
            <a:solidFill>
              <a:schemeClr val="tx1"/>
            </a:solidFill>
          </a:ln>
        </p:spPr>
      </p:pic>
      <p:pic>
        <p:nvPicPr>
          <p:cNvPr id="8" name="Picture 7" descr="A screenshot of a cell phone&#10;&#10;Description automatically generated">
            <a:extLst>
              <a:ext uri="{FF2B5EF4-FFF2-40B4-BE49-F238E27FC236}">
                <a16:creationId xmlns:a16="http://schemas.microsoft.com/office/drawing/2014/main" id="{D267F1D3-1C0E-4DF3-9746-21259BF74E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837" y="1399592"/>
            <a:ext cx="4895472" cy="2352749"/>
          </a:xfrm>
          <a:prstGeom prst="rect">
            <a:avLst/>
          </a:prstGeom>
        </p:spPr>
      </p:pic>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p:txBody>
          <a:bodyPr/>
          <a:lstStyle/>
          <a:p>
            <a:r>
              <a:rPr lang="en-GB" dirty="0"/>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9" y="287338"/>
            <a:ext cx="10058400" cy="968128"/>
          </a:xfrm>
        </p:spPr>
        <p:txBody>
          <a:bodyPr/>
          <a:lstStyle/>
          <a:p>
            <a:r>
              <a:rPr lang="en-GB" dirty="0"/>
              <a:t>A tiny part of Uhlenbeck’s mathematics</a:t>
            </a:r>
          </a:p>
        </p:txBody>
      </p:sp>
      <p:sp>
        <p:nvSpPr>
          <p:cNvPr id="3" name="Content Placeholder 2">
            <a:extLst>
              <a:ext uri="{FF2B5EF4-FFF2-40B4-BE49-F238E27FC236}">
                <a16:creationId xmlns:a16="http://schemas.microsoft.com/office/drawing/2014/main" id="{69B147C8-074E-4CCD-8522-B26DA2EC6F24}"/>
              </a:ext>
            </a:extLst>
          </p:cNvPr>
          <p:cNvSpPr>
            <a:spLocks noGrp="1"/>
          </p:cNvSpPr>
          <p:nvPr>
            <p:ph sz="half" idx="4294967295"/>
          </p:nvPr>
        </p:nvSpPr>
        <p:spPr>
          <a:xfrm>
            <a:off x="603379" y="1399592"/>
            <a:ext cx="11246499" cy="4665305"/>
          </a:xfrm>
        </p:spPr>
        <p:txBody>
          <a:bodyPr>
            <a:normAutofit/>
          </a:bodyPr>
          <a:lstStyle/>
          <a:p>
            <a:r>
              <a:rPr lang="en-GB" dirty="0"/>
              <a:t>Disclaimers / preliminary considerations</a:t>
            </a:r>
          </a:p>
          <a:p>
            <a:pPr lvl="1"/>
            <a:r>
              <a:rPr lang="en-GB" dirty="0"/>
              <a:t>No trivialising analogies</a:t>
            </a:r>
          </a:p>
          <a:p>
            <a:pPr lvl="1"/>
            <a:endParaRPr lang="en-GB" dirty="0"/>
          </a:p>
          <a:p>
            <a:pPr lvl="1"/>
            <a:r>
              <a:rPr lang="en-GB" dirty="0"/>
              <a:t>Hard functional analysis!</a:t>
            </a:r>
          </a:p>
          <a:p>
            <a:pPr lvl="2"/>
            <a:r>
              <a:rPr lang="en-GB" dirty="0"/>
              <a:t>Sequences of functions</a:t>
            </a:r>
          </a:p>
          <a:p>
            <a:pPr lvl="2"/>
            <a:r>
              <a:rPr lang="en-GB" dirty="0"/>
              <a:t>Enormous spaces of functions</a:t>
            </a:r>
          </a:p>
          <a:p>
            <a:pPr lvl="2"/>
            <a:endParaRPr lang="en-GB" dirty="0"/>
          </a:p>
          <a:p>
            <a:pPr lvl="1"/>
            <a:r>
              <a:rPr lang="en-GB" dirty="0"/>
              <a:t>No assumed knowledge beyond high school</a:t>
            </a:r>
          </a:p>
          <a:p>
            <a:pPr lvl="1"/>
            <a:r>
              <a:rPr lang="en-GB" dirty="0"/>
              <a:t>No epsilons!</a:t>
            </a:r>
          </a:p>
          <a:p>
            <a:pPr lvl="1"/>
            <a:endParaRPr lang="en-GB" dirty="0"/>
          </a:p>
          <a:p>
            <a:pPr lvl="1"/>
            <a:endParaRPr lang="en-GB" dirty="0"/>
          </a:p>
          <a:p>
            <a:pPr lvl="1"/>
            <a:r>
              <a:rPr lang="en-GB" dirty="0"/>
              <a:t>Approximate truth by varyingly apt analogies, vagaries, oversimplifications, and occasional white lies.</a:t>
            </a:r>
          </a:p>
          <a:p>
            <a:r>
              <a:rPr lang="en-GB" dirty="0"/>
              <a:t>Goal: To convey roughly the </a:t>
            </a:r>
            <a:r>
              <a:rPr lang="en-GB" i="1" dirty="0"/>
              <a:t>gist </a:t>
            </a:r>
            <a:r>
              <a:rPr lang="en-GB" dirty="0"/>
              <a:t>of the </a:t>
            </a:r>
            <a:r>
              <a:rPr lang="en-GB" i="1" dirty="0"/>
              <a:t>philosophy </a:t>
            </a:r>
            <a:r>
              <a:rPr lang="en-GB" dirty="0"/>
              <a:t>of some </a:t>
            </a:r>
            <a:r>
              <a:rPr lang="en-GB" i="1" dirty="0"/>
              <a:t>ideas </a:t>
            </a:r>
            <a:r>
              <a:rPr lang="en-GB" dirty="0"/>
              <a:t>in </a:t>
            </a:r>
            <a:r>
              <a:rPr lang="en-GB" i="1" dirty="0"/>
              <a:t>one </a:t>
            </a:r>
            <a:r>
              <a:rPr lang="en-GB" dirty="0"/>
              <a:t>influential paper, and ramifications.</a:t>
            </a:r>
          </a:p>
          <a:p>
            <a:endParaRPr lang="en-GB" dirty="0"/>
          </a:p>
        </p:txBody>
      </p:sp>
      <p:grpSp>
        <p:nvGrpSpPr>
          <p:cNvPr id="12" name="Group 11">
            <a:extLst>
              <a:ext uri="{FF2B5EF4-FFF2-40B4-BE49-F238E27FC236}">
                <a16:creationId xmlns:a16="http://schemas.microsoft.com/office/drawing/2014/main" id="{7AD08EA4-8128-4FBE-A7DC-5F5C5975675D}"/>
              </a:ext>
            </a:extLst>
          </p:cNvPr>
          <p:cNvGrpSpPr/>
          <p:nvPr/>
        </p:nvGrpSpPr>
        <p:grpSpPr>
          <a:xfrm>
            <a:off x="5210499" y="2932228"/>
            <a:ext cx="1594338" cy="1600031"/>
            <a:chOff x="5563362" y="2761910"/>
            <a:chExt cx="1594338" cy="1600031"/>
          </a:xfrm>
        </p:grpSpPr>
        <p:sp>
          <p:nvSpPr>
            <p:cNvPr id="10" name="&quot;Not Allowed&quot; Symbol 9">
              <a:extLst>
                <a:ext uri="{FF2B5EF4-FFF2-40B4-BE49-F238E27FC236}">
                  <a16:creationId xmlns:a16="http://schemas.microsoft.com/office/drawing/2014/main" id="{E094F7E6-EC7D-45AA-B597-B285F2241699}"/>
                </a:ext>
              </a:extLst>
            </p:cNvPr>
            <p:cNvSpPr>
              <a:spLocks noChangeAspect="1"/>
            </p:cNvSpPr>
            <p:nvPr/>
          </p:nvSpPr>
          <p:spPr>
            <a:xfrm>
              <a:off x="5632579" y="2906036"/>
              <a:ext cx="1455905" cy="1455905"/>
            </a:xfrm>
            <a:prstGeom prst="noSmoking">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7D1654B-FFD0-4905-BB1F-C721E6813B14}"/>
                    </a:ext>
                  </a:extLst>
                </p:cNvPr>
                <p:cNvSpPr txBox="1"/>
                <p:nvPr/>
              </p:nvSpPr>
              <p:spPr>
                <a:xfrm>
                  <a:off x="5563362" y="2761910"/>
                  <a:ext cx="1594338" cy="14773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9000" b="0" i="1" smtClean="0">
                            <a:latin typeface="Cambria Math" panose="02040503050406030204" pitchFamily="18" charset="0"/>
                          </a:rPr>
                          <m:t>𝜀</m:t>
                        </m:r>
                      </m:oMath>
                    </m:oMathPara>
                  </a14:m>
                  <a:endParaRPr lang="en-GB" sz="9000" dirty="0"/>
                </a:p>
              </p:txBody>
            </p:sp>
          </mc:Choice>
          <mc:Fallback xmlns="">
            <p:sp>
              <p:nvSpPr>
                <p:cNvPr id="11" name="TextBox 10">
                  <a:extLst>
                    <a:ext uri="{FF2B5EF4-FFF2-40B4-BE49-F238E27FC236}">
                      <a16:creationId xmlns:a16="http://schemas.microsoft.com/office/drawing/2014/main" id="{17D1654B-FFD0-4905-BB1F-C721E6813B14}"/>
                    </a:ext>
                  </a:extLst>
                </p:cNvPr>
                <p:cNvSpPr txBox="1">
                  <a:spLocks noRot="1" noChangeAspect="1" noMove="1" noResize="1" noEditPoints="1" noAdjustHandles="1" noChangeArrowheads="1" noChangeShapeType="1" noTextEdit="1"/>
                </p:cNvSpPr>
                <p:nvPr/>
              </p:nvSpPr>
              <p:spPr>
                <a:xfrm>
                  <a:off x="5563362" y="2761910"/>
                  <a:ext cx="1594338" cy="1477328"/>
                </a:xfrm>
                <a:prstGeom prst="rect">
                  <a:avLst/>
                </a:prstGeom>
                <a:blipFill>
                  <a:blip r:embed="rId4"/>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217413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7718CA-D721-43DB-B963-4FA748C1B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840" y="1870349"/>
            <a:ext cx="7274319" cy="3588059"/>
          </a:xfrm>
          <a:prstGeom prst="rect">
            <a:avLst/>
          </a:prstGeom>
        </p:spPr>
      </p:pic>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p:txBody>
          <a:bodyPr/>
          <a:lstStyle/>
          <a:p>
            <a:r>
              <a:rPr lang="en-GB" dirty="0"/>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9" y="287338"/>
            <a:ext cx="10058400" cy="968128"/>
          </a:xfrm>
        </p:spPr>
        <p:txBody>
          <a:bodyPr/>
          <a:lstStyle/>
          <a:p>
            <a:r>
              <a:rPr lang="en-GB" dirty="0"/>
              <a:t>One influential paper</a:t>
            </a:r>
          </a:p>
        </p:txBody>
      </p:sp>
      <p:sp>
        <p:nvSpPr>
          <p:cNvPr id="3" name="Content Placeholder 2">
            <a:extLst>
              <a:ext uri="{FF2B5EF4-FFF2-40B4-BE49-F238E27FC236}">
                <a16:creationId xmlns:a16="http://schemas.microsoft.com/office/drawing/2014/main" id="{69B147C8-074E-4CCD-8522-B26DA2EC6F24}"/>
              </a:ext>
            </a:extLst>
          </p:cNvPr>
          <p:cNvSpPr>
            <a:spLocks noGrp="1"/>
          </p:cNvSpPr>
          <p:nvPr>
            <p:ph sz="half" idx="4294967295"/>
          </p:nvPr>
        </p:nvSpPr>
        <p:spPr>
          <a:xfrm>
            <a:off x="603379" y="1399592"/>
            <a:ext cx="11246499" cy="4665305"/>
          </a:xfrm>
        </p:spPr>
        <p:txBody>
          <a:bodyPr>
            <a:normAutofit/>
          </a:bodyPr>
          <a:lstStyle/>
          <a:p>
            <a:endParaRPr lang="en-GB" dirty="0"/>
          </a:p>
          <a:p>
            <a:endParaRPr lang="en-GB" dirty="0"/>
          </a:p>
          <a:p>
            <a:endParaRPr lang="en-GB" dirty="0"/>
          </a:p>
          <a:p>
            <a:endParaRPr lang="en-GB" dirty="0"/>
          </a:p>
          <a:p>
            <a:endParaRPr lang="en-GB" dirty="0"/>
          </a:p>
          <a:p>
            <a:endParaRPr lang="en-GB" dirty="0"/>
          </a:p>
          <a:p>
            <a:endParaRPr lang="en-GB" dirty="0"/>
          </a:p>
        </p:txBody>
      </p:sp>
      <p:sp>
        <p:nvSpPr>
          <p:cNvPr id="5" name="Rectangle 4">
            <a:extLst>
              <a:ext uri="{FF2B5EF4-FFF2-40B4-BE49-F238E27FC236}">
                <a16:creationId xmlns:a16="http://schemas.microsoft.com/office/drawing/2014/main" id="{AE8959B4-EF08-4742-8E55-2F78D7A6B414}"/>
              </a:ext>
            </a:extLst>
          </p:cNvPr>
          <p:cNvSpPr/>
          <p:nvPr/>
        </p:nvSpPr>
        <p:spPr>
          <a:xfrm>
            <a:off x="2545237" y="1870349"/>
            <a:ext cx="1857082" cy="4863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FBE0C648-4D7D-456D-8A4E-F971C776AFE4}"/>
              </a:ext>
            </a:extLst>
          </p:cNvPr>
          <p:cNvSpPr/>
          <p:nvPr/>
        </p:nvSpPr>
        <p:spPr>
          <a:xfrm>
            <a:off x="5373278" y="2969443"/>
            <a:ext cx="1574277" cy="55618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04559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p:txBody>
          <a:bodyPr/>
          <a:lstStyle/>
          <a:p>
            <a:r>
              <a:rPr lang="en-GB" dirty="0"/>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9" y="287338"/>
            <a:ext cx="10058400" cy="968128"/>
          </a:xfrm>
        </p:spPr>
        <p:txBody>
          <a:bodyPr/>
          <a:lstStyle/>
          <a:p>
            <a:r>
              <a:rPr lang="en-GB" dirty="0"/>
              <a:t>Three important notions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9B147C8-074E-4CCD-8522-B26DA2EC6F24}"/>
                  </a:ext>
                </a:extLst>
              </p:cNvPr>
              <p:cNvSpPr>
                <a:spLocks noGrp="1"/>
              </p:cNvSpPr>
              <p:nvPr>
                <p:ph sz="half" idx="4294967295"/>
              </p:nvPr>
            </p:nvSpPr>
            <p:spPr>
              <a:xfrm>
                <a:off x="603379" y="1399592"/>
                <a:ext cx="11246499" cy="4665305"/>
              </a:xfrm>
            </p:spPr>
            <p:txBody>
              <a:bodyPr>
                <a:normAutofit/>
              </a:bodyPr>
              <a:lstStyle/>
              <a:p>
                <a:r>
                  <a:rPr lang="en-GB" dirty="0"/>
                  <a:t>1. Minimal surfaces (immersions thereof)</a:t>
                </a:r>
              </a:p>
              <a:p>
                <a:pPr lvl="1"/>
                <a:r>
                  <a:rPr lang="en-GB" dirty="0"/>
                  <a:t>Roughly,</a:t>
                </a:r>
                <a:r>
                  <a:rPr lang="en-GB" dirty="0">
                    <a:solidFill>
                      <a:srgbClr val="FF0000"/>
                    </a:solidFill>
                  </a:rPr>
                  <a:t>*</a:t>
                </a:r>
                <a:r>
                  <a:rPr lang="en-GB" dirty="0"/>
                  <a:t> surfaces that minimise area</a:t>
                </a:r>
              </a:p>
              <a:p>
                <a:pPr lvl="1"/>
                <a:r>
                  <a:rPr lang="en-GB" dirty="0"/>
                  <a:t>Surfaces formed by soap films are minimal surfaces!</a:t>
                </a:r>
              </a:p>
              <a:p>
                <a:pPr lvl="1"/>
                <a:r>
                  <a:rPr lang="en-GB" i="1" dirty="0"/>
                  <a:t>Immersed </a:t>
                </a:r>
                <a:r>
                  <a:rPr lang="en-GB" dirty="0"/>
                  <a:t>= roughly,</a:t>
                </a:r>
                <a:r>
                  <a:rPr lang="en-GB" dirty="0">
                    <a:solidFill>
                      <a:srgbClr val="FF0000"/>
                    </a:solidFill>
                  </a:rPr>
                  <a:t>*</a:t>
                </a:r>
                <a:r>
                  <a:rPr lang="en-GB" dirty="0"/>
                  <a:t> allowed to self-intersect, but no singularities allowed</a:t>
                </a:r>
              </a:p>
              <a:p>
                <a:pPr lvl="1"/>
                <a:r>
                  <a:rPr lang="en-GB" dirty="0"/>
                  <a:t>Spheres mostly</a:t>
                </a:r>
              </a:p>
              <a:p>
                <a:r>
                  <a:rPr lang="en-GB" dirty="0"/>
                  <a:t>2. The surfaces considered need not lie in </a:t>
                </a:r>
                <a14:m>
                  <m:oMath xmlns:m="http://schemas.openxmlformats.org/officeDocument/2006/math">
                    <m:sSup>
                      <m:sSupPr>
                        <m:ctrlPr>
                          <a:rPr lang="en-GB" b="0"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ℝ</m:t>
                        </m:r>
                      </m:e>
                      <m:sup>
                        <m:r>
                          <a:rPr lang="en-GB" b="0" i="1" smtClean="0">
                            <a:latin typeface="Cambria Math" panose="02040503050406030204" pitchFamily="18" charset="0"/>
                            <a:ea typeface="Cambria Math" panose="02040503050406030204" pitchFamily="18" charset="0"/>
                          </a:rPr>
                          <m:t>3</m:t>
                        </m:r>
                      </m:sup>
                    </m:sSup>
                  </m:oMath>
                </a14:m>
                <a:r>
                  <a:rPr lang="en-GB" dirty="0"/>
                  <a:t>, but in </a:t>
                </a:r>
                <a:r>
                  <a:rPr lang="en-GB" i="1" dirty="0"/>
                  <a:t>any</a:t>
                </a:r>
                <a:r>
                  <a:rPr lang="en-GB" i="1" dirty="0">
                    <a:solidFill>
                      <a:srgbClr val="0070C0"/>
                    </a:solidFill>
                  </a:rPr>
                  <a:t>*</a:t>
                </a:r>
                <a:r>
                  <a:rPr lang="en-GB" i="1" dirty="0"/>
                  <a:t> space</a:t>
                </a:r>
                <a:r>
                  <a:rPr lang="en-GB" dirty="0"/>
                  <a:t> </a:t>
                </a:r>
                <a14:m>
                  <m:oMath xmlns:m="http://schemas.openxmlformats.org/officeDocument/2006/math">
                    <m:r>
                      <a:rPr lang="en-AU" i="1">
                        <a:latin typeface="Cambria Math" panose="02040503050406030204" pitchFamily="18" charset="0"/>
                      </a:rPr>
                      <m:t>𝑁</m:t>
                    </m:r>
                  </m:oMath>
                </a14:m>
                <a:r>
                  <a:rPr lang="en-GB" dirty="0"/>
                  <a:t> of </a:t>
                </a:r>
                <a:r>
                  <a:rPr lang="en-GB" i="1" dirty="0"/>
                  <a:t>any</a:t>
                </a:r>
                <a:r>
                  <a:rPr lang="en-GB" i="1" dirty="0">
                    <a:solidFill>
                      <a:srgbClr val="7030A0"/>
                    </a:solidFill>
                  </a:rPr>
                  <a:t>*</a:t>
                </a:r>
                <a:r>
                  <a:rPr lang="en-GB" i="1" dirty="0"/>
                  <a:t> dimension</a:t>
                </a:r>
                <a:r>
                  <a:rPr lang="en-GB" dirty="0"/>
                  <a:t>.</a:t>
                </a:r>
              </a:p>
              <a:p>
                <a:pPr lvl="1"/>
                <a14:m>
                  <m:oMath xmlns:m="http://schemas.openxmlformats.org/officeDocument/2006/math">
                    <m:r>
                      <a:rPr lang="en-AU" b="0" i="1" smtClean="0">
                        <a:latin typeface="Cambria Math" panose="02040503050406030204" pitchFamily="18" charset="0"/>
                      </a:rPr>
                      <m:t>𝑁</m:t>
                    </m:r>
                  </m:oMath>
                </a14:m>
                <a:r>
                  <a:rPr lang="en-GB" dirty="0"/>
                  <a:t> is a “compact Riemannian manifold”</a:t>
                </a:r>
              </a:p>
              <a:p>
                <a:pPr lvl="1"/>
                <a:r>
                  <a:rPr lang="en-GB" dirty="0"/>
                  <a:t>Manifold = roughly</a:t>
                </a:r>
                <a:r>
                  <a:rPr lang="en-GB" dirty="0">
                    <a:solidFill>
                      <a:srgbClr val="FF0000"/>
                    </a:solidFill>
                  </a:rPr>
                  <a:t>*</a:t>
                </a:r>
                <a:r>
                  <a:rPr lang="en-GB" dirty="0"/>
                  <a:t> a space with a definite dimension</a:t>
                </a:r>
              </a:p>
              <a:p>
                <a:pPr lvl="1"/>
                <a:r>
                  <a:rPr lang="en-GB" dirty="0"/>
                  <a:t>Riemannian = roughly</a:t>
                </a:r>
                <a:r>
                  <a:rPr lang="en-GB" dirty="0">
                    <a:solidFill>
                      <a:srgbClr val="FF0000"/>
                    </a:solidFill>
                  </a:rPr>
                  <a:t>*</a:t>
                </a:r>
                <a:r>
                  <a:rPr lang="en-GB" dirty="0"/>
                  <a:t> with a notion of distance / geometry</a:t>
                </a:r>
              </a:p>
              <a:p>
                <a:pPr lvl="1"/>
                <a:r>
                  <a:rPr lang="en-GB" dirty="0"/>
                  <a:t>Compact = roughly</a:t>
                </a:r>
                <a:r>
                  <a:rPr lang="en-GB" dirty="0">
                    <a:solidFill>
                      <a:srgbClr val="FF0000"/>
                    </a:solidFill>
                  </a:rPr>
                  <a:t>*</a:t>
                </a:r>
                <a:r>
                  <a:rPr lang="en-GB" dirty="0"/>
                  <a:t> a space with finite volume</a:t>
                </a:r>
              </a:p>
              <a:p>
                <a:pPr lvl="1"/>
                <a:r>
                  <a:rPr lang="en-GB" dirty="0"/>
                  <a:t>So ``minimal immersions of 2-spheres” are given by certain maps </a:t>
                </a:r>
                <a14:m>
                  <m:oMath xmlns:m="http://schemas.openxmlformats.org/officeDocument/2006/math">
                    <m:sSup>
                      <m:sSupPr>
                        <m:ctrlPr>
                          <a:rPr lang="en-AU" b="0" i="1" smtClean="0">
                            <a:latin typeface="Cambria Math" panose="02040503050406030204" pitchFamily="18" charset="0"/>
                          </a:rPr>
                        </m:ctrlPr>
                      </m:sSupPr>
                      <m:e>
                        <m:r>
                          <a:rPr lang="en-AU" b="0" i="1" smtClean="0">
                            <a:latin typeface="Cambria Math" panose="02040503050406030204" pitchFamily="18" charset="0"/>
                          </a:rPr>
                          <m:t>𝑆</m:t>
                        </m:r>
                      </m:e>
                      <m:sup>
                        <m:r>
                          <a:rPr lang="en-AU" b="0" i="1" smtClean="0">
                            <a:latin typeface="Cambria Math" panose="02040503050406030204" pitchFamily="18" charset="0"/>
                          </a:rPr>
                          <m:t>2</m:t>
                        </m:r>
                      </m:sup>
                    </m:sSup>
                    <m:r>
                      <a:rPr lang="en-AU" b="0" i="1" smtClean="0">
                        <a:latin typeface="Cambria Math" panose="02040503050406030204" pitchFamily="18" charset="0"/>
                      </a:rPr>
                      <m:t>→</m:t>
                    </m:r>
                    <m:r>
                      <a:rPr lang="en-AU" b="0" i="1" smtClean="0">
                        <a:latin typeface="Cambria Math" panose="02040503050406030204" pitchFamily="18" charset="0"/>
                      </a:rPr>
                      <m:t>𝑁</m:t>
                    </m:r>
                  </m:oMath>
                </a14:m>
                <a:endParaRPr lang="en-GB" dirty="0"/>
              </a:p>
              <a:p>
                <a:r>
                  <a:rPr lang="en-GB" dirty="0"/>
                  <a:t>3. Existence of such surfaces</a:t>
                </a:r>
              </a:p>
              <a:p>
                <a:pPr lvl="1"/>
                <a:r>
                  <a:rPr lang="en-GB" dirty="0"/>
                  <a:t>Questions of </a:t>
                </a:r>
                <a:r>
                  <a:rPr lang="en-GB" i="1" dirty="0"/>
                  <a:t>convergence of functions </a:t>
                </a:r>
                <a14:m>
                  <m:oMath xmlns:m="http://schemas.openxmlformats.org/officeDocument/2006/math">
                    <m:sSup>
                      <m:sSupPr>
                        <m:ctrlPr>
                          <a:rPr lang="en-AU" b="0" i="1" smtClean="0">
                            <a:latin typeface="Cambria Math" panose="02040503050406030204" pitchFamily="18" charset="0"/>
                          </a:rPr>
                        </m:ctrlPr>
                      </m:sSupPr>
                      <m:e>
                        <m:r>
                          <a:rPr lang="en-AU" b="0" i="1" smtClean="0">
                            <a:latin typeface="Cambria Math" panose="02040503050406030204" pitchFamily="18" charset="0"/>
                          </a:rPr>
                          <m:t>𝑆</m:t>
                        </m:r>
                      </m:e>
                      <m:sup>
                        <m:r>
                          <a:rPr lang="en-AU" b="0" i="1" smtClean="0">
                            <a:latin typeface="Cambria Math" panose="02040503050406030204" pitchFamily="18" charset="0"/>
                          </a:rPr>
                          <m:t>2</m:t>
                        </m:r>
                      </m:sup>
                    </m:sSup>
                    <m:r>
                      <a:rPr lang="en-AU" b="0" i="1" smtClean="0">
                        <a:latin typeface="Cambria Math" panose="02040503050406030204" pitchFamily="18" charset="0"/>
                      </a:rPr>
                      <m:t>→</m:t>
                    </m:r>
                    <m:r>
                      <a:rPr lang="en-AU" b="0" i="1" smtClean="0">
                        <a:latin typeface="Cambria Math" panose="02040503050406030204" pitchFamily="18" charset="0"/>
                      </a:rPr>
                      <m:t>𝑁</m:t>
                    </m:r>
                  </m:oMath>
                </a14:m>
                <a:endParaRPr lang="en-GB" dirty="0"/>
              </a:p>
              <a:p>
                <a:endParaRPr lang="en-GB" dirty="0"/>
              </a:p>
              <a:p>
                <a:endParaRPr lang="en-GB" dirty="0"/>
              </a:p>
              <a:p>
                <a:endParaRPr lang="en-GB" dirty="0"/>
              </a:p>
            </p:txBody>
          </p:sp>
        </mc:Choice>
        <mc:Fallback xmlns="">
          <p:sp>
            <p:nvSpPr>
              <p:cNvPr id="3" name="Content Placeholder 2">
                <a:extLst>
                  <a:ext uri="{FF2B5EF4-FFF2-40B4-BE49-F238E27FC236}">
                    <a16:creationId xmlns:a16="http://schemas.microsoft.com/office/drawing/2014/main" id="{69B147C8-074E-4CCD-8522-B26DA2EC6F24}"/>
                  </a:ext>
                </a:extLst>
              </p:cNvPr>
              <p:cNvSpPr>
                <a:spLocks noGrp="1" noRot="1" noChangeAspect="1" noMove="1" noResize="1" noEditPoints="1" noAdjustHandles="1" noChangeArrowheads="1" noChangeShapeType="1" noTextEdit="1"/>
              </p:cNvSpPr>
              <p:nvPr>
                <p:ph sz="half" idx="4294967295"/>
              </p:nvPr>
            </p:nvSpPr>
            <p:spPr>
              <a:xfrm>
                <a:off x="603379" y="1399592"/>
                <a:ext cx="11246499" cy="4665305"/>
              </a:xfrm>
              <a:blipFill>
                <a:blip r:embed="rId2"/>
                <a:stretch>
                  <a:fillRect l="-596" t="-1438"/>
                </a:stretch>
              </a:blipFill>
            </p:spPr>
            <p:txBody>
              <a:bodyPr/>
              <a:lstStyle/>
              <a:p>
                <a:r>
                  <a:rPr lang="en-GB">
                    <a:noFill/>
                  </a:rPr>
                  <a:t> </a:t>
                </a:r>
              </a:p>
            </p:txBody>
          </p:sp>
        </mc:Fallback>
      </mc:AlternateContent>
      <p:sp>
        <p:nvSpPr>
          <p:cNvPr id="6" name="TextBox 5">
            <a:extLst>
              <a:ext uri="{FF2B5EF4-FFF2-40B4-BE49-F238E27FC236}">
                <a16:creationId xmlns:a16="http://schemas.microsoft.com/office/drawing/2014/main" id="{16F6DDA6-1B6D-49EB-8E3D-34C9E1A9711A}"/>
              </a:ext>
            </a:extLst>
          </p:cNvPr>
          <p:cNvSpPr txBox="1"/>
          <p:nvPr/>
        </p:nvSpPr>
        <p:spPr>
          <a:xfrm>
            <a:off x="8975760" y="4864568"/>
            <a:ext cx="2874118" cy="1200329"/>
          </a:xfrm>
          <a:prstGeom prst="rect">
            <a:avLst/>
          </a:prstGeom>
          <a:noFill/>
        </p:spPr>
        <p:txBody>
          <a:bodyPr wrap="square" rtlCol="0">
            <a:spAutoFit/>
          </a:bodyPr>
          <a:lstStyle/>
          <a:p>
            <a:r>
              <a:rPr lang="en-GB" dirty="0">
                <a:solidFill>
                  <a:srgbClr val="FF0000"/>
                </a:solidFill>
              </a:rPr>
              <a:t>* </a:t>
            </a:r>
            <a:r>
              <a:rPr lang="en-GB" i="1" dirty="0">
                <a:solidFill>
                  <a:srgbClr val="FF0000"/>
                </a:solidFill>
              </a:rPr>
              <a:t>very </a:t>
            </a:r>
            <a:r>
              <a:rPr lang="en-GB" dirty="0">
                <a:solidFill>
                  <a:srgbClr val="FF0000"/>
                </a:solidFill>
              </a:rPr>
              <a:t>roughly, as in, not</a:t>
            </a:r>
          </a:p>
          <a:p>
            <a:r>
              <a:rPr lang="en-GB" dirty="0">
                <a:solidFill>
                  <a:srgbClr val="0070C0"/>
                </a:solidFill>
              </a:rPr>
              <a:t>* not actually any</a:t>
            </a:r>
          </a:p>
          <a:p>
            <a:r>
              <a:rPr lang="en-GB" dirty="0">
                <a:solidFill>
                  <a:srgbClr val="7030A0"/>
                </a:solidFill>
              </a:rPr>
              <a:t>* well, any finite dimension</a:t>
            </a:r>
          </a:p>
          <a:p>
            <a:endParaRPr lang="en-GB" dirty="0"/>
          </a:p>
        </p:txBody>
      </p:sp>
    </p:spTree>
    <p:extLst>
      <p:ext uri="{BB962C8B-B14F-4D97-AF65-F5344CB8AC3E}">
        <p14:creationId xmlns:p14="http://schemas.microsoft.com/office/powerpoint/2010/main" val="84396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147C8-074E-4CCD-8522-B26DA2EC6F24}"/>
              </a:ext>
            </a:extLst>
          </p:cNvPr>
          <p:cNvSpPr>
            <a:spLocks noGrp="1"/>
          </p:cNvSpPr>
          <p:nvPr>
            <p:ph sz="half" idx="4294967295"/>
          </p:nvPr>
        </p:nvSpPr>
        <p:spPr>
          <a:xfrm>
            <a:off x="603379" y="1399592"/>
            <a:ext cx="11246499" cy="4665305"/>
          </a:xfrm>
        </p:spPr>
        <p:txBody>
          <a:bodyPr>
            <a:normAutofit/>
          </a:bodyPr>
          <a:lstStyle/>
          <a:p>
            <a:r>
              <a:rPr lang="en-GB" dirty="0"/>
              <a:t>A minimal surface is a surface that locally minimises its area.</a:t>
            </a:r>
          </a:p>
          <a:p>
            <a:r>
              <a:rPr lang="en-GB" dirty="0"/>
              <a:t>Soap bubbles form minimal surfaces!</a:t>
            </a:r>
          </a:p>
          <a:p>
            <a:endParaRPr lang="en-GB" dirty="0"/>
          </a:p>
          <a:p>
            <a:pPr lvl="1"/>
            <a:r>
              <a:rPr lang="en-GB" dirty="0"/>
              <a:t>Catenoid (Euler 1744)</a:t>
            </a:r>
          </a:p>
          <a:p>
            <a:pPr lvl="1"/>
            <a:endParaRPr lang="en-GB" dirty="0"/>
          </a:p>
          <a:p>
            <a:pPr lvl="1"/>
            <a:r>
              <a:rPr lang="en-GB" dirty="0"/>
              <a:t>Helicoid (Euler 1774)</a:t>
            </a:r>
          </a:p>
          <a:p>
            <a:pPr lvl="1"/>
            <a:endParaRPr lang="en-GB" dirty="0"/>
          </a:p>
          <a:p>
            <a:pPr lvl="1"/>
            <a:r>
              <a:rPr lang="en-GB" dirty="0" err="1"/>
              <a:t>Hennenberg</a:t>
            </a:r>
            <a:r>
              <a:rPr lang="en-GB" dirty="0"/>
              <a:t> surface (</a:t>
            </a:r>
            <a:r>
              <a:rPr lang="en-GB" dirty="0" err="1"/>
              <a:t>Hennenberg</a:t>
            </a:r>
            <a:r>
              <a:rPr lang="en-GB" dirty="0"/>
              <a:t> 1875) (immersed)</a:t>
            </a:r>
          </a:p>
          <a:p>
            <a:pPr lvl="1"/>
            <a:endParaRPr lang="en-GB" dirty="0"/>
          </a:p>
          <a:p>
            <a:pPr lvl="1"/>
            <a:r>
              <a:rPr lang="en-GB" dirty="0"/>
              <a:t>Costa’s minimal surface (Costa 1981)</a:t>
            </a:r>
          </a:p>
          <a:p>
            <a:endParaRPr lang="en-GB" dirty="0"/>
          </a:p>
          <a:p>
            <a:r>
              <a:rPr lang="en-GB" sz="1100" b="1" dirty="0"/>
              <a:t>Sources: </a:t>
            </a:r>
            <a:r>
              <a:rPr lang="en-GB" sz="1100" dirty="0">
                <a:hlinkClick r:id="rId2"/>
              </a:rPr>
              <a:t>Catenoid</a:t>
            </a:r>
            <a:r>
              <a:rPr lang="en-GB" sz="1100" dirty="0"/>
              <a:t>, </a:t>
            </a:r>
            <a:r>
              <a:rPr lang="en-GB" sz="1100" dirty="0">
                <a:hlinkClick r:id="rId3"/>
              </a:rPr>
              <a:t>Helicoid</a:t>
            </a:r>
            <a:r>
              <a:rPr lang="en-GB" sz="1100" dirty="0"/>
              <a:t> – Wikipedia/</a:t>
            </a:r>
            <a:r>
              <a:rPr lang="en-US" sz="1100" dirty="0" err="1"/>
              <a:t>Krishnavedala</a:t>
            </a:r>
            <a:r>
              <a:rPr lang="en-US" sz="1100" dirty="0"/>
              <a:t> CC BY-SA 3.0</a:t>
            </a:r>
            <a:br>
              <a:rPr lang="en-US" sz="1100" dirty="0"/>
            </a:br>
            <a:r>
              <a:rPr lang="en-US" sz="1100" dirty="0">
                <a:hlinkClick r:id="rId4"/>
              </a:rPr>
              <a:t>catenoid animation</a:t>
            </a:r>
            <a:r>
              <a:rPr lang="en-US" sz="1100" dirty="0"/>
              <a:t> – Wikipedia/</a:t>
            </a:r>
            <a:r>
              <a:rPr lang="en-US" sz="1100" dirty="0" err="1"/>
              <a:t>Nicoguaro</a:t>
            </a:r>
            <a:r>
              <a:rPr lang="en-US" sz="1100" dirty="0"/>
              <a:t> CC BY 4.0</a:t>
            </a:r>
            <a:br>
              <a:rPr lang="en-US" sz="1100" dirty="0"/>
            </a:br>
            <a:r>
              <a:rPr lang="en-US" sz="1100" dirty="0" err="1">
                <a:hlinkClick r:id="rId5"/>
              </a:rPr>
              <a:t>Hennenberg</a:t>
            </a:r>
            <a:r>
              <a:rPr lang="en-US" sz="1100" dirty="0"/>
              <a:t>, </a:t>
            </a:r>
            <a:r>
              <a:rPr lang="en-US" sz="1100" dirty="0">
                <a:hlinkClick r:id="rId6"/>
              </a:rPr>
              <a:t>Costa</a:t>
            </a:r>
            <a:r>
              <a:rPr lang="en-US" sz="1100" dirty="0"/>
              <a:t> – Wikipedia/Anders Sandberg CC BY-SA 3.0.</a:t>
            </a:r>
            <a:endParaRPr lang="en-GB" sz="1100" dirty="0"/>
          </a:p>
        </p:txBody>
      </p:sp>
      <p:pic>
        <p:nvPicPr>
          <p:cNvPr id="8" name="Picture 7">
            <a:extLst>
              <a:ext uri="{FF2B5EF4-FFF2-40B4-BE49-F238E27FC236}">
                <a16:creationId xmlns:a16="http://schemas.microsoft.com/office/drawing/2014/main" id="{6AD47798-E012-4B05-A6CC-1B7D18229D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8890" y="45113"/>
            <a:ext cx="4724399" cy="3543299"/>
          </a:xfrm>
          <a:prstGeom prst="rect">
            <a:avLst/>
          </a:prstGeom>
        </p:spPr>
      </p:pic>
      <p:pic>
        <p:nvPicPr>
          <p:cNvPr id="10" name="Graphic 9">
            <a:extLst>
              <a:ext uri="{FF2B5EF4-FFF2-40B4-BE49-F238E27FC236}">
                <a16:creationId xmlns:a16="http://schemas.microsoft.com/office/drawing/2014/main" id="{B95C7D24-0BA7-44F2-9F64-F6A047DA9C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76889" y="1194885"/>
            <a:ext cx="3606688" cy="2741083"/>
          </a:xfrm>
          <a:prstGeom prst="rect">
            <a:avLst/>
          </a:prstGeom>
        </p:spPr>
      </p:pic>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p:txBody>
          <a:bodyPr/>
          <a:lstStyle/>
          <a:p>
            <a:r>
              <a:rPr lang="en-GB" dirty="0"/>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9" y="287338"/>
            <a:ext cx="10058400" cy="968128"/>
          </a:xfrm>
        </p:spPr>
        <p:txBody>
          <a:bodyPr/>
          <a:lstStyle/>
          <a:p>
            <a:r>
              <a:rPr lang="en-GB" dirty="0"/>
              <a:t>Minimal surfaces</a:t>
            </a:r>
          </a:p>
        </p:txBody>
      </p:sp>
      <p:pic>
        <p:nvPicPr>
          <p:cNvPr id="12" name="Picture 11">
            <a:extLst>
              <a:ext uri="{FF2B5EF4-FFF2-40B4-BE49-F238E27FC236}">
                <a16:creationId xmlns:a16="http://schemas.microsoft.com/office/drawing/2014/main" id="{2B66FE2A-D2C8-48C8-883D-F606CD94E1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80558" y="2475235"/>
            <a:ext cx="2635638" cy="3711676"/>
          </a:xfrm>
          <a:prstGeom prst="rect">
            <a:avLst/>
          </a:prstGeom>
        </p:spPr>
      </p:pic>
      <p:pic>
        <p:nvPicPr>
          <p:cNvPr id="14" name="Picture 13">
            <a:extLst>
              <a:ext uri="{FF2B5EF4-FFF2-40B4-BE49-F238E27FC236}">
                <a16:creationId xmlns:a16="http://schemas.microsoft.com/office/drawing/2014/main" id="{1B617CFD-2C02-4CC0-A617-76A787808F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12640" y="2926080"/>
            <a:ext cx="3492361" cy="3343524"/>
          </a:xfrm>
          <a:prstGeom prst="rect">
            <a:avLst/>
          </a:prstGeom>
        </p:spPr>
      </p:pic>
    </p:spTree>
    <p:extLst>
      <p:ext uri="{BB962C8B-B14F-4D97-AF65-F5344CB8AC3E}">
        <p14:creationId xmlns:p14="http://schemas.microsoft.com/office/powerpoint/2010/main" val="107185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p:txBody>
          <a:bodyPr/>
          <a:lstStyle/>
          <a:p>
            <a:r>
              <a:rPr lang="en-GB" dirty="0"/>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9" y="287338"/>
            <a:ext cx="10058400" cy="968128"/>
          </a:xfrm>
        </p:spPr>
        <p:txBody>
          <a:bodyPr/>
          <a:lstStyle/>
          <a:p>
            <a:r>
              <a:rPr lang="en-AU" dirty="0"/>
              <a:t>What do general spaces look like?</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9B147C8-074E-4CCD-8522-B26DA2EC6F24}"/>
                  </a:ext>
                </a:extLst>
              </p:cNvPr>
              <p:cNvSpPr>
                <a:spLocks noGrp="1"/>
              </p:cNvSpPr>
              <p:nvPr>
                <p:ph sz="half" idx="4294967295"/>
              </p:nvPr>
            </p:nvSpPr>
            <p:spPr>
              <a:xfrm>
                <a:off x="603379" y="1399592"/>
                <a:ext cx="11246499" cy="4665305"/>
              </a:xfrm>
            </p:spPr>
            <p:txBody>
              <a:bodyPr>
                <a:normAutofit/>
              </a:bodyPr>
              <a:lstStyle/>
              <a:p>
                <a:r>
                  <a:rPr lang="en-AU" dirty="0"/>
                  <a:t>Minimal surfaces in a space (“compact Riemannian manifold”) </a:t>
                </a:r>
                <a14:m>
                  <m:oMath xmlns:m="http://schemas.openxmlformats.org/officeDocument/2006/math">
                    <m:r>
                      <a:rPr lang="en-AU" b="0" i="1" smtClean="0">
                        <a:latin typeface="Cambria Math" panose="02040503050406030204" pitchFamily="18" charset="0"/>
                      </a:rPr>
                      <m:t>𝑁</m:t>
                    </m:r>
                  </m:oMath>
                </a14:m>
                <a:r>
                  <a:rPr lang="en-GB" dirty="0"/>
                  <a:t>, but what can such spaces look like?</a:t>
                </a:r>
              </a:p>
              <a:p>
                <a:r>
                  <a:rPr lang="en-GB" dirty="0"/>
                  <a:t>Some examples in 3D with nice geometry:</a:t>
                </a:r>
              </a:p>
              <a:p>
                <a:r>
                  <a:rPr lang="en-GB" b="1" dirty="0"/>
                  <a:t>The 3-torus</a:t>
                </a:r>
                <a:r>
                  <a:rPr lang="en-GB" dirty="0"/>
                  <a:t>, by analogy with the 2-torus</a:t>
                </a:r>
              </a:p>
            </p:txBody>
          </p:sp>
        </mc:Choice>
        <mc:Fallback xmlns="">
          <p:sp>
            <p:nvSpPr>
              <p:cNvPr id="3" name="Content Placeholder 2">
                <a:extLst>
                  <a:ext uri="{FF2B5EF4-FFF2-40B4-BE49-F238E27FC236}">
                    <a16:creationId xmlns:a16="http://schemas.microsoft.com/office/drawing/2014/main" id="{69B147C8-074E-4CCD-8522-B26DA2EC6F24}"/>
                  </a:ext>
                </a:extLst>
              </p:cNvPr>
              <p:cNvSpPr>
                <a:spLocks noGrp="1" noRot="1" noChangeAspect="1" noMove="1" noResize="1" noEditPoints="1" noAdjustHandles="1" noChangeArrowheads="1" noChangeShapeType="1" noTextEdit="1"/>
              </p:cNvSpPr>
              <p:nvPr>
                <p:ph sz="half" idx="4294967295"/>
              </p:nvPr>
            </p:nvSpPr>
            <p:spPr>
              <a:xfrm>
                <a:off x="603379" y="1399592"/>
                <a:ext cx="11246499" cy="4665305"/>
              </a:xfrm>
              <a:blipFill>
                <a:blip r:embed="rId3"/>
                <a:stretch>
                  <a:fillRect l="-596" t="-1438"/>
                </a:stretch>
              </a:blipFill>
            </p:spPr>
            <p:txBody>
              <a:bodyPr/>
              <a:lstStyle/>
              <a:p>
                <a:r>
                  <a:rPr lang="en-GB">
                    <a:noFill/>
                  </a:rPr>
                  <a:t> </a:t>
                </a:r>
              </a:p>
            </p:txBody>
          </p:sp>
        </mc:Fallback>
      </mc:AlternateContent>
      <p:graphicFrame>
        <p:nvGraphicFramePr>
          <p:cNvPr id="7" name="Object 6">
            <a:extLst>
              <a:ext uri="{FF2B5EF4-FFF2-40B4-BE49-F238E27FC236}">
                <a16:creationId xmlns:a16="http://schemas.microsoft.com/office/drawing/2014/main" id="{A571764A-E4A7-4E65-AD19-7CDA14BFF65D}"/>
              </a:ext>
            </a:extLst>
          </p:cNvPr>
          <p:cNvGraphicFramePr>
            <a:graphicFrameLocks noChangeAspect="1"/>
          </p:cNvGraphicFramePr>
          <p:nvPr>
            <p:extLst>
              <p:ext uri="{D42A27DB-BD31-4B8C-83A1-F6EECF244321}">
                <p14:modId xmlns:p14="http://schemas.microsoft.com/office/powerpoint/2010/main" val="3570351441"/>
              </p:ext>
            </p:extLst>
          </p:nvPr>
        </p:nvGraphicFramePr>
        <p:xfrm>
          <a:off x="7534500" y="3902722"/>
          <a:ext cx="2162175" cy="2162175"/>
        </p:xfrm>
        <a:graphic>
          <a:graphicData uri="http://schemas.openxmlformats.org/presentationml/2006/ole">
            <mc:AlternateContent xmlns:mc="http://schemas.openxmlformats.org/markup-compatibility/2006">
              <mc:Choice xmlns:v="urn:schemas-microsoft-com:vml" Requires="v">
                <p:oleObj spid="_x0000_s1050" name="Acrobat Document" r:id="rId4" imgW="2162153" imgH="2162060" progId="Acrobat.Document.DC">
                  <p:embed/>
                </p:oleObj>
              </mc:Choice>
              <mc:Fallback>
                <p:oleObj name="Acrobat Document" r:id="rId4" imgW="2162153" imgH="2162060" progId="Acrobat.Document.DC">
                  <p:embed/>
                  <p:pic>
                    <p:nvPicPr>
                      <p:cNvPr id="0" name=""/>
                      <p:cNvPicPr/>
                      <p:nvPr/>
                    </p:nvPicPr>
                    <p:blipFill>
                      <a:blip r:embed="rId5"/>
                      <a:stretch>
                        <a:fillRect/>
                      </a:stretch>
                    </p:blipFill>
                    <p:spPr>
                      <a:xfrm>
                        <a:off x="7534500" y="3902722"/>
                        <a:ext cx="2162175" cy="2162175"/>
                      </a:xfrm>
                      <a:prstGeom prst="rect">
                        <a:avLst/>
                      </a:prstGeom>
                    </p:spPr>
                  </p:pic>
                </p:oleObj>
              </mc:Fallback>
            </mc:AlternateContent>
          </a:graphicData>
        </a:graphic>
      </p:graphicFrame>
      <p:pic>
        <p:nvPicPr>
          <p:cNvPr id="9" name="Picture 8" descr="A close up of a logo&#10;&#10;Description automatically generated">
            <a:extLst>
              <a:ext uri="{FF2B5EF4-FFF2-40B4-BE49-F238E27FC236}">
                <a16:creationId xmlns:a16="http://schemas.microsoft.com/office/drawing/2014/main" id="{4E81DAC1-46EF-4464-BF7C-203485E0D9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783" y="3133064"/>
            <a:ext cx="2133600" cy="2743200"/>
          </a:xfrm>
          <a:prstGeom prst="rect">
            <a:avLst/>
          </a:prstGeom>
        </p:spPr>
      </p:pic>
      <p:pic>
        <p:nvPicPr>
          <p:cNvPr id="13" name="Picture 12" descr="A picture containing clipart&#10;&#10;Description automatically generated">
            <a:extLst>
              <a:ext uri="{FF2B5EF4-FFF2-40B4-BE49-F238E27FC236}">
                <a16:creationId xmlns:a16="http://schemas.microsoft.com/office/drawing/2014/main" id="{C6DAE417-E9F8-4867-B569-3E4C56901E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24559" y="1762125"/>
            <a:ext cx="4925319" cy="2364153"/>
          </a:xfrm>
          <a:prstGeom prst="rect">
            <a:avLst/>
          </a:prstGeom>
        </p:spPr>
      </p:pic>
      <p:pic>
        <p:nvPicPr>
          <p:cNvPr id="8" name="Picture 7" descr="A picture containing object&#10;&#10;Description automatically generated">
            <a:extLst>
              <a:ext uri="{FF2B5EF4-FFF2-40B4-BE49-F238E27FC236}">
                <a16:creationId xmlns:a16="http://schemas.microsoft.com/office/drawing/2014/main" id="{E3B4A311-D7C8-41A5-9338-61D5067D3B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56917" y="1617999"/>
            <a:ext cx="1767642" cy="1767642"/>
          </a:xfrm>
          <a:prstGeom prst="rect">
            <a:avLst/>
          </a:prstGeom>
        </p:spPr>
      </p:pic>
      <p:pic>
        <p:nvPicPr>
          <p:cNvPr id="11" name="Picture 10">
            <a:extLst>
              <a:ext uri="{FF2B5EF4-FFF2-40B4-BE49-F238E27FC236}">
                <a16:creationId xmlns:a16="http://schemas.microsoft.com/office/drawing/2014/main" id="{77D8A91F-1675-4A1D-8127-DA692C43EF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15912" y="3305176"/>
            <a:ext cx="4303059" cy="2743200"/>
          </a:xfrm>
          <a:prstGeom prst="rect">
            <a:avLst/>
          </a:prstGeom>
        </p:spPr>
      </p:pic>
      <p:pic>
        <p:nvPicPr>
          <p:cNvPr id="6" name="Picture 5" descr="A close up of a green building&#10;&#10;Description automatically generated">
            <a:extLst>
              <a:ext uri="{FF2B5EF4-FFF2-40B4-BE49-F238E27FC236}">
                <a16:creationId xmlns:a16="http://schemas.microsoft.com/office/drawing/2014/main" id="{7509D026-C46A-4117-8671-D645DCD73E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4559" y="1258849"/>
            <a:ext cx="4664062" cy="4664062"/>
          </a:xfrm>
          <a:prstGeom prst="rect">
            <a:avLst/>
          </a:prstGeom>
        </p:spPr>
      </p:pic>
    </p:spTree>
    <p:extLst>
      <p:ext uri="{BB962C8B-B14F-4D97-AF65-F5344CB8AC3E}">
        <p14:creationId xmlns:p14="http://schemas.microsoft.com/office/powerpoint/2010/main" val="130478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C9C1EA-ED5C-46F5-AA36-D20FD76D5D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9161" y="1399529"/>
            <a:ext cx="3094547" cy="3042971"/>
          </a:xfrm>
          <a:prstGeom prst="rect">
            <a:avLst/>
          </a:prstGeom>
        </p:spPr>
      </p:pic>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p:txBody>
          <a:bodyPr/>
          <a:lstStyle/>
          <a:p>
            <a:r>
              <a:rPr lang="en-GB" dirty="0"/>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9" y="287338"/>
            <a:ext cx="10058400" cy="968128"/>
          </a:xfrm>
        </p:spPr>
        <p:txBody>
          <a:bodyPr/>
          <a:lstStyle/>
          <a:p>
            <a:r>
              <a:rPr lang="en-GB" dirty="0"/>
              <a:t>What do general spaces look like?</a:t>
            </a:r>
          </a:p>
        </p:txBody>
      </p:sp>
      <p:sp>
        <p:nvSpPr>
          <p:cNvPr id="3" name="Content Placeholder 2">
            <a:extLst>
              <a:ext uri="{FF2B5EF4-FFF2-40B4-BE49-F238E27FC236}">
                <a16:creationId xmlns:a16="http://schemas.microsoft.com/office/drawing/2014/main" id="{69B147C8-074E-4CCD-8522-B26DA2EC6F24}"/>
              </a:ext>
            </a:extLst>
          </p:cNvPr>
          <p:cNvSpPr>
            <a:spLocks noGrp="1"/>
          </p:cNvSpPr>
          <p:nvPr>
            <p:ph sz="half" idx="4294967295"/>
          </p:nvPr>
        </p:nvSpPr>
        <p:spPr>
          <a:xfrm>
            <a:off x="603380" y="1399592"/>
            <a:ext cx="3805782" cy="4665305"/>
          </a:xfrm>
        </p:spPr>
        <p:txBody>
          <a:bodyPr>
            <a:normAutofit fontScale="92500" lnSpcReduction="20000"/>
          </a:bodyPr>
          <a:lstStyle/>
          <a:p>
            <a:r>
              <a:rPr lang="en-AU" b="1" dirty="0"/>
              <a:t>Seifert-Weber dodecahedral space</a:t>
            </a:r>
          </a:p>
          <a:p>
            <a:r>
              <a:rPr lang="en-AU" dirty="0"/>
              <a:t>Has hyperbolic geometry!</a:t>
            </a:r>
          </a:p>
          <a:p>
            <a:r>
              <a:rPr lang="en-AU" dirty="0"/>
              <a:t>Similarly, starting from any</a:t>
            </a:r>
            <a:r>
              <a:rPr lang="en-AU" dirty="0">
                <a:solidFill>
                  <a:srgbClr val="FF0000"/>
                </a:solidFill>
              </a:rPr>
              <a:t>*</a:t>
            </a:r>
            <a:r>
              <a:rPr lang="en-AU" dirty="0"/>
              <a:t> polyhedron and identifying faces in pairs,</a:t>
            </a:r>
            <a:r>
              <a:rPr lang="en-AU" dirty="0">
                <a:solidFill>
                  <a:srgbClr val="0070C0"/>
                </a:solidFill>
              </a:rPr>
              <a:t>*</a:t>
            </a:r>
            <a:r>
              <a:rPr lang="en-AU" dirty="0"/>
              <a:t> any</a:t>
            </a:r>
            <a:r>
              <a:rPr lang="en-AU" dirty="0">
                <a:solidFill>
                  <a:srgbClr val="7030A0"/>
                </a:solidFill>
              </a:rPr>
              <a:t>*</a:t>
            </a:r>
            <a:r>
              <a:rPr lang="en-AU" dirty="0"/>
              <a:t> 3-dimensional space can be constructed.</a:t>
            </a:r>
          </a:p>
          <a:p>
            <a:r>
              <a:rPr lang="en-AU" dirty="0"/>
              <a:t>The examples drawn here have nice geometry – always exists in 3 dimensions (geometrization theorem) – but Uhlenbeck’s work applies to any number of dimensions and any metric/geometry.</a:t>
            </a:r>
          </a:p>
          <a:p>
            <a:endParaRPr lang="en-AU" dirty="0"/>
          </a:p>
          <a:p>
            <a:r>
              <a:rPr lang="en-AU" dirty="0">
                <a:solidFill>
                  <a:srgbClr val="FF0000"/>
                </a:solidFill>
              </a:rPr>
              <a:t>* not actually any</a:t>
            </a:r>
          </a:p>
          <a:p>
            <a:r>
              <a:rPr lang="en-AU" dirty="0">
                <a:solidFill>
                  <a:srgbClr val="0070C0"/>
                </a:solidFill>
              </a:rPr>
              <a:t>* conditions apply</a:t>
            </a:r>
          </a:p>
          <a:p>
            <a:r>
              <a:rPr lang="en-AU" dirty="0">
                <a:solidFill>
                  <a:srgbClr val="7030A0"/>
                </a:solidFill>
              </a:rPr>
              <a:t>* well, any compact one</a:t>
            </a:r>
            <a:endParaRPr lang="en-GB" dirty="0">
              <a:solidFill>
                <a:srgbClr val="7030A0"/>
              </a:solidFill>
            </a:endParaRPr>
          </a:p>
        </p:txBody>
      </p:sp>
      <p:pic>
        <p:nvPicPr>
          <p:cNvPr id="6" name="Picture 5" descr="A picture containing umbrella, open, indoor&#10;&#10;Description automatically generated">
            <a:extLst>
              <a:ext uri="{FF2B5EF4-FFF2-40B4-BE49-F238E27FC236}">
                <a16:creationId xmlns:a16="http://schemas.microsoft.com/office/drawing/2014/main" id="{D27348B2-B039-445C-81CE-C81CD24E3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8817" y="1255528"/>
            <a:ext cx="4759804" cy="4759804"/>
          </a:xfrm>
          <a:prstGeom prst="rect">
            <a:avLst/>
          </a:prstGeom>
        </p:spPr>
      </p:pic>
    </p:spTree>
    <p:extLst>
      <p:ext uri="{BB962C8B-B14F-4D97-AF65-F5344CB8AC3E}">
        <p14:creationId xmlns:p14="http://schemas.microsoft.com/office/powerpoint/2010/main" val="388188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p:txBody>
          <a:bodyPr/>
          <a:lstStyle/>
          <a:p>
            <a:r>
              <a:rPr lang="en-GB" dirty="0"/>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9" y="287338"/>
            <a:ext cx="10058400" cy="968128"/>
          </a:xfrm>
        </p:spPr>
        <p:txBody>
          <a:bodyPr>
            <a:normAutofit/>
          </a:bodyPr>
          <a:lstStyle/>
          <a:p>
            <a:r>
              <a:rPr lang="en-GB" dirty="0"/>
              <a:t>Convergence of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9B147C8-074E-4CCD-8522-B26DA2EC6F24}"/>
                  </a:ext>
                </a:extLst>
              </p:cNvPr>
              <p:cNvSpPr>
                <a:spLocks noGrp="1"/>
              </p:cNvSpPr>
              <p:nvPr>
                <p:ph sz="half" idx="4294967295"/>
              </p:nvPr>
            </p:nvSpPr>
            <p:spPr>
              <a:xfrm>
                <a:off x="603379" y="1399592"/>
                <a:ext cx="7974825" cy="4665305"/>
              </a:xfrm>
            </p:spPr>
            <p:txBody>
              <a:bodyPr>
                <a:normAutofit/>
              </a:bodyPr>
              <a:lstStyle/>
              <a:p>
                <a:r>
                  <a:rPr lang="en-GB" dirty="0"/>
                  <a:t>An infinite sequence of </a:t>
                </a:r>
                <a:r>
                  <a:rPr lang="en-GB" i="1" dirty="0"/>
                  <a:t>numbers</a:t>
                </a:r>
                <a:r>
                  <a:rPr lang="en-GB" dirty="0"/>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𝑎</m:t>
                        </m:r>
                      </m:e>
                      <m:sub>
                        <m:r>
                          <a:rPr lang="en-AU" b="0" i="1" smtClean="0">
                            <a:latin typeface="Cambria Math" panose="02040503050406030204" pitchFamily="18" charset="0"/>
                          </a:rPr>
                          <m:t>1</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𝑎</m:t>
                        </m:r>
                      </m:e>
                      <m:sub>
                        <m:r>
                          <a:rPr lang="en-AU" b="0" i="1" smtClean="0">
                            <a:latin typeface="Cambria Math" panose="02040503050406030204" pitchFamily="18" charset="0"/>
                          </a:rPr>
                          <m:t>2</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𝑎</m:t>
                        </m:r>
                      </m:e>
                      <m:sub>
                        <m:r>
                          <a:rPr lang="en-AU" b="0" i="1" smtClean="0">
                            <a:latin typeface="Cambria Math" panose="02040503050406030204" pitchFamily="18" charset="0"/>
                          </a:rPr>
                          <m:t>3</m:t>
                        </m:r>
                      </m:sub>
                    </m:sSub>
                    <m:r>
                      <a:rPr lang="en-AU" b="0" i="1" smtClean="0">
                        <a:latin typeface="Cambria Math" panose="02040503050406030204" pitchFamily="18" charset="0"/>
                      </a:rPr>
                      <m:t>,… </m:t>
                    </m:r>
                  </m:oMath>
                </a14:m>
                <a:r>
                  <a:rPr lang="en-GB" dirty="0"/>
                  <a:t> </a:t>
                </a:r>
                <a:r>
                  <a:rPr lang="en-GB" i="1" dirty="0"/>
                  <a:t>converges </a:t>
                </a:r>
                <a:r>
                  <a:rPr lang="en-GB" dirty="0"/>
                  <a:t>to a (finite) </a:t>
                </a:r>
                <a:r>
                  <a:rPr lang="en-GB" i="1" dirty="0"/>
                  <a:t>limit </a:t>
                </a:r>
                <a14:m>
                  <m:oMath xmlns:m="http://schemas.openxmlformats.org/officeDocument/2006/math">
                    <m:r>
                      <a:rPr lang="en-AU" b="0" i="1" smtClean="0">
                        <a:latin typeface="Cambria Math" panose="02040503050406030204" pitchFamily="18" charset="0"/>
                      </a:rPr>
                      <m:t>𝐿</m:t>
                    </m:r>
                  </m:oMath>
                </a14:m>
                <a:r>
                  <a:rPr lang="en-GB" dirty="0"/>
                  <a:t> if they eventually get really close (as close as you like) to </a:t>
                </a:r>
                <a14:m>
                  <m:oMath xmlns:m="http://schemas.openxmlformats.org/officeDocument/2006/math">
                    <m:r>
                      <a:rPr lang="en-AU" b="0" i="1" smtClean="0">
                        <a:latin typeface="Cambria Math" panose="02040503050406030204" pitchFamily="18" charset="0"/>
                      </a:rPr>
                      <m:t>𝐿</m:t>
                    </m:r>
                  </m:oMath>
                </a14:m>
                <a:r>
                  <a:rPr lang="en-GB" dirty="0"/>
                  <a:t>.</a:t>
                </a:r>
              </a:p>
              <a:p>
                <a:r>
                  <a:rPr lang="en-GB" dirty="0"/>
                  <a:t>For a sequence of </a:t>
                </a:r>
                <a:r>
                  <a:rPr lang="en-GB" i="1" dirty="0"/>
                  <a:t>functions</a:t>
                </a:r>
                <a:r>
                  <a:rPr lang="en-GB" dirty="0"/>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𝑓</m:t>
                        </m:r>
                      </m:e>
                      <m:sub>
                        <m:r>
                          <a:rPr lang="en-AU" b="0" i="1" smtClean="0">
                            <a:latin typeface="Cambria Math" panose="02040503050406030204" pitchFamily="18" charset="0"/>
                          </a:rPr>
                          <m:t>1</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𝑓</m:t>
                        </m:r>
                      </m:e>
                      <m:sub>
                        <m:r>
                          <a:rPr lang="en-AU" b="0" i="1" smtClean="0">
                            <a:latin typeface="Cambria Math" panose="02040503050406030204" pitchFamily="18" charset="0"/>
                          </a:rPr>
                          <m:t>2</m:t>
                        </m:r>
                      </m:sub>
                    </m:sSub>
                    <m:r>
                      <a:rPr lang="en-AU" b="0" i="1" smtClean="0">
                        <a:latin typeface="Cambria Math" panose="02040503050406030204" pitchFamily="18" charset="0"/>
                      </a:rPr>
                      <m:t>,</m:t>
                    </m:r>
                    <m:r>
                      <a:rPr lang="en-GB" b="0" i="1" smtClean="0">
                        <a:latin typeface="Cambria Math" panose="02040503050406030204" pitchFamily="18" charset="0"/>
                      </a:rPr>
                      <m:t>…</m:t>
                    </m:r>
                  </m:oMath>
                </a14:m>
                <a:r>
                  <a:rPr lang="en-GB" dirty="0"/>
                  <a:t>  there are several types of convergence.</a:t>
                </a:r>
              </a:p>
              <a:p>
                <a:r>
                  <a:rPr lang="en-GB" dirty="0"/>
                  <a:t>Consider the sequence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𝑓</m:t>
                        </m:r>
                      </m:e>
                      <m:sub>
                        <m:r>
                          <a:rPr lang="en-AU" b="0" i="1" smtClean="0">
                            <a:latin typeface="Cambria Math" panose="02040503050406030204" pitchFamily="18" charset="0"/>
                          </a:rPr>
                          <m:t>𝑛</m:t>
                        </m:r>
                      </m:sub>
                    </m:sSub>
                    <m:r>
                      <a:rPr lang="en-AU" b="0" i="1" smtClean="0">
                        <a:latin typeface="Cambria Math" panose="02040503050406030204" pitchFamily="18" charset="0"/>
                      </a:rPr>
                      <m:t>:</m:t>
                    </m:r>
                    <m:r>
                      <a:rPr lang="en-AU" b="0" i="1" smtClean="0">
                        <a:latin typeface="Cambria Math" panose="02040503050406030204" pitchFamily="18" charset="0"/>
                        <a:ea typeface="Cambria Math" panose="02040503050406030204" pitchFamily="18" charset="0"/>
                      </a:rPr>
                      <m:t>ℝ</m:t>
                    </m:r>
                    <m:r>
                      <a:rPr lang="en-AU" b="0" i="1" smtClean="0">
                        <a:latin typeface="Cambria Math" panose="02040503050406030204" pitchFamily="18" charset="0"/>
                      </a:rPr>
                      <m:t>→</m:t>
                    </m:r>
                    <m:r>
                      <a:rPr lang="en-AU" b="0" i="1" smtClean="0">
                        <a:latin typeface="Cambria Math" panose="02040503050406030204" pitchFamily="18" charset="0"/>
                        <a:ea typeface="Cambria Math" panose="02040503050406030204" pitchFamily="18" charset="0"/>
                      </a:rPr>
                      <m:t>ℝ</m:t>
                    </m:r>
                  </m:oMath>
                </a14:m>
                <a:r>
                  <a:rPr lang="en-GB" dirty="0"/>
                  <a:t> given by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𝑓</m:t>
                        </m:r>
                      </m:e>
                      <m:sub>
                        <m:r>
                          <a:rPr lang="en-AU" b="0" i="1" smtClean="0">
                            <a:latin typeface="Cambria Math" panose="02040503050406030204" pitchFamily="18" charset="0"/>
                          </a:rPr>
                          <m:t>𝑛</m:t>
                        </m:r>
                      </m:sub>
                    </m:sSub>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 </m:t>
                    </m:r>
                    <m:f>
                      <m:fPr>
                        <m:ctrlPr>
                          <a:rPr lang="en-AU" b="0" i="1" smtClean="0">
                            <a:latin typeface="Cambria Math" panose="02040503050406030204" pitchFamily="18" charset="0"/>
                          </a:rPr>
                        </m:ctrlPr>
                      </m:fPr>
                      <m:num>
                        <m:r>
                          <a:rPr lang="en-AU" b="0" i="1" smtClean="0">
                            <a:latin typeface="Cambria Math" panose="02040503050406030204" pitchFamily="18" charset="0"/>
                          </a:rPr>
                          <m:t>𝑥</m:t>
                        </m:r>
                      </m:num>
                      <m:den>
                        <m:r>
                          <a:rPr lang="en-AU" b="0" i="1" smtClean="0">
                            <a:latin typeface="Cambria Math" panose="02040503050406030204" pitchFamily="18" charset="0"/>
                          </a:rPr>
                          <m:t>𝑛</m:t>
                        </m:r>
                      </m:den>
                    </m:f>
                  </m:oMath>
                </a14:m>
                <a:r>
                  <a:rPr lang="en-GB" dirty="0"/>
                  <a:t> .</a:t>
                </a:r>
              </a:p>
              <a:p>
                <a:r>
                  <a:rPr lang="en-GB" dirty="0"/>
                  <a:t>For each </a:t>
                </a:r>
                <a14:m>
                  <m:oMath xmlns:m="http://schemas.openxmlformats.org/officeDocument/2006/math">
                    <m:r>
                      <a:rPr lang="en-AU" b="0" i="1" smtClean="0">
                        <a:latin typeface="Cambria Math" panose="02040503050406030204" pitchFamily="18" charset="0"/>
                      </a:rPr>
                      <m:t>𝑥</m:t>
                    </m:r>
                    <m:r>
                      <a:rPr lang="en-AU" b="0" i="1" smtClean="0">
                        <a:latin typeface="Cambria Math" panose="02040503050406030204" pitchFamily="18" charset="0"/>
                      </a:rPr>
                      <m:t>∈</m:t>
                    </m:r>
                    <m:r>
                      <a:rPr lang="en-AU" i="1">
                        <a:latin typeface="Cambria Math" panose="02040503050406030204" pitchFamily="18" charset="0"/>
                        <a:ea typeface="Cambria Math" panose="02040503050406030204" pitchFamily="18" charset="0"/>
                      </a:rPr>
                      <m:t>ℝ</m:t>
                    </m:r>
                  </m:oMath>
                </a14:m>
                <a:r>
                  <a:rPr lang="en-GB" dirty="0"/>
                  <a:t>, the sequence of numbers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𝑓</m:t>
                        </m:r>
                      </m:e>
                      <m:sub>
                        <m:r>
                          <a:rPr lang="en-AU" b="0" i="1" smtClean="0">
                            <a:latin typeface="Cambria Math" panose="02040503050406030204" pitchFamily="18" charset="0"/>
                          </a:rPr>
                          <m:t>1</m:t>
                        </m:r>
                      </m:sub>
                    </m:sSub>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 </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𝑓</m:t>
                        </m:r>
                      </m:e>
                      <m:sub>
                        <m:r>
                          <a:rPr lang="en-AU" b="0" i="1" smtClean="0">
                            <a:latin typeface="Cambria Math" panose="02040503050406030204" pitchFamily="18" charset="0"/>
                          </a:rPr>
                          <m:t>2</m:t>
                        </m:r>
                      </m:sub>
                    </m:sSub>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 </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𝑓</m:t>
                        </m:r>
                      </m:e>
                      <m:sub>
                        <m:r>
                          <a:rPr lang="en-AU" b="0" i="1" smtClean="0">
                            <a:latin typeface="Cambria Math" panose="02040503050406030204" pitchFamily="18" charset="0"/>
                          </a:rPr>
                          <m:t>3</m:t>
                        </m:r>
                      </m:sub>
                    </m:sSub>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 …</m:t>
                    </m:r>
                  </m:oMath>
                </a14:m>
                <a:r>
                  <a:rPr lang="en-GB" dirty="0"/>
                  <a:t> i.e. </a:t>
                </a:r>
                <a14:m>
                  <m:oMath xmlns:m="http://schemas.openxmlformats.org/officeDocument/2006/math">
                    <m:r>
                      <a:rPr lang="en-AU" b="0" i="1" smtClean="0">
                        <a:latin typeface="Cambria Math" panose="02040503050406030204" pitchFamily="18" charset="0"/>
                      </a:rPr>
                      <m:t>𝑥</m:t>
                    </m:r>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𝑥</m:t>
                        </m:r>
                      </m:num>
                      <m:den>
                        <m:r>
                          <a:rPr lang="en-AU" b="0" i="1" smtClean="0">
                            <a:latin typeface="Cambria Math" panose="02040503050406030204" pitchFamily="18" charset="0"/>
                          </a:rPr>
                          <m:t>2</m:t>
                        </m:r>
                      </m:den>
                    </m:f>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𝑥</m:t>
                        </m:r>
                      </m:num>
                      <m:den>
                        <m:r>
                          <a:rPr lang="en-AU" b="0" i="1" smtClean="0">
                            <a:latin typeface="Cambria Math" panose="02040503050406030204" pitchFamily="18" charset="0"/>
                          </a:rPr>
                          <m:t>3</m:t>
                        </m:r>
                      </m:den>
                    </m:f>
                    <m:r>
                      <a:rPr lang="en-AU" b="0" i="1" smtClean="0">
                        <a:latin typeface="Cambria Math" panose="02040503050406030204" pitchFamily="18" charset="0"/>
                      </a:rPr>
                      <m:t>,…</m:t>
                    </m:r>
                  </m:oMath>
                </a14:m>
                <a:r>
                  <a:rPr lang="en-GB" dirty="0"/>
                  <a:t> converges. (</a:t>
                </a:r>
                <a:r>
                  <a:rPr lang="en-GB" i="1" dirty="0"/>
                  <a:t>Pointwise</a:t>
                </a:r>
                <a:r>
                  <a:rPr lang="en-GB" dirty="0"/>
                  <a:t> convergence.)</a:t>
                </a:r>
              </a:p>
              <a:p>
                <a:r>
                  <a:rPr lang="en-GB" dirty="0"/>
                  <a:t>But the convergence is not </a:t>
                </a:r>
                <a:r>
                  <a:rPr lang="en-GB" i="1" dirty="0"/>
                  <a:t>uniform: </a:t>
                </a:r>
                <a:r>
                  <a:rPr lang="en-GB" dirty="0"/>
                  <a:t> if you look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𝑓</m:t>
                        </m:r>
                      </m:e>
                      <m:sub>
                        <m:r>
                          <a:rPr lang="en-AU" b="0" i="1" smtClean="0">
                            <a:latin typeface="Cambria Math" panose="02040503050406030204" pitchFamily="18" charset="0"/>
                          </a:rPr>
                          <m:t>𝑛</m:t>
                        </m:r>
                      </m:sub>
                    </m:sSub>
                    <m:r>
                      <a:rPr lang="en-AU" b="0" i="1" smtClean="0">
                        <a:latin typeface="Cambria Math" panose="02040503050406030204" pitchFamily="18" charset="0"/>
                      </a:rPr>
                      <m:t>(</m:t>
                    </m:r>
                    <m:r>
                      <a:rPr lang="en-AU" b="0" i="1" smtClean="0">
                        <a:latin typeface="Cambria Math" panose="02040503050406030204" pitchFamily="18" charset="0"/>
                      </a:rPr>
                      <m:t>𝑥</m:t>
                    </m:r>
                    <m:r>
                      <a:rPr lang="en-AU" b="0" i="1" smtClean="0">
                        <a:latin typeface="Cambria Math" panose="02040503050406030204" pitchFamily="18" charset="0"/>
                      </a:rPr>
                      <m:t>)</m:t>
                    </m:r>
                  </m:oMath>
                </a14:m>
                <a:r>
                  <a:rPr lang="en-GB" dirty="0"/>
                  <a:t>, no matter how large </a:t>
                </a:r>
                <a14:m>
                  <m:oMath xmlns:m="http://schemas.openxmlformats.org/officeDocument/2006/math">
                    <m:r>
                      <a:rPr lang="en-AU" b="0" i="1" smtClean="0">
                        <a:latin typeface="Cambria Math" panose="02040503050406030204" pitchFamily="18" charset="0"/>
                      </a:rPr>
                      <m:t>𝑛</m:t>
                    </m:r>
                  </m:oMath>
                </a14:m>
                <a:r>
                  <a:rPr lang="en-GB" dirty="0"/>
                  <a:t> is, you can’t get </a:t>
                </a:r>
                <a:r>
                  <a:rPr lang="en-GB" i="1" dirty="0"/>
                  <a:t>all</a:t>
                </a:r>
                <a:r>
                  <a:rPr lang="en-GB" dirty="0"/>
                  <a:t> </a:t>
                </a:r>
                <a14:m>
                  <m:oMath xmlns:m="http://schemas.openxmlformats.org/officeDocument/2006/math">
                    <m:r>
                      <a:rPr lang="en-AU" b="0" i="1" smtClean="0">
                        <a:latin typeface="Cambria Math" panose="02040503050406030204" pitchFamily="18" charset="0"/>
                      </a:rPr>
                      <m:t>𝑥</m:t>
                    </m:r>
                  </m:oMath>
                </a14:m>
                <a:r>
                  <a:rPr lang="en-GB" dirty="0"/>
                  <a:t> simultaneously really close to the limit.</a:t>
                </a:r>
              </a:p>
              <a:p>
                <a:r>
                  <a:rPr lang="en-GB" dirty="0"/>
                  <a:t>Alternatively, consider the sequence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𝑓</m:t>
                        </m:r>
                      </m:e>
                      <m:sub>
                        <m:r>
                          <a:rPr lang="en-AU" b="0" i="1" smtClean="0">
                            <a:latin typeface="Cambria Math" panose="02040503050406030204" pitchFamily="18" charset="0"/>
                          </a:rPr>
                          <m:t>𝑛</m:t>
                        </m:r>
                      </m:sub>
                    </m:sSub>
                    <m:r>
                      <a:rPr lang="en-AU" b="0" i="1" smtClean="0">
                        <a:latin typeface="Cambria Math" panose="02040503050406030204" pitchFamily="18" charset="0"/>
                      </a:rPr>
                      <m:t>:</m:t>
                    </m:r>
                    <m:r>
                      <a:rPr lang="en-AU" b="0" i="1" smtClean="0">
                        <a:latin typeface="Cambria Math" panose="02040503050406030204" pitchFamily="18" charset="0"/>
                        <a:ea typeface="Cambria Math" panose="02040503050406030204" pitchFamily="18" charset="0"/>
                      </a:rPr>
                      <m:t>ℝ</m:t>
                    </m:r>
                    <m:r>
                      <a:rPr lang="en-AU" b="0" i="1" smtClean="0">
                        <a:latin typeface="Cambria Math" panose="02040503050406030204" pitchFamily="18" charset="0"/>
                        <a:ea typeface="Cambria Math" panose="02040503050406030204" pitchFamily="18" charset="0"/>
                      </a:rPr>
                      <m:t>→</m:t>
                    </m:r>
                    <m:r>
                      <a:rPr lang="en-AU" b="0" i="1" smtClean="0">
                        <a:latin typeface="Cambria Math" panose="02040503050406030204" pitchFamily="18" charset="0"/>
                        <a:ea typeface="Cambria Math" panose="02040503050406030204" pitchFamily="18" charset="0"/>
                      </a:rPr>
                      <m:t>ℝ</m:t>
                    </m:r>
                  </m:oMath>
                </a14:m>
                <a:r>
                  <a:rPr lang="en-GB" dirty="0"/>
                  <a:t> given by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𝑓</m:t>
                        </m:r>
                      </m:e>
                      <m:sub>
                        <m:r>
                          <a:rPr lang="en-AU" b="0" i="1" smtClean="0">
                            <a:latin typeface="Cambria Math" panose="02040503050406030204" pitchFamily="18" charset="0"/>
                          </a:rPr>
                          <m:t>𝑛</m:t>
                        </m:r>
                      </m:sub>
                    </m:sSub>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 </m:t>
                    </m:r>
                    <m:f>
                      <m:fPr>
                        <m:ctrlPr>
                          <a:rPr lang="en-AU" b="0" i="1" smtClean="0">
                            <a:latin typeface="Cambria Math" panose="02040503050406030204" pitchFamily="18" charset="0"/>
                          </a:rPr>
                        </m:ctrlPr>
                      </m:fPr>
                      <m:num>
                        <m:func>
                          <m:funcPr>
                            <m:ctrlPr>
                              <a:rPr lang="en-AU" b="0" i="1" smtClean="0">
                                <a:latin typeface="Cambria Math" panose="02040503050406030204" pitchFamily="18" charset="0"/>
                              </a:rPr>
                            </m:ctrlPr>
                          </m:funcPr>
                          <m:fName>
                            <m:r>
                              <m:rPr>
                                <m:sty m:val="p"/>
                              </m:rPr>
                              <a:rPr lang="en-AU" b="0" i="0" smtClean="0">
                                <a:latin typeface="Cambria Math" panose="02040503050406030204" pitchFamily="18" charset="0"/>
                              </a:rPr>
                              <m:t>sin</m:t>
                            </m:r>
                          </m:fName>
                          <m:e>
                            <m:r>
                              <a:rPr lang="en-AU" b="0" i="1" smtClean="0">
                                <a:latin typeface="Cambria Math" panose="02040503050406030204" pitchFamily="18" charset="0"/>
                              </a:rPr>
                              <m:t>𝑥</m:t>
                            </m:r>
                          </m:e>
                        </m:func>
                      </m:num>
                      <m:den>
                        <m:r>
                          <a:rPr lang="en-AU" b="0" i="1" smtClean="0">
                            <a:latin typeface="Cambria Math" panose="02040503050406030204" pitchFamily="18" charset="0"/>
                          </a:rPr>
                          <m:t>𝑛</m:t>
                        </m:r>
                      </m:den>
                    </m:f>
                  </m:oMath>
                </a14:m>
                <a:r>
                  <a:rPr lang="en-GB" dirty="0"/>
                  <a:t> .</a:t>
                </a:r>
              </a:p>
              <a:p>
                <a:r>
                  <a:rPr lang="en-GB" dirty="0"/>
                  <a:t>The convergence is uniform. The functions eventually get really close to the zero function.</a:t>
                </a:r>
              </a:p>
            </p:txBody>
          </p:sp>
        </mc:Choice>
        <mc:Fallback xmlns="">
          <p:sp>
            <p:nvSpPr>
              <p:cNvPr id="3" name="Content Placeholder 2">
                <a:extLst>
                  <a:ext uri="{FF2B5EF4-FFF2-40B4-BE49-F238E27FC236}">
                    <a16:creationId xmlns:a16="http://schemas.microsoft.com/office/drawing/2014/main" id="{69B147C8-074E-4CCD-8522-B26DA2EC6F24}"/>
                  </a:ext>
                </a:extLst>
              </p:cNvPr>
              <p:cNvSpPr>
                <a:spLocks noGrp="1" noRot="1" noChangeAspect="1" noMove="1" noResize="1" noEditPoints="1" noAdjustHandles="1" noChangeArrowheads="1" noChangeShapeType="1" noTextEdit="1"/>
              </p:cNvSpPr>
              <p:nvPr>
                <p:ph sz="half" idx="4294967295"/>
              </p:nvPr>
            </p:nvSpPr>
            <p:spPr>
              <a:xfrm>
                <a:off x="603379" y="1399592"/>
                <a:ext cx="7974825" cy="4665305"/>
              </a:xfrm>
              <a:blipFill>
                <a:blip r:embed="rId2"/>
                <a:stretch>
                  <a:fillRect l="-841" t="-1438" r="-1911"/>
                </a:stretch>
              </a:blipFill>
            </p:spPr>
            <p:txBody>
              <a:bodyPr/>
              <a:lstStyle/>
              <a:p>
                <a:r>
                  <a:rPr lang="en-AU">
                    <a:noFill/>
                  </a:rPr>
                  <a:t> </a:t>
                </a:r>
              </a:p>
            </p:txBody>
          </p:sp>
        </mc:Fallback>
      </mc:AlternateContent>
      <p:grpSp>
        <p:nvGrpSpPr>
          <p:cNvPr id="6" name="Group 5">
            <a:extLst>
              <a:ext uri="{FF2B5EF4-FFF2-40B4-BE49-F238E27FC236}">
                <a16:creationId xmlns:a16="http://schemas.microsoft.com/office/drawing/2014/main" id="{F72A4192-1D86-4B53-899E-6E6D898028DA}"/>
              </a:ext>
            </a:extLst>
          </p:cNvPr>
          <p:cNvGrpSpPr/>
          <p:nvPr/>
        </p:nvGrpSpPr>
        <p:grpSpPr>
          <a:xfrm>
            <a:off x="6914651" y="-115772"/>
            <a:ext cx="1594338" cy="1600031"/>
            <a:chOff x="5563362" y="2761910"/>
            <a:chExt cx="1594338" cy="1600031"/>
          </a:xfrm>
        </p:grpSpPr>
        <p:sp>
          <p:nvSpPr>
            <p:cNvPr id="7" name="&quot;Not Allowed&quot; Symbol 6">
              <a:extLst>
                <a:ext uri="{FF2B5EF4-FFF2-40B4-BE49-F238E27FC236}">
                  <a16:creationId xmlns:a16="http://schemas.microsoft.com/office/drawing/2014/main" id="{D0EB2627-1CFD-4C29-B23D-7219F798AEDA}"/>
                </a:ext>
              </a:extLst>
            </p:cNvPr>
            <p:cNvSpPr>
              <a:spLocks noChangeAspect="1"/>
            </p:cNvSpPr>
            <p:nvPr/>
          </p:nvSpPr>
          <p:spPr>
            <a:xfrm>
              <a:off x="5632579" y="2906036"/>
              <a:ext cx="1455905" cy="1455905"/>
            </a:xfrm>
            <a:prstGeom prst="noSmoking">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71AA04D-366C-4DFA-B12E-2454A2B6D3F1}"/>
                    </a:ext>
                  </a:extLst>
                </p:cNvPr>
                <p:cNvSpPr txBox="1"/>
                <p:nvPr/>
              </p:nvSpPr>
              <p:spPr>
                <a:xfrm>
                  <a:off x="5563362" y="2761910"/>
                  <a:ext cx="1594338" cy="14773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9000" b="0" i="1" smtClean="0">
                            <a:latin typeface="Cambria Math" panose="02040503050406030204" pitchFamily="18" charset="0"/>
                          </a:rPr>
                          <m:t>𝜀</m:t>
                        </m:r>
                      </m:oMath>
                    </m:oMathPara>
                  </a14:m>
                  <a:endParaRPr lang="en-GB" sz="9000" dirty="0"/>
                </a:p>
              </p:txBody>
            </p:sp>
          </mc:Choice>
          <mc:Fallback xmlns="">
            <p:sp>
              <p:nvSpPr>
                <p:cNvPr id="8" name="TextBox 7">
                  <a:extLst>
                    <a:ext uri="{FF2B5EF4-FFF2-40B4-BE49-F238E27FC236}">
                      <a16:creationId xmlns:a16="http://schemas.microsoft.com/office/drawing/2014/main" id="{B71AA04D-366C-4DFA-B12E-2454A2B6D3F1}"/>
                    </a:ext>
                  </a:extLst>
                </p:cNvPr>
                <p:cNvSpPr txBox="1">
                  <a:spLocks noRot="1" noChangeAspect="1" noMove="1" noResize="1" noEditPoints="1" noAdjustHandles="1" noChangeArrowheads="1" noChangeShapeType="1" noTextEdit="1"/>
                </p:cNvSpPr>
                <p:nvPr/>
              </p:nvSpPr>
              <p:spPr>
                <a:xfrm>
                  <a:off x="5563362" y="2761910"/>
                  <a:ext cx="1594338" cy="1477328"/>
                </a:xfrm>
                <a:prstGeom prst="rect">
                  <a:avLst/>
                </a:prstGeom>
                <a:blipFill>
                  <a:blip r:embed="rId3"/>
                  <a:stretch>
                    <a:fillRect/>
                  </a:stretch>
                </a:blipFill>
              </p:spPr>
              <p:txBody>
                <a:bodyPr/>
                <a:lstStyle/>
                <a:p>
                  <a:r>
                    <a:rPr lang="en-GB">
                      <a:noFill/>
                    </a:rPr>
                    <a:t> </a:t>
                  </a:r>
                </a:p>
              </p:txBody>
            </p:sp>
          </mc:Fallback>
        </mc:AlternateContent>
      </p:grpSp>
      <p:pic>
        <p:nvPicPr>
          <p:cNvPr id="15" name="Picture 14" descr="A picture containing post&#10;&#10;Description automatically generated">
            <a:extLst>
              <a:ext uri="{FF2B5EF4-FFF2-40B4-BE49-F238E27FC236}">
                <a16:creationId xmlns:a16="http://schemas.microsoft.com/office/drawing/2014/main" id="{2F737D14-6D38-4C7B-B40A-C4B358B15B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8206" y="1293502"/>
            <a:ext cx="3010414" cy="1864784"/>
          </a:xfrm>
          <a:prstGeom prst="rect">
            <a:avLst/>
          </a:prstGeom>
        </p:spPr>
      </p:pic>
      <p:pic>
        <p:nvPicPr>
          <p:cNvPr id="17" name="Picture 16" descr="A close up of a logo&#10;&#10;Description automatically generated">
            <a:extLst>
              <a:ext uri="{FF2B5EF4-FFF2-40B4-BE49-F238E27FC236}">
                <a16:creationId xmlns:a16="http://schemas.microsoft.com/office/drawing/2014/main" id="{D79C6E43-2FEA-4566-8147-B2D6873A9E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8205" y="3699715"/>
            <a:ext cx="3010413" cy="1864784"/>
          </a:xfrm>
          <a:prstGeom prst="rect">
            <a:avLst/>
          </a:prstGeom>
        </p:spPr>
      </p:pic>
    </p:spTree>
    <p:extLst>
      <p:ext uri="{BB962C8B-B14F-4D97-AF65-F5344CB8AC3E}">
        <p14:creationId xmlns:p14="http://schemas.microsoft.com/office/powerpoint/2010/main" val="80693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FD923-9CF4-4169-A0AC-8C3D9B38D5AB}"/>
              </a:ext>
            </a:extLst>
          </p:cNvPr>
          <p:cNvSpPr>
            <a:spLocks noGrp="1"/>
          </p:cNvSpPr>
          <p:nvPr>
            <p:ph type="title" idx="4294967295"/>
          </p:nvPr>
        </p:nvSpPr>
        <p:spPr>
          <a:xfrm>
            <a:off x="1097280" y="286603"/>
            <a:ext cx="10058400" cy="1450757"/>
          </a:xfrm>
          <a:ln>
            <a:noFill/>
          </a:ln>
        </p:spPr>
        <p:txBody>
          <a:bodyPr vert="horz" lIns="91440" tIns="45720" rIns="91440" bIns="45720" rtlCol="0" anchor="b">
            <a:normAutofit/>
          </a:bodyPr>
          <a:lstStyle/>
          <a:p>
            <a:r>
              <a:rPr lang="en-US" dirty="0"/>
              <a:t>Very brief biography</a:t>
            </a:r>
          </a:p>
        </p:txBody>
      </p:sp>
      <p:sp>
        <p:nvSpPr>
          <p:cNvPr id="3" name="Content Placeholder 2">
            <a:extLst>
              <a:ext uri="{FF2B5EF4-FFF2-40B4-BE49-F238E27FC236}">
                <a16:creationId xmlns:a16="http://schemas.microsoft.com/office/drawing/2014/main" id="{81205018-E8DC-477B-929B-8786EF150178}"/>
              </a:ext>
            </a:extLst>
          </p:cNvPr>
          <p:cNvSpPr>
            <a:spLocks noGrp="1"/>
          </p:cNvSpPr>
          <p:nvPr>
            <p:ph idx="4294967295"/>
          </p:nvPr>
        </p:nvSpPr>
        <p:spPr>
          <a:xfrm>
            <a:off x="1097278" y="1845733"/>
            <a:ext cx="7750180" cy="4429598"/>
          </a:xfrm>
        </p:spPr>
        <p:txBody>
          <a:bodyPr vert="horz" lIns="0" tIns="45720" rIns="0" bIns="45720" numCol="2" rtlCol="0">
            <a:normAutofit fontScale="92500" lnSpcReduction="20000"/>
          </a:bodyPr>
          <a:lstStyle/>
          <a:p>
            <a:r>
              <a:rPr lang="en-US" dirty="0"/>
              <a:t>1942: Born Karen Keskulla, Cleveland</a:t>
            </a:r>
          </a:p>
          <a:p>
            <a:r>
              <a:rPr lang="en-US" dirty="0"/>
              <a:t>1964: BA University of Michigan</a:t>
            </a:r>
          </a:p>
          <a:p>
            <a:r>
              <a:rPr lang="en-US" dirty="0"/>
              <a:t>1965: Started graduate studies at NYU</a:t>
            </a:r>
          </a:p>
          <a:p>
            <a:r>
              <a:rPr lang="en-US" dirty="0"/>
              <a:t>1966: Re-started at Brandeis U</a:t>
            </a:r>
          </a:p>
          <a:p>
            <a:r>
              <a:rPr lang="en-US" dirty="0"/>
              <a:t>1968: PhD thesis “The Calculus of Variations and Global Analysis” under Richard Palais</a:t>
            </a:r>
          </a:p>
          <a:p>
            <a:r>
              <a:rPr lang="en-US" dirty="0"/>
              <a:t>1969-70: Temporary, MIT, UC Berkeley</a:t>
            </a:r>
          </a:p>
          <a:p>
            <a:r>
              <a:rPr lang="en-US" dirty="0"/>
              <a:t>1971: Faculty position at UIUC</a:t>
            </a:r>
          </a:p>
          <a:p>
            <a:r>
              <a:rPr lang="en-US" dirty="0"/>
              <a:t>1976: University of Illinois at Chicago</a:t>
            </a:r>
          </a:p>
          <a:p>
            <a:r>
              <a:rPr lang="en-US" dirty="0"/>
              <a:t>1981: Published with Jonathan Sacks "The existence of minimal immersions of 2-spheres"</a:t>
            </a:r>
          </a:p>
          <a:p>
            <a:r>
              <a:rPr lang="en-US" dirty="0"/>
              <a:t>1983: Moved to U Chicago</a:t>
            </a:r>
            <a:br>
              <a:rPr lang="en-US" dirty="0"/>
            </a:br>
            <a:r>
              <a:rPr lang="en-US" dirty="0"/>
              <a:t>MacArthur Fellow</a:t>
            </a:r>
          </a:p>
          <a:p>
            <a:r>
              <a:rPr lang="en-US" dirty="0"/>
              <a:t>1985: Fellow of AAAS</a:t>
            </a:r>
          </a:p>
          <a:p>
            <a:r>
              <a:rPr lang="en-US" dirty="0"/>
              <a:t>1986: Member of National Academy of Sciences</a:t>
            </a:r>
          </a:p>
          <a:p>
            <a:r>
              <a:rPr lang="en-US" dirty="0"/>
              <a:t>1988: U Texas at Austin</a:t>
            </a:r>
          </a:p>
          <a:p>
            <a:r>
              <a:rPr lang="en-US" dirty="0"/>
              <a:t>1990: Plenary speaker at ICM</a:t>
            </a:r>
          </a:p>
          <a:p>
            <a:r>
              <a:rPr lang="en-US" dirty="0"/>
              <a:t>1991: Co-founded Park City Mathematics Institute &amp; Women and Mathematics Program at IAS Princeton.</a:t>
            </a:r>
          </a:p>
          <a:p>
            <a:r>
              <a:rPr lang="en-US" dirty="0"/>
              <a:t>2001: Guggenheim fellow</a:t>
            </a:r>
          </a:p>
          <a:p>
            <a:r>
              <a:rPr lang="en-US" dirty="0"/>
              <a:t>2019: Abel Prize</a:t>
            </a:r>
          </a:p>
        </p:txBody>
      </p:sp>
      <p:pic>
        <p:nvPicPr>
          <p:cNvPr id="6" name="Picture 5" descr="A person taking a selfie&#10;&#10;Description automatically generated">
            <a:extLst>
              <a:ext uri="{FF2B5EF4-FFF2-40B4-BE49-F238E27FC236}">
                <a16:creationId xmlns:a16="http://schemas.microsoft.com/office/drawing/2014/main" id="{112A11D9-0758-4C6B-A5DF-B968C52F57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7458" y="2202582"/>
            <a:ext cx="2308222" cy="3471012"/>
          </a:xfrm>
          <a:prstGeom prst="rect">
            <a:avLst/>
          </a:prstGeom>
        </p:spPr>
      </p:pic>
      <p:sp>
        <p:nvSpPr>
          <p:cNvPr id="4" name="Footer Placeholder 3">
            <a:extLst>
              <a:ext uri="{FF2B5EF4-FFF2-40B4-BE49-F238E27FC236}">
                <a16:creationId xmlns:a16="http://schemas.microsoft.com/office/drawing/2014/main" id="{ADE2654F-8999-429D-A93B-C77BDD1B4761}"/>
              </a:ext>
            </a:extLst>
          </p:cNvPr>
          <p:cNvSpPr>
            <a:spLocks noGrp="1"/>
          </p:cNvSpPr>
          <p:nvPr>
            <p:ph type="ftr" sz="quarter" idx="11"/>
          </p:nvPr>
        </p:nvSpPr>
        <p:spPr>
          <a:xfrm>
            <a:off x="3686185" y="6459785"/>
            <a:ext cx="4822804" cy="365125"/>
          </a:xfrm>
        </p:spPr>
        <p:txBody>
          <a:bodyPr vert="horz" lIns="91440" tIns="45720" rIns="91440" bIns="45720" rtlCol="0" anchor="ctr">
            <a:normAutofit/>
          </a:bodyPr>
          <a:lstStyle/>
          <a:p>
            <a:pPr defTabSz="914400">
              <a:spcAft>
                <a:spcPts val="600"/>
              </a:spcAft>
            </a:pPr>
            <a:r>
              <a:rPr lang="en-US" kern="1200" cap="all" baseline="0" dirty="0">
                <a:solidFill>
                  <a:srgbClr val="FFFFFF"/>
                </a:solidFill>
                <a:latin typeface="+mn-lt"/>
                <a:ea typeface="+mn-ea"/>
                <a:cs typeface="+mn-cs"/>
              </a:rPr>
              <a:t>The life and mathematics of Karen Uhlenbeck</a:t>
            </a:r>
          </a:p>
        </p:txBody>
      </p:sp>
      <p:cxnSp>
        <p:nvCxnSpPr>
          <p:cNvPr id="7" name="Straight Connector 6">
            <a:extLst>
              <a:ext uri="{FF2B5EF4-FFF2-40B4-BE49-F238E27FC236}">
                <a16:creationId xmlns:a16="http://schemas.microsoft.com/office/drawing/2014/main" id="{67628207-D08C-4A02-ADE4-000A9C1A5CEB}"/>
              </a:ext>
            </a:extLst>
          </p:cNvPr>
          <p:cNvCxnSpPr/>
          <p:nvPr/>
        </p:nvCxnSpPr>
        <p:spPr>
          <a:xfrm>
            <a:off x="1097278" y="1743740"/>
            <a:ext cx="10058402"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31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p:txBody>
          <a:bodyPr/>
          <a:lstStyle/>
          <a:p>
            <a:r>
              <a:rPr lang="en-GB" dirty="0"/>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9" y="287338"/>
            <a:ext cx="10058400" cy="968128"/>
          </a:xfrm>
        </p:spPr>
        <p:txBody>
          <a:bodyPr/>
          <a:lstStyle/>
          <a:p>
            <a:r>
              <a:rPr lang="en-GB" dirty="0"/>
              <a:t>When must sequences converge?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9B147C8-074E-4CCD-8522-B26DA2EC6F24}"/>
                  </a:ext>
                </a:extLst>
              </p:cNvPr>
              <p:cNvSpPr>
                <a:spLocks noGrp="1"/>
              </p:cNvSpPr>
              <p:nvPr>
                <p:ph sz="half" idx="4294967295"/>
              </p:nvPr>
            </p:nvSpPr>
            <p:spPr>
              <a:xfrm>
                <a:off x="603379" y="1399592"/>
                <a:ext cx="11246499" cy="4665305"/>
              </a:xfrm>
            </p:spPr>
            <p:txBody>
              <a:bodyPr>
                <a:normAutofit/>
              </a:bodyPr>
              <a:lstStyle/>
              <a:p>
                <a:endParaRPr lang="en-AU" dirty="0"/>
              </a:p>
              <a:p>
                <a:r>
                  <a:rPr lang="en-AU" dirty="0"/>
                  <a:t>Do we expect a randomly chosen sequence of real numbers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𝑎</m:t>
                        </m:r>
                      </m:e>
                      <m:sub>
                        <m:r>
                          <a:rPr lang="en-AU" b="0" i="1" smtClean="0">
                            <a:latin typeface="Cambria Math" panose="02040503050406030204" pitchFamily="18" charset="0"/>
                          </a:rPr>
                          <m:t>1</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𝑎</m:t>
                        </m:r>
                      </m:e>
                      <m:sub>
                        <m:r>
                          <a:rPr lang="en-AU" b="0" i="1" smtClean="0">
                            <a:latin typeface="Cambria Math" panose="02040503050406030204" pitchFamily="18" charset="0"/>
                          </a:rPr>
                          <m:t>2</m:t>
                        </m:r>
                      </m:sub>
                    </m:sSub>
                    <m:r>
                      <a:rPr lang="en-AU" b="0" i="1" smtClean="0">
                        <a:latin typeface="Cambria Math" panose="02040503050406030204" pitchFamily="18" charset="0"/>
                      </a:rPr>
                      <m:t>,…</m:t>
                    </m:r>
                  </m:oMath>
                </a14:m>
                <a:r>
                  <a:rPr lang="en-AU" dirty="0"/>
                  <a:t> to converge?</a:t>
                </a:r>
              </a:p>
              <a:p>
                <a:r>
                  <a:rPr lang="en-AU" dirty="0"/>
                  <a:t>Do we expect a randomly chosen sequence of real numbers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𝑎</m:t>
                        </m:r>
                      </m:e>
                      <m:sub>
                        <m:r>
                          <a:rPr lang="en-AU" b="0" i="1" smtClean="0">
                            <a:latin typeface="Cambria Math" panose="02040503050406030204" pitchFamily="18" charset="0"/>
                          </a:rPr>
                          <m:t>1</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𝑎</m:t>
                        </m:r>
                      </m:e>
                      <m:sub>
                        <m:r>
                          <a:rPr lang="en-AU" b="0" i="1" smtClean="0">
                            <a:latin typeface="Cambria Math" panose="02040503050406030204" pitchFamily="18" charset="0"/>
                          </a:rPr>
                          <m:t>2</m:t>
                        </m:r>
                      </m:sub>
                    </m:sSub>
                    <m:r>
                      <a:rPr lang="en-AU" b="0" i="1" smtClean="0">
                        <a:latin typeface="Cambria Math" panose="02040503050406030204" pitchFamily="18" charset="0"/>
                      </a:rPr>
                      <m:t>,…</m:t>
                    </m:r>
                  </m:oMath>
                </a14:m>
                <a:r>
                  <a:rPr lang="en-AU" dirty="0"/>
                  <a:t> such that all </a:t>
                </a:r>
                <a14:m>
                  <m:oMath xmlns:m="http://schemas.openxmlformats.org/officeDocument/2006/math">
                    <m:d>
                      <m:dPr>
                        <m:begChr m:val="|"/>
                        <m:endChr m:val="|"/>
                        <m:ctrlPr>
                          <a:rPr lang="en-AU" b="0" i="1" smtClean="0">
                            <a:latin typeface="Cambria Math" panose="02040503050406030204" pitchFamily="18" charset="0"/>
                          </a:rPr>
                        </m:ctrlPr>
                      </m:dPr>
                      <m:e>
                        <m:sSub>
                          <m:sSubPr>
                            <m:ctrlPr>
                              <a:rPr lang="en-AU" b="0" i="1" smtClean="0">
                                <a:latin typeface="Cambria Math" panose="02040503050406030204" pitchFamily="18" charset="0"/>
                              </a:rPr>
                            </m:ctrlPr>
                          </m:sSubPr>
                          <m:e>
                            <m:r>
                              <a:rPr lang="en-AU" b="0" i="1" smtClean="0">
                                <a:latin typeface="Cambria Math" panose="02040503050406030204" pitchFamily="18" charset="0"/>
                              </a:rPr>
                              <m:t>𝑎</m:t>
                            </m:r>
                          </m:e>
                          <m:sub>
                            <m:r>
                              <a:rPr lang="en-AU" b="0" i="1" smtClean="0">
                                <a:latin typeface="Cambria Math" panose="02040503050406030204" pitchFamily="18" charset="0"/>
                              </a:rPr>
                              <m:t>𝑛</m:t>
                            </m:r>
                          </m:sub>
                        </m:sSub>
                      </m:e>
                    </m:d>
                    <m:r>
                      <a:rPr lang="en-AU" b="0" i="1" smtClean="0">
                        <a:latin typeface="Cambria Math" panose="02040503050406030204" pitchFamily="18" charset="0"/>
                      </a:rPr>
                      <m:t>&lt;6</m:t>
                    </m:r>
                  </m:oMath>
                </a14:m>
                <a:r>
                  <a:rPr lang="en-AU" dirty="0"/>
                  <a:t> to converge?</a:t>
                </a:r>
              </a:p>
              <a:p>
                <a:r>
                  <a:rPr lang="en-AU" b="1" dirty="0"/>
                  <a:t>Bolzano-</a:t>
                </a:r>
                <a:r>
                  <a:rPr lang="en-AU" b="1" dirty="0" err="1"/>
                  <a:t>Weierstrass</a:t>
                </a:r>
                <a:r>
                  <a:rPr lang="en-AU" b="1" dirty="0"/>
                  <a:t> theorem (1817): </a:t>
                </a:r>
                <a:r>
                  <a:rPr lang="en-AU" dirty="0"/>
                  <a:t>any sequence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𝑎</m:t>
                        </m:r>
                      </m:e>
                      <m:sub>
                        <m:r>
                          <a:rPr lang="en-AU" b="0" i="1" smtClean="0">
                            <a:latin typeface="Cambria Math" panose="02040503050406030204" pitchFamily="18" charset="0"/>
                          </a:rPr>
                          <m:t>𝑛</m:t>
                        </m:r>
                      </m:sub>
                    </m:sSub>
                  </m:oMath>
                </a14:m>
                <a:r>
                  <a:rPr lang="en-AU" dirty="0"/>
                  <a:t> of reals which is bounded (e.g. by 6) has a </a:t>
                </a:r>
                <a:r>
                  <a:rPr lang="en-AU" i="1" dirty="0"/>
                  <a:t>convergent subsequence</a:t>
                </a:r>
                <a:r>
                  <a:rPr lang="en-AU" dirty="0"/>
                  <a:t>.</a:t>
                </a:r>
              </a:p>
              <a:p>
                <a:endParaRPr lang="en-AU" dirty="0"/>
              </a:p>
            </p:txBody>
          </p:sp>
        </mc:Choice>
        <mc:Fallback xmlns="">
          <p:sp>
            <p:nvSpPr>
              <p:cNvPr id="3" name="Content Placeholder 2">
                <a:extLst>
                  <a:ext uri="{FF2B5EF4-FFF2-40B4-BE49-F238E27FC236}">
                    <a16:creationId xmlns:a16="http://schemas.microsoft.com/office/drawing/2014/main" id="{69B147C8-074E-4CCD-8522-B26DA2EC6F24}"/>
                  </a:ext>
                </a:extLst>
              </p:cNvPr>
              <p:cNvSpPr>
                <a:spLocks noGrp="1" noRot="1" noChangeAspect="1" noMove="1" noResize="1" noEditPoints="1" noAdjustHandles="1" noChangeArrowheads="1" noChangeShapeType="1" noTextEdit="1"/>
              </p:cNvSpPr>
              <p:nvPr>
                <p:ph sz="half" idx="4294967295"/>
              </p:nvPr>
            </p:nvSpPr>
            <p:spPr>
              <a:xfrm>
                <a:off x="603379" y="1399592"/>
                <a:ext cx="11246499" cy="4665305"/>
              </a:xfrm>
              <a:blipFill>
                <a:blip r:embed="rId2"/>
                <a:stretch>
                  <a:fillRect l="-596"/>
                </a:stretch>
              </a:blipFill>
            </p:spPr>
            <p:txBody>
              <a:bodyPr/>
              <a:lstStyle/>
              <a:p>
                <a:r>
                  <a:rPr lang="en-GB">
                    <a:noFill/>
                  </a:rPr>
                  <a:t> </a:t>
                </a:r>
              </a:p>
            </p:txBody>
          </p:sp>
        </mc:Fallback>
      </mc:AlternateContent>
      <p:grpSp>
        <p:nvGrpSpPr>
          <p:cNvPr id="5" name="Group 4">
            <a:extLst>
              <a:ext uri="{FF2B5EF4-FFF2-40B4-BE49-F238E27FC236}">
                <a16:creationId xmlns:a16="http://schemas.microsoft.com/office/drawing/2014/main" id="{6214292E-9CDC-4D0E-9EFA-95E0F2D15E33}"/>
              </a:ext>
            </a:extLst>
          </p:cNvPr>
          <p:cNvGrpSpPr/>
          <p:nvPr/>
        </p:nvGrpSpPr>
        <p:grpSpPr>
          <a:xfrm>
            <a:off x="5298831" y="3429000"/>
            <a:ext cx="1594338" cy="1600031"/>
            <a:chOff x="5563362" y="2761910"/>
            <a:chExt cx="1594338" cy="1600031"/>
          </a:xfrm>
        </p:grpSpPr>
        <p:sp>
          <p:nvSpPr>
            <p:cNvPr id="6" name="&quot;Not Allowed&quot; Symbol 5">
              <a:extLst>
                <a:ext uri="{FF2B5EF4-FFF2-40B4-BE49-F238E27FC236}">
                  <a16:creationId xmlns:a16="http://schemas.microsoft.com/office/drawing/2014/main" id="{33A67F53-D16F-45E0-AFB4-5833E5262C34}"/>
                </a:ext>
              </a:extLst>
            </p:cNvPr>
            <p:cNvSpPr>
              <a:spLocks noChangeAspect="1"/>
            </p:cNvSpPr>
            <p:nvPr/>
          </p:nvSpPr>
          <p:spPr>
            <a:xfrm>
              <a:off x="5632579" y="2906036"/>
              <a:ext cx="1455905" cy="1455905"/>
            </a:xfrm>
            <a:prstGeom prst="noSmoking">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99832D3-7EC9-41FE-83AB-AA1C04A233C1}"/>
                    </a:ext>
                  </a:extLst>
                </p:cNvPr>
                <p:cNvSpPr txBox="1"/>
                <p:nvPr/>
              </p:nvSpPr>
              <p:spPr>
                <a:xfrm>
                  <a:off x="5563362" y="2761910"/>
                  <a:ext cx="1594338" cy="14773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9000" b="0" i="1" smtClean="0">
                            <a:latin typeface="Cambria Math" panose="02040503050406030204" pitchFamily="18" charset="0"/>
                          </a:rPr>
                          <m:t>𝜀</m:t>
                        </m:r>
                      </m:oMath>
                    </m:oMathPara>
                  </a14:m>
                  <a:endParaRPr lang="en-GB" sz="9000" dirty="0"/>
                </a:p>
              </p:txBody>
            </p:sp>
          </mc:Choice>
          <mc:Fallback xmlns="">
            <p:sp>
              <p:nvSpPr>
                <p:cNvPr id="7" name="TextBox 6">
                  <a:extLst>
                    <a:ext uri="{FF2B5EF4-FFF2-40B4-BE49-F238E27FC236}">
                      <a16:creationId xmlns:a16="http://schemas.microsoft.com/office/drawing/2014/main" id="{599832D3-7EC9-41FE-83AB-AA1C04A233C1}"/>
                    </a:ext>
                  </a:extLst>
                </p:cNvPr>
                <p:cNvSpPr txBox="1">
                  <a:spLocks noRot="1" noChangeAspect="1" noMove="1" noResize="1" noEditPoints="1" noAdjustHandles="1" noChangeArrowheads="1" noChangeShapeType="1" noTextEdit="1"/>
                </p:cNvSpPr>
                <p:nvPr/>
              </p:nvSpPr>
              <p:spPr>
                <a:xfrm>
                  <a:off x="5563362" y="2761910"/>
                  <a:ext cx="1594338" cy="1477328"/>
                </a:xfrm>
                <a:prstGeom prst="rect">
                  <a:avLst/>
                </a:prstGeom>
                <a:blipFill>
                  <a:blip r:embed="rId3"/>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179691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p:txBody>
          <a:bodyPr/>
          <a:lstStyle/>
          <a:p>
            <a:r>
              <a:rPr lang="en-GB" dirty="0"/>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9" y="287338"/>
            <a:ext cx="10058400" cy="968128"/>
          </a:xfrm>
        </p:spPr>
        <p:txBody>
          <a:bodyPr/>
          <a:lstStyle/>
          <a:p>
            <a:r>
              <a:rPr lang="en-GB" dirty="0"/>
              <a:t>When must sequences converge?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9B147C8-074E-4CCD-8522-B26DA2EC6F24}"/>
                  </a:ext>
                </a:extLst>
              </p:cNvPr>
              <p:cNvSpPr>
                <a:spLocks noGrp="1"/>
              </p:cNvSpPr>
              <p:nvPr>
                <p:ph sz="half" idx="4294967295"/>
              </p:nvPr>
            </p:nvSpPr>
            <p:spPr>
              <a:xfrm>
                <a:off x="603379" y="1399592"/>
                <a:ext cx="11246499" cy="4665305"/>
              </a:xfrm>
            </p:spPr>
            <p:txBody>
              <a:bodyPr>
                <a:normAutofit fontScale="92500" lnSpcReduction="10000"/>
              </a:bodyPr>
              <a:lstStyle/>
              <a:p>
                <a:endParaRPr lang="en-AU" dirty="0"/>
              </a:p>
              <a:p>
                <a:r>
                  <a:rPr lang="en-AU" dirty="0"/>
                  <a:t>Do we expect a randomly chosen sequence of functions </a:t>
                </a:r>
                <a14:m>
                  <m:oMath xmlns:m="http://schemas.openxmlformats.org/officeDocument/2006/math">
                    <m:sSub>
                      <m:sSubPr>
                        <m:ctrlPr>
                          <a:rPr lang="en-AU" i="1">
                            <a:latin typeface="Cambria Math" panose="02040503050406030204" pitchFamily="18" charset="0"/>
                          </a:rPr>
                        </m:ctrlPr>
                      </m:sSubPr>
                      <m:e>
                        <m:r>
                          <a:rPr lang="en-AU" i="1">
                            <a:latin typeface="Cambria Math" panose="02040503050406030204" pitchFamily="18" charset="0"/>
                          </a:rPr>
                          <m:t>𝑓</m:t>
                        </m:r>
                      </m:e>
                      <m:sub>
                        <m:r>
                          <a:rPr lang="en-AU" i="1">
                            <a:latin typeface="Cambria Math" panose="02040503050406030204" pitchFamily="18" charset="0"/>
                          </a:rPr>
                          <m:t>1</m:t>
                        </m:r>
                      </m:sub>
                    </m:sSub>
                    <m:r>
                      <a:rPr lang="en-AU" i="1">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𝑓</m:t>
                        </m:r>
                      </m:e>
                      <m:sub>
                        <m:r>
                          <a:rPr lang="en-AU" i="1">
                            <a:latin typeface="Cambria Math" panose="02040503050406030204" pitchFamily="18" charset="0"/>
                          </a:rPr>
                          <m:t>2</m:t>
                        </m:r>
                      </m:sub>
                    </m:sSub>
                    <m:r>
                      <a:rPr lang="en-AU" i="1">
                        <a:latin typeface="Cambria Math" panose="02040503050406030204" pitchFamily="18" charset="0"/>
                      </a:rPr>
                      <m:t>,…</m:t>
                    </m:r>
                  </m:oMath>
                </a14:m>
                <a:r>
                  <a:rPr lang="en-AU" dirty="0"/>
                  <a:t> from </a:t>
                </a:r>
                <a14:m>
                  <m:oMath xmlns:m="http://schemas.openxmlformats.org/officeDocument/2006/math">
                    <m:r>
                      <a:rPr lang="en-AU" i="1">
                        <a:latin typeface="Cambria Math" panose="02040503050406030204" pitchFamily="18" charset="0"/>
                        <a:ea typeface="Cambria Math" panose="02040503050406030204" pitchFamily="18" charset="0"/>
                      </a:rPr>
                      <m:t>ℝ</m:t>
                    </m:r>
                    <m:r>
                      <a:rPr lang="en-AU" i="1">
                        <a:latin typeface="Cambria Math" panose="02040503050406030204" pitchFamily="18" charset="0"/>
                        <a:ea typeface="Cambria Math" panose="02040503050406030204" pitchFamily="18" charset="0"/>
                      </a:rPr>
                      <m:t>→</m:t>
                    </m:r>
                    <m:r>
                      <a:rPr lang="en-AU" i="1">
                        <a:latin typeface="Cambria Math" panose="02040503050406030204" pitchFamily="18" charset="0"/>
                        <a:ea typeface="Cambria Math" panose="02040503050406030204" pitchFamily="18" charset="0"/>
                      </a:rPr>
                      <m:t>ℝ</m:t>
                    </m:r>
                  </m:oMath>
                </a14:m>
                <a:r>
                  <a:rPr lang="en-AU" dirty="0"/>
                  <a:t> to converge uniformly? </a:t>
                </a:r>
              </a:p>
              <a:p>
                <a:r>
                  <a:rPr lang="en-AU" dirty="0"/>
                  <a:t>Do we expect a sequence of functions </a:t>
                </a:r>
                <a14:m>
                  <m:oMath xmlns:m="http://schemas.openxmlformats.org/officeDocument/2006/math">
                    <m:sSub>
                      <m:sSubPr>
                        <m:ctrlPr>
                          <a:rPr lang="en-AU" i="1">
                            <a:latin typeface="Cambria Math" panose="02040503050406030204" pitchFamily="18" charset="0"/>
                          </a:rPr>
                        </m:ctrlPr>
                      </m:sSubPr>
                      <m:e>
                        <m:r>
                          <a:rPr lang="en-AU" i="1">
                            <a:latin typeface="Cambria Math" panose="02040503050406030204" pitchFamily="18" charset="0"/>
                          </a:rPr>
                          <m:t>𝑓</m:t>
                        </m:r>
                      </m:e>
                      <m:sub>
                        <m:r>
                          <a:rPr lang="en-AU" i="1">
                            <a:latin typeface="Cambria Math" panose="02040503050406030204" pitchFamily="18" charset="0"/>
                          </a:rPr>
                          <m:t>1</m:t>
                        </m:r>
                      </m:sub>
                    </m:sSub>
                    <m:r>
                      <a:rPr lang="en-AU" i="1">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𝑓</m:t>
                        </m:r>
                      </m:e>
                      <m:sub>
                        <m:r>
                          <a:rPr lang="en-AU" i="1">
                            <a:latin typeface="Cambria Math" panose="02040503050406030204" pitchFamily="18" charset="0"/>
                          </a:rPr>
                          <m:t>2</m:t>
                        </m:r>
                      </m:sub>
                    </m:sSub>
                    <m:r>
                      <a:rPr lang="en-AU" i="1">
                        <a:latin typeface="Cambria Math" panose="02040503050406030204" pitchFamily="18" charset="0"/>
                      </a:rPr>
                      <m:t>,…</m:t>
                    </m:r>
                  </m:oMath>
                </a14:m>
                <a:r>
                  <a:rPr lang="en-AU" dirty="0"/>
                  <a:t> such that </a:t>
                </a:r>
                <a14:m>
                  <m:oMath xmlns:m="http://schemas.openxmlformats.org/officeDocument/2006/math">
                    <m:d>
                      <m:dPr>
                        <m:begChr m:val="|"/>
                        <m:endChr m:val="|"/>
                        <m:ctrlPr>
                          <a:rPr lang="en-AU" i="1">
                            <a:latin typeface="Cambria Math" panose="02040503050406030204" pitchFamily="18" charset="0"/>
                          </a:rPr>
                        </m:ctrlPr>
                      </m:dPr>
                      <m:e>
                        <m:sSub>
                          <m:sSubPr>
                            <m:ctrlPr>
                              <a:rPr lang="en-AU" i="1">
                                <a:latin typeface="Cambria Math" panose="02040503050406030204" pitchFamily="18" charset="0"/>
                              </a:rPr>
                            </m:ctrlPr>
                          </m:sSubPr>
                          <m:e>
                            <m:r>
                              <a:rPr lang="en-AU" i="1">
                                <a:latin typeface="Cambria Math" panose="02040503050406030204" pitchFamily="18" charset="0"/>
                              </a:rPr>
                              <m:t>𝑓</m:t>
                            </m:r>
                          </m:e>
                          <m:sub>
                            <m:r>
                              <a:rPr lang="en-AU" i="1">
                                <a:latin typeface="Cambria Math" panose="02040503050406030204" pitchFamily="18" charset="0"/>
                              </a:rPr>
                              <m:t>𝑛</m:t>
                            </m:r>
                          </m:sub>
                        </m:sSub>
                        <m:d>
                          <m:dPr>
                            <m:ctrlPr>
                              <a:rPr lang="en-AU" i="1">
                                <a:latin typeface="Cambria Math" panose="02040503050406030204" pitchFamily="18" charset="0"/>
                              </a:rPr>
                            </m:ctrlPr>
                          </m:dPr>
                          <m:e>
                            <m:r>
                              <a:rPr lang="en-AU" i="1">
                                <a:latin typeface="Cambria Math" panose="02040503050406030204" pitchFamily="18" charset="0"/>
                              </a:rPr>
                              <m:t>𝑥</m:t>
                            </m:r>
                          </m:e>
                        </m:d>
                      </m:e>
                    </m:d>
                    <m:r>
                      <a:rPr lang="en-AU" i="1">
                        <a:latin typeface="Cambria Math" panose="02040503050406030204" pitchFamily="18" charset="0"/>
                      </a:rPr>
                      <m:t>&lt;6</m:t>
                    </m:r>
                  </m:oMath>
                </a14:m>
                <a:r>
                  <a:rPr lang="en-AU" dirty="0"/>
                  <a:t> (i.e. functions </a:t>
                </a:r>
                <a14:m>
                  <m:oMath xmlns:m="http://schemas.openxmlformats.org/officeDocument/2006/math">
                    <m:r>
                      <a:rPr lang="en-AU" i="1">
                        <a:latin typeface="Cambria Math" panose="02040503050406030204" pitchFamily="18" charset="0"/>
                        <a:ea typeface="Cambria Math" panose="02040503050406030204" pitchFamily="18" charset="0"/>
                      </a:rPr>
                      <m:t>ℝ</m:t>
                    </m:r>
                    <m:r>
                      <a:rPr lang="en-AU" i="1">
                        <a:latin typeface="Cambria Math" panose="02040503050406030204" pitchFamily="18" charset="0"/>
                        <a:ea typeface="Cambria Math" panose="02040503050406030204" pitchFamily="18" charset="0"/>
                      </a:rPr>
                      <m:t>→[−6,6]</m:t>
                    </m:r>
                  </m:oMath>
                </a14:m>
                <a:r>
                  <a:rPr lang="en-AU" dirty="0"/>
                  <a:t> ) to converge uniformly?</a:t>
                </a:r>
              </a:p>
              <a:p>
                <a:r>
                  <a:rPr lang="en-AU" dirty="0"/>
                  <a:t>Do we expect a sequence of functions </a:t>
                </a:r>
                <a14:m>
                  <m:oMath xmlns:m="http://schemas.openxmlformats.org/officeDocument/2006/math">
                    <m:sSub>
                      <m:sSubPr>
                        <m:ctrlPr>
                          <a:rPr lang="en-AU" i="1">
                            <a:latin typeface="Cambria Math" panose="02040503050406030204" pitchFamily="18" charset="0"/>
                          </a:rPr>
                        </m:ctrlPr>
                      </m:sSubPr>
                      <m:e>
                        <m:r>
                          <a:rPr lang="en-AU" i="1">
                            <a:latin typeface="Cambria Math" panose="02040503050406030204" pitchFamily="18" charset="0"/>
                          </a:rPr>
                          <m:t>𝑓</m:t>
                        </m:r>
                      </m:e>
                      <m:sub>
                        <m:r>
                          <a:rPr lang="en-AU" i="1">
                            <a:latin typeface="Cambria Math" panose="02040503050406030204" pitchFamily="18" charset="0"/>
                          </a:rPr>
                          <m:t>1</m:t>
                        </m:r>
                      </m:sub>
                    </m:sSub>
                    <m:r>
                      <a:rPr lang="en-AU" i="1">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𝑓</m:t>
                        </m:r>
                      </m:e>
                      <m:sub>
                        <m:r>
                          <a:rPr lang="en-AU" i="1">
                            <a:latin typeface="Cambria Math" panose="02040503050406030204" pitchFamily="18" charset="0"/>
                          </a:rPr>
                          <m:t>2</m:t>
                        </m:r>
                      </m:sub>
                    </m:sSub>
                    <m:r>
                      <a:rPr lang="en-AU" i="1">
                        <a:latin typeface="Cambria Math" panose="02040503050406030204" pitchFamily="18" charset="0"/>
                      </a:rPr>
                      <m:t>,…</m:t>
                    </m:r>
                  </m:oMath>
                </a14:m>
                <a:r>
                  <a:rPr lang="en-AU" dirty="0"/>
                  <a:t> from </a:t>
                </a:r>
                <a14:m>
                  <m:oMath xmlns:m="http://schemas.openxmlformats.org/officeDocument/2006/math">
                    <m:d>
                      <m:dPr>
                        <m:begChr m:val="["/>
                        <m:endChr m:val="]"/>
                        <m:ctrlPr>
                          <a:rPr lang="en-AU" i="1">
                            <a:latin typeface="Cambria Math" panose="02040503050406030204" pitchFamily="18" charset="0"/>
                          </a:rPr>
                        </m:ctrlPr>
                      </m:dPr>
                      <m:e>
                        <m:r>
                          <a:rPr lang="en-AU" i="1">
                            <a:latin typeface="Cambria Math" panose="02040503050406030204" pitchFamily="18" charset="0"/>
                          </a:rPr>
                          <m:t>0,10</m:t>
                        </m:r>
                      </m:e>
                    </m:d>
                    <m:r>
                      <a:rPr lang="en-AU" i="1">
                        <a:latin typeface="Cambria Math" panose="02040503050406030204" pitchFamily="18" charset="0"/>
                      </a:rPr>
                      <m:t>→[−6,6]</m:t>
                    </m:r>
                  </m:oMath>
                </a14:m>
                <a:r>
                  <a:rPr lang="en-AU" dirty="0"/>
                  <a:t> to converge uniformly?</a:t>
                </a:r>
              </a:p>
              <a:p>
                <a:r>
                  <a:rPr lang="en-AU" dirty="0"/>
                  <a:t>Do we expect a sequence of functions </a:t>
                </a:r>
                <a14:m>
                  <m:oMath xmlns:m="http://schemas.openxmlformats.org/officeDocument/2006/math">
                    <m:sSub>
                      <m:sSubPr>
                        <m:ctrlPr>
                          <a:rPr lang="en-AU" i="1">
                            <a:latin typeface="Cambria Math" panose="02040503050406030204" pitchFamily="18" charset="0"/>
                          </a:rPr>
                        </m:ctrlPr>
                      </m:sSubPr>
                      <m:e>
                        <m:r>
                          <a:rPr lang="en-AU" i="1">
                            <a:latin typeface="Cambria Math" panose="02040503050406030204" pitchFamily="18" charset="0"/>
                          </a:rPr>
                          <m:t>𝑓</m:t>
                        </m:r>
                      </m:e>
                      <m:sub>
                        <m:r>
                          <a:rPr lang="en-AU" i="1">
                            <a:latin typeface="Cambria Math" panose="02040503050406030204" pitchFamily="18" charset="0"/>
                          </a:rPr>
                          <m:t>1</m:t>
                        </m:r>
                      </m:sub>
                    </m:sSub>
                    <m:r>
                      <a:rPr lang="en-AU" i="1">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𝑓</m:t>
                        </m:r>
                      </m:e>
                      <m:sub>
                        <m:r>
                          <a:rPr lang="en-AU" i="1">
                            <a:latin typeface="Cambria Math" panose="02040503050406030204" pitchFamily="18" charset="0"/>
                          </a:rPr>
                          <m:t>2</m:t>
                        </m:r>
                      </m:sub>
                    </m:sSub>
                    <m:r>
                      <a:rPr lang="en-AU" i="1">
                        <a:latin typeface="Cambria Math" panose="02040503050406030204" pitchFamily="18" charset="0"/>
                      </a:rPr>
                      <m:t>,…</m:t>
                    </m:r>
                  </m:oMath>
                </a14:m>
                <a:r>
                  <a:rPr lang="en-AU" dirty="0"/>
                  <a:t> from </a:t>
                </a:r>
                <a14:m>
                  <m:oMath xmlns:m="http://schemas.openxmlformats.org/officeDocument/2006/math">
                    <m:d>
                      <m:dPr>
                        <m:begChr m:val="["/>
                        <m:endChr m:val="]"/>
                        <m:ctrlPr>
                          <a:rPr lang="en-AU" i="1">
                            <a:latin typeface="Cambria Math" panose="02040503050406030204" pitchFamily="18" charset="0"/>
                          </a:rPr>
                        </m:ctrlPr>
                      </m:dPr>
                      <m:e>
                        <m:r>
                          <a:rPr lang="en-AU" i="1">
                            <a:latin typeface="Cambria Math" panose="02040503050406030204" pitchFamily="18" charset="0"/>
                          </a:rPr>
                          <m:t>0,10</m:t>
                        </m:r>
                      </m:e>
                    </m:d>
                    <m:r>
                      <a:rPr lang="en-AU" i="1">
                        <a:latin typeface="Cambria Math" panose="02040503050406030204" pitchFamily="18" charset="0"/>
                      </a:rPr>
                      <m:t>→[−6,6]</m:t>
                    </m:r>
                  </m:oMath>
                </a14:m>
                <a:r>
                  <a:rPr lang="en-AU" dirty="0"/>
                  <a:t> to have a subsequence which converges uniformly?</a:t>
                </a:r>
              </a:p>
              <a:p>
                <a:endParaRPr lang="en-AU" dirty="0"/>
              </a:p>
              <a:p>
                <a:r>
                  <a:rPr lang="en-GB" b="1" dirty="0" err="1"/>
                  <a:t>Arzelà</a:t>
                </a:r>
                <a:r>
                  <a:rPr lang="en-GB" b="1" dirty="0"/>
                  <a:t>-Ascoli theorem (1880-90s): </a:t>
                </a:r>
                <a:r>
                  <a:rPr lang="en-GB" dirty="0"/>
                  <a:t>Any sequence of functions </a:t>
                </a:r>
                <a14:m>
                  <m:oMath xmlns:m="http://schemas.openxmlformats.org/officeDocument/2006/math">
                    <m:sSub>
                      <m:sSubPr>
                        <m:ctrlPr>
                          <a:rPr lang="en-AU" i="1">
                            <a:latin typeface="Cambria Math" panose="02040503050406030204" pitchFamily="18" charset="0"/>
                          </a:rPr>
                        </m:ctrlPr>
                      </m:sSubPr>
                      <m:e>
                        <m:r>
                          <a:rPr lang="en-AU" i="1">
                            <a:latin typeface="Cambria Math" panose="02040503050406030204" pitchFamily="18" charset="0"/>
                          </a:rPr>
                          <m:t>𝑓</m:t>
                        </m:r>
                      </m:e>
                      <m:sub>
                        <m:r>
                          <a:rPr lang="en-AU" i="1">
                            <a:latin typeface="Cambria Math" panose="02040503050406030204" pitchFamily="18" charset="0"/>
                          </a:rPr>
                          <m:t>1</m:t>
                        </m:r>
                      </m:sub>
                    </m:sSub>
                    <m:r>
                      <a:rPr lang="en-AU" i="1">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𝑓</m:t>
                        </m:r>
                      </m:e>
                      <m:sub>
                        <m:r>
                          <a:rPr lang="en-AU" i="1">
                            <a:latin typeface="Cambria Math" panose="02040503050406030204" pitchFamily="18" charset="0"/>
                          </a:rPr>
                          <m:t>2</m:t>
                        </m:r>
                      </m:sub>
                    </m:sSub>
                    <m:r>
                      <a:rPr lang="en-AU" i="1">
                        <a:latin typeface="Cambria Math" panose="02040503050406030204" pitchFamily="18" charset="0"/>
                      </a:rPr>
                      <m:t>,…</m:t>
                    </m:r>
                  </m:oMath>
                </a14:m>
                <a:r>
                  <a:rPr lang="en-GB" dirty="0"/>
                  <a:t>  defined on a closed interval </a:t>
                </a:r>
                <a14:m>
                  <m:oMath xmlns:m="http://schemas.openxmlformats.org/officeDocument/2006/math">
                    <m:d>
                      <m:dPr>
                        <m:begChr m:val="["/>
                        <m:endChr m:val="]"/>
                        <m:ctrlPr>
                          <a:rPr lang="en-AU" i="1">
                            <a:latin typeface="Cambria Math" panose="02040503050406030204" pitchFamily="18" charset="0"/>
                          </a:rPr>
                        </m:ctrlPr>
                      </m:dPr>
                      <m:e>
                        <m:r>
                          <a:rPr lang="en-AU" i="1">
                            <a:latin typeface="Cambria Math" panose="02040503050406030204" pitchFamily="18" charset="0"/>
                          </a:rPr>
                          <m:t>𝑎</m:t>
                        </m:r>
                        <m:r>
                          <a:rPr lang="en-AU" i="1">
                            <a:latin typeface="Cambria Math" panose="02040503050406030204" pitchFamily="18" charset="0"/>
                          </a:rPr>
                          <m:t>,</m:t>
                        </m:r>
                        <m:r>
                          <a:rPr lang="en-AU" i="1">
                            <a:latin typeface="Cambria Math" panose="02040503050406030204" pitchFamily="18" charset="0"/>
                          </a:rPr>
                          <m:t>𝑏</m:t>
                        </m:r>
                      </m:e>
                    </m:d>
                  </m:oMath>
                </a14:m>
                <a:r>
                  <a:rPr lang="en-GB" dirty="0"/>
                  <a:t> which are </a:t>
                </a:r>
                <a:r>
                  <a:rPr lang="en-GB" i="1" dirty="0"/>
                  <a:t>uniformly bounded </a:t>
                </a:r>
                <a:r>
                  <a:rPr lang="en-GB" dirty="0"/>
                  <a:t>(e.g. by 6) and (</a:t>
                </a:r>
                <a:r>
                  <a:rPr lang="en-GB" i="1" dirty="0" err="1"/>
                  <a:t>equi</a:t>
                </a:r>
                <a:r>
                  <a:rPr lang="en-GB" i="1" dirty="0"/>
                  <a:t>)continuous</a:t>
                </a:r>
                <a:r>
                  <a:rPr lang="en-GB" dirty="0"/>
                  <a:t> has a uniformly convergent subsequence.</a:t>
                </a:r>
              </a:p>
              <a:p>
                <a:r>
                  <a:rPr lang="en-GB" dirty="0"/>
                  <a:t>Equicontinuous = continuous, in a regular way. (For differentiable functions: derivatives are bounded!)</a:t>
                </a:r>
              </a:p>
              <a:p>
                <a:r>
                  <a:rPr lang="en-GB" b="1" dirty="0"/>
                  <a:t>Key point: </a:t>
                </a:r>
                <a:r>
                  <a:rPr lang="en-GB" dirty="0"/>
                  <a:t>when functions have a ``compact” domain, are ``bounded”, and ``nice enough”, you can find convergence.</a:t>
                </a:r>
              </a:p>
              <a:p>
                <a:endParaRPr lang="en-AU" dirty="0"/>
              </a:p>
            </p:txBody>
          </p:sp>
        </mc:Choice>
        <mc:Fallback xmlns="">
          <p:sp>
            <p:nvSpPr>
              <p:cNvPr id="3" name="Content Placeholder 2">
                <a:extLst>
                  <a:ext uri="{FF2B5EF4-FFF2-40B4-BE49-F238E27FC236}">
                    <a16:creationId xmlns:a16="http://schemas.microsoft.com/office/drawing/2014/main" id="{69B147C8-074E-4CCD-8522-B26DA2EC6F24}"/>
                  </a:ext>
                </a:extLst>
              </p:cNvPr>
              <p:cNvSpPr>
                <a:spLocks noGrp="1" noRot="1" noChangeAspect="1" noMove="1" noResize="1" noEditPoints="1" noAdjustHandles="1" noChangeArrowheads="1" noChangeShapeType="1" noTextEdit="1"/>
              </p:cNvSpPr>
              <p:nvPr>
                <p:ph sz="half" idx="4294967295"/>
              </p:nvPr>
            </p:nvSpPr>
            <p:spPr>
              <a:xfrm>
                <a:off x="603379" y="1399592"/>
                <a:ext cx="11246499" cy="4665305"/>
              </a:xfrm>
              <a:blipFill>
                <a:blip r:embed="rId2"/>
                <a:stretch>
                  <a:fillRect l="-542"/>
                </a:stretch>
              </a:blipFill>
            </p:spPr>
            <p:txBody>
              <a:bodyPr/>
              <a:lstStyle/>
              <a:p>
                <a:r>
                  <a:rPr lang="en-GB">
                    <a:noFill/>
                  </a:rPr>
                  <a:t> </a:t>
                </a:r>
              </a:p>
            </p:txBody>
          </p:sp>
        </mc:Fallback>
      </mc:AlternateContent>
      <p:grpSp>
        <p:nvGrpSpPr>
          <p:cNvPr id="5" name="Group 4">
            <a:extLst>
              <a:ext uri="{FF2B5EF4-FFF2-40B4-BE49-F238E27FC236}">
                <a16:creationId xmlns:a16="http://schemas.microsoft.com/office/drawing/2014/main" id="{6214292E-9CDC-4D0E-9EFA-95E0F2D15E33}"/>
              </a:ext>
            </a:extLst>
          </p:cNvPr>
          <p:cNvGrpSpPr/>
          <p:nvPr/>
        </p:nvGrpSpPr>
        <p:grpSpPr>
          <a:xfrm>
            <a:off x="9864610" y="-28614"/>
            <a:ext cx="1594338" cy="1600031"/>
            <a:chOff x="5563362" y="2761910"/>
            <a:chExt cx="1594338" cy="1600031"/>
          </a:xfrm>
        </p:grpSpPr>
        <p:sp>
          <p:nvSpPr>
            <p:cNvPr id="6" name="&quot;Not Allowed&quot; Symbol 5">
              <a:extLst>
                <a:ext uri="{FF2B5EF4-FFF2-40B4-BE49-F238E27FC236}">
                  <a16:creationId xmlns:a16="http://schemas.microsoft.com/office/drawing/2014/main" id="{33A67F53-D16F-45E0-AFB4-5833E5262C34}"/>
                </a:ext>
              </a:extLst>
            </p:cNvPr>
            <p:cNvSpPr>
              <a:spLocks noChangeAspect="1"/>
            </p:cNvSpPr>
            <p:nvPr/>
          </p:nvSpPr>
          <p:spPr>
            <a:xfrm>
              <a:off x="5632579" y="2906036"/>
              <a:ext cx="1455905" cy="1455905"/>
            </a:xfrm>
            <a:prstGeom prst="noSmoking">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99832D3-7EC9-41FE-83AB-AA1C04A233C1}"/>
                    </a:ext>
                  </a:extLst>
                </p:cNvPr>
                <p:cNvSpPr txBox="1"/>
                <p:nvPr/>
              </p:nvSpPr>
              <p:spPr>
                <a:xfrm>
                  <a:off x="5563362" y="2761910"/>
                  <a:ext cx="1594338" cy="14773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9000" b="0" i="1" smtClean="0">
                            <a:latin typeface="Cambria Math" panose="02040503050406030204" pitchFamily="18" charset="0"/>
                          </a:rPr>
                          <m:t>𝜀</m:t>
                        </m:r>
                      </m:oMath>
                    </m:oMathPara>
                  </a14:m>
                  <a:endParaRPr lang="en-GB" sz="9000" dirty="0"/>
                </a:p>
              </p:txBody>
            </p:sp>
          </mc:Choice>
          <mc:Fallback xmlns="">
            <p:sp>
              <p:nvSpPr>
                <p:cNvPr id="7" name="TextBox 6">
                  <a:extLst>
                    <a:ext uri="{FF2B5EF4-FFF2-40B4-BE49-F238E27FC236}">
                      <a16:creationId xmlns:a16="http://schemas.microsoft.com/office/drawing/2014/main" id="{599832D3-7EC9-41FE-83AB-AA1C04A233C1}"/>
                    </a:ext>
                  </a:extLst>
                </p:cNvPr>
                <p:cNvSpPr txBox="1">
                  <a:spLocks noRot="1" noChangeAspect="1" noMove="1" noResize="1" noEditPoints="1" noAdjustHandles="1" noChangeArrowheads="1" noChangeShapeType="1" noTextEdit="1"/>
                </p:cNvSpPr>
                <p:nvPr/>
              </p:nvSpPr>
              <p:spPr>
                <a:xfrm>
                  <a:off x="5563362" y="2761910"/>
                  <a:ext cx="1594338" cy="1477328"/>
                </a:xfrm>
                <a:prstGeom prst="rect">
                  <a:avLst/>
                </a:prstGeom>
                <a:blipFill>
                  <a:blip r:embed="rId3"/>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52907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p:txBody>
          <a:bodyPr/>
          <a:lstStyle/>
          <a:p>
            <a:r>
              <a:rPr lang="en-GB" dirty="0"/>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9" y="287338"/>
            <a:ext cx="10058400" cy="968128"/>
          </a:xfrm>
        </p:spPr>
        <p:txBody>
          <a:bodyPr>
            <a:normAutofit fontScale="90000"/>
          </a:bodyPr>
          <a:lstStyle/>
          <a:p>
            <a:r>
              <a:rPr lang="en-GB" dirty="0" err="1"/>
              <a:t>Uhlenbeck’s</a:t>
            </a:r>
            <a:r>
              <a:rPr lang="en-GB" dirty="0"/>
              <a:t> approach to minimal surfaces</a:t>
            </a:r>
          </a:p>
        </p:txBody>
      </p:sp>
      <p:sp>
        <p:nvSpPr>
          <p:cNvPr id="3" name="Content Placeholder 2">
            <a:extLst>
              <a:ext uri="{FF2B5EF4-FFF2-40B4-BE49-F238E27FC236}">
                <a16:creationId xmlns:a16="http://schemas.microsoft.com/office/drawing/2014/main" id="{69B147C8-074E-4CCD-8522-B26DA2EC6F24}"/>
              </a:ext>
            </a:extLst>
          </p:cNvPr>
          <p:cNvSpPr>
            <a:spLocks noGrp="1"/>
          </p:cNvSpPr>
          <p:nvPr>
            <p:ph sz="half" idx="4294967295"/>
          </p:nvPr>
        </p:nvSpPr>
        <p:spPr>
          <a:xfrm>
            <a:off x="603379" y="1399592"/>
            <a:ext cx="11246499" cy="4665305"/>
          </a:xfrm>
        </p:spPr>
        <p:txBody>
          <a:bodyPr>
            <a:normAutofit/>
          </a:bodyPr>
          <a:lstStyle/>
          <a:p>
            <a:r>
              <a:rPr lang="en-GB" dirty="0"/>
              <a:t>Does any similar convergence behaviour apply to minimal surfaces?</a:t>
            </a:r>
          </a:p>
          <a:p>
            <a:r>
              <a:rPr lang="en-GB" dirty="0"/>
              <a:t>Apply </a:t>
            </a:r>
            <a:r>
              <a:rPr lang="en-GB" dirty="0" err="1"/>
              <a:t>Arzelà</a:t>
            </a:r>
            <a:r>
              <a:rPr lang="en-GB" dirty="0"/>
              <a:t>-Ascoli to minimal surfaces?</a:t>
            </a:r>
          </a:p>
          <a:p>
            <a:pPr lvl="1"/>
            <a:r>
              <a:rPr lang="en-GB" dirty="0" err="1"/>
              <a:t>Arzela</a:t>
            </a:r>
            <a:r>
              <a:rPr lang="en-GB" dirty="0"/>
              <a:t>-Ascoli works for higher dimensions in domain and co-domain</a:t>
            </a:r>
          </a:p>
          <a:p>
            <a:pPr lvl="1"/>
            <a:r>
              <a:rPr lang="en-GB" dirty="0"/>
              <a:t>BUT the theorem only refers to </a:t>
            </a:r>
            <a:r>
              <a:rPr lang="en-GB" i="1" dirty="0"/>
              <a:t>continuity</a:t>
            </a:r>
          </a:p>
          <a:p>
            <a:pPr lvl="1"/>
            <a:r>
              <a:rPr lang="en-GB" i="1" dirty="0"/>
              <a:t>Nothing </a:t>
            </a:r>
            <a:r>
              <a:rPr lang="en-GB" dirty="0"/>
              <a:t>about derivatives, </a:t>
            </a:r>
            <a:r>
              <a:rPr lang="en-GB" i="1" dirty="0"/>
              <a:t>let alone </a:t>
            </a:r>
            <a:r>
              <a:rPr lang="en-GB" dirty="0"/>
              <a:t>minimising area etc.</a:t>
            </a:r>
          </a:p>
          <a:p>
            <a:r>
              <a:rPr lang="en-GB" dirty="0"/>
              <a:t>Sacks &amp; Uhlenbeck use high technology (and have to invent some new technology):</a:t>
            </a:r>
          </a:p>
          <a:p>
            <a:pPr lvl="1"/>
            <a:r>
              <a:rPr lang="en-GB" dirty="0"/>
              <a:t>functional analysis</a:t>
            </a:r>
          </a:p>
          <a:p>
            <a:pPr lvl="1"/>
            <a:r>
              <a:rPr lang="en-GB" dirty="0"/>
              <a:t>calculus of variations</a:t>
            </a:r>
          </a:p>
          <a:p>
            <a:pPr lvl="1"/>
            <a:r>
              <a:rPr lang="en-GB" dirty="0"/>
              <a:t>differential geometry</a:t>
            </a:r>
          </a:p>
          <a:p>
            <a:pPr lvl="1"/>
            <a:r>
              <a:rPr lang="en-GB" dirty="0"/>
              <a:t>harmonic functions</a:t>
            </a:r>
          </a:p>
          <a:p>
            <a:r>
              <a:rPr lang="en-GB" dirty="0"/>
              <a:t>Sacks &amp; Uhlenbeck consider minimal surfaces as </a:t>
            </a:r>
            <a:r>
              <a:rPr lang="en-GB" i="1" dirty="0"/>
              <a:t>critical points</a:t>
            </a:r>
            <a:r>
              <a:rPr lang="en-GB" dirty="0"/>
              <a:t> of a </a:t>
            </a:r>
            <a:r>
              <a:rPr lang="en-GB" i="1" dirty="0"/>
              <a:t>function on a massively infinitely-dimensional space of functions</a:t>
            </a:r>
            <a:r>
              <a:rPr lang="en-GB" dirty="0"/>
              <a:t>.</a:t>
            </a:r>
          </a:p>
          <a:p>
            <a:pPr lvl="1"/>
            <a:r>
              <a:rPr lang="en-GB" dirty="0"/>
              <a:t>To see how, first consider minimal </a:t>
            </a:r>
            <a:r>
              <a:rPr lang="en-GB" i="1" dirty="0"/>
              <a:t>curves</a:t>
            </a:r>
            <a:endParaRPr lang="en-GB" dirty="0"/>
          </a:p>
        </p:txBody>
      </p:sp>
    </p:spTree>
    <p:extLst>
      <p:ext uri="{BB962C8B-B14F-4D97-AF65-F5344CB8AC3E}">
        <p14:creationId xmlns:p14="http://schemas.microsoft.com/office/powerpoint/2010/main" val="379990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a:xfrm>
            <a:off x="3686185" y="6459785"/>
            <a:ext cx="4822804" cy="365125"/>
          </a:xfrm>
        </p:spPr>
        <p:txBody>
          <a:bodyPr/>
          <a:lstStyle/>
          <a:p>
            <a:r>
              <a:rPr lang="en-GB"/>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9" y="287338"/>
            <a:ext cx="10058400" cy="968128"/>
          </a:xfrm>
        </p:spPr>
        <p:txBody>
          <a:bodyPr/>
          <a:lstStyle/>
          <a:p>
            <a:r>
              <a:rPr lang="en-GB" dirty="0"/>
              <a:t>Minimal curves: Geodesics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9B147C8-074E-4CCD-8522-B26DA2EC6F24}"/>
                  </a:ext>
                </a:extLst>
              </p:cNvPr>
              <p:cNvSpPr>
                <a:spLocks noGrp="1"/>
              </p:cNvSpPr>
              <p:nvPr>
                <p:ph sz="half" idx="4294967295"/>
              </p:nvPr>
            </p:nvSpPr>
            <p:spPr>
              <a:xfrm>
                <a:off x="603379" y="1399592"/>
                <a:ext cx="11246499" cy="4665305"/>
              </a:xfrm>
            </p:spPr>
            <p:txBody>
              <a:bodyPr>
                <a:normAutofit lnSpcReduction="10000"/>
              </a:bodyPr>
              <a:lstStyle/>
              <a:p>
                <a:r>
                  <a:rPr lang="en-GB" dirty="0"/>
                  <a:t>Geodesics are curves which are locally distance-minimising.</a:t>
                </a:r>
              </a:p>
              <a:p>
                <a:r>
                  <a:rPr lang="en-GB" dirty="0"/>
                  <a:t>Consider a (curved) surface </a:t>
                </a:r>
                <a14:m>
                  <m:oMath xmlns:m="http://schemas.openxmlformats.org/officeDocument/2006/math">
                    <m:r>
                      <a:rPr lang="en-GB" b="0" i="1" smtClean="0">
                        <a:latin typeface="Cambria Math" panose="02040503050406030204" pitchFamily="18" charset="0"/>
                      </a:rPr>
                      <m:t>𝑆</m:t>
                    </m:r>
                  </m:oMath>
                </a14:m>
                <a:r>
                  <a:rPr lang="en-GB" dirty="0"/>
                  <a:t> and two points </a:t>
                </a:r>
                <a14:m>
                  <m:oMath xmlns:m="http://schemas.openxmlformats.org/officeDocument/2006/math">
                    <m:r>
                      <a:rPr lang="en-GB" b="0" i="1" smtClean="0">
                        <a:latin typeface="Cambria Math" panose="02040503050406030204" pitchFamily="18" charset="0"/>
                      </a:rPr>
                      <m:t>𝑝</m:t>
                    </m:r>
                    <m:r>
                      <a:rPr lang="en-GB" b="0" i="1" smtClean="0">
                        <a:latin typeface="Cambria Math" panose="02040503050406030204" pitchFamily="18" charset="0"/>
                      </a:rPr>
                      <m:t>,</m:t>
                    </m:r>
                    <m:r>
                      <a:rPr lang="en-GB" b="0" i="1" smtClean="0">
                        <a:latin typeface="Cambria Math" panose="02040503050406030204" pitchFamily="18" charset="0"/>
                      </a:rPr>
                      <m:t>𝑞</m:t>
                    </m:r>
                  </m:oMath>
                </a14:m>
                <a:r>
                  <a:rPr lang="en-GB" dirty="0"/>
                  <a:t> on it.</a:t>
                </a:r>
              </a:p>
              <a:p>
                <a:r>
                  <a:rPr lang="en-GB" dirty="0"/>
                  <a:t>A shortest curve on </a:t>
                </a:r>
                <a14:m>
                  <m:oMath xmlns:m="http://schemas.openxmlformats.org/officeDocument/2006/math">
                    <m:r>
                      <a:rPr lang="en-GB" b="0" i="1" smtClean="0">
                        <a:latin typeface="Cambria Math" panose="02040503050406030204" pitchFamily="18" charset="0"/>
                      </a:rPr>
                      <m:t>𝑆</m:t>
                    </m:r>
                  </m:oMath>
                </a14:m>
                <a:r>
                  <a:rPr lang="en-GB" dirty="0"/>
                  <a:t> from </a:t>
                </a:r>
                <a14:m>
                  <m:oMath xmlns:m="http://schemas.openxmlformats.org/officeDocument/2006/math">
                    <m:r>
                      <a:rPr lang="en-GB" b="0" i="1" smtClean="0">
                        <a:latin typeface="Cambria Math" panose="02040503050406030204" pitchFamily="18" charset="0"/>
                      </a:rPr>
                      <m:t>𝑝</m:t>
                    </m:r>
                  </m:oMath>
                </a14:m>
                <a:r>
                  <a:rPr lang="en-GB" dirty="0"/>
                  <a:t> to </a:t>
                </a:r>
                <a14:m>
                  <m:oMath xmlns:m="http://schemas.openxmlformats.org/officeDocument/2006/math">
                    <m:r>
                      <a:rPr lang="en-GB" b="0" i="1" smtClean="0">
                        <a:latin typeface="Cambria Math" panose="02040503050406030204" pitchFamily="18" charset="0"/>
                      </a:rPr>
                      <m:t>𝑞</m:t>
                    </m:r>
                  </m:oMath>
                </a14:m>
                <a:r>
                  <a:rPr lang="en-GB" dirty="0"/>
                  <a:t> is an example of a geodesic.</a:t>
                </a:r>
              </a:p>
              <a:p>
                <a:r>
                  <a:rPr lang="en-GB" dirty="0"/>
                  <a:t>On a sphere, the geodesics are precisely the great circles.</a:t>
                </a:r>
              </a:p>
              <a:p>
                <a:endParaRPr lang="en-GB" dirty="0"/>
              </a:p>
              <a:p>
                <a:endParaRPr lang="en-GB" dirty="0"/>
              </a:p>
              <a:p>
                <a:endParaRPr lang="en-GB" dirty="0"/>
              </a:p>
              <a:p>
                <a:endParaRPr lang="en-GB" dirty="0"/>
              </a:p>
              <a:p>
                <a:endParaRPr lang="en-GB" dirty="0"/>
              </a:p>
              <a:p>
                <a:pPr marL="0" indent="0">
                  <a:buNone/>
                </a:pPr>
                <a:endParaRPr lang="en-GB" dirty="0"/>
              </a:p>
              <a:p>
                <a:r>
                  <a:rPr lang="en-GB" sz="1000" b="1" dirty="0"/>
                  <a:t>Source</a:t>
                </a:r>
                <a:r>
                  <a:rPr lang="en-GB" sz="1000" dirty="0"/>
                  <a:t>: </a:t>
                </a:r>
                <a:r>
                  <a:rPr lang="en-GB" sz="1000" dirty="0">
                    <a:hlinkClick r:id="rId2"/>
                  </a:rPr>
                  <a:t>Wikipedia</a:t>
                </a:r>
                <a:r>
                  <a:rPr lang="en-GB" sz="1000" dirty="0"/>
                  <a:t>/Pbroks13/StanneredRt66lt; </a:t>
                </a:r>
                <a:r>
                  <a:rPr lang="en-GB" sz="1000" dirty="0">
                    <a:hlinkClick r:id="rId3"/>
                  </a:rPr>
                  <a:t>Enrique Soriano</a:t>
                </a:r>
                <a:r>
                  <a:rPr lang="en-GB" sz="1000" dirty="0"/>
                  <a:t> on grasshopper3d.com</a:t>
                </a:r>
              </a:p>
            </p:txBody>
          </p:sp>
        </mc:Choice>
        <mc:Fallback xmlns="">
          <p:sp>
            <p:nvSpPr>
              <p:cNvPr id="3" name="Content Placeholder 2">
                <a:extLst>
                  <a:ext uri="{FF2B5EF4-FFF2-40B4-BE49-F238E27FC236}">
                    <a16:creationId xmlns:a16="http://schemas.microsoft.com/office/drawing/2014/main" id="{69B147C8-074E-4CCD-8522-B26DA2EC6F24}"/>
                  </a:ext>
                </a:extLst>
              </p:cNvPr>
              <p:cNvSpPr>
                <a:spLocks noGrp="1" noRot="1" noChangeAspect="1" noMove="1" noResize="1" noEditPoints="1" noAdjustHandles="1" noChangeArrowheads="1" noChangeShapeType="1" noTextEdit="1"/>
              </p:cNvSpPr>
              <p:nvPr>
                <p:ph sz="half" idx="4294967295"/>
              </p:nvPr>
            </p:nvSpPr>
            <p:spPr>
              <a:xfrm>
                <a:off x="603379" y="1399592"/>
                <a:ext cx="11246499" cy="4665305"/>
              </a:xfrm>
              <a:blipFill>
                <a:blip r:embed="rId4"/>
                <a:stretch>
                  <a:fillRect l="-596" t="-1961"/>
                </a:stretch>
              </a:blipFill>
            </p:spPr>
            <p:txBody>
              <a:bodyPr/>
              <a:lstStyle/>
              <a:p>
                <a:r>
                  <a:rPr lang="en-GB">
                    <a:noFill/>
                  </a:rPr>
                  <a:t> </a:t>
                </a:r>
              </a:p>
            </p:txBody>
          </p:sp>
        </mc:Fallback>
      </mc:AlternateContent>
      <p:pic>
        <p:nvPicPr>
          <p:cNvPr id="6" name="Graphic 5">
            <a:extLst>
              <a:ext uri="{FF2B5EF4-FFF2-40B4-BE49-F238E27FC236}">
                <a16:creationId xmlns:a16="http://schemas.microsoft.com/office/drawing/2014/main" id="{BB41FABE-E147-4796-9490-C1F2DEFB2E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94194" y="771402"/>
            <a:ext cx="3390900" cy="3409950"/>
          </a:xfrm>
          <a:prstGeom prst="rect">
            <a:avLst/>
          </a:prstGeom>
        </p:spPr>
      </p:pic>
      <p:pic>
        <p:nvPicPr>
          <p:cNvPr id="8" name="Picture 7" descr="A picture containing accessory, umbrella, mouse, indoor&#10;&#10;Description automatically generated">
            <a:extLst>
              <a:ext uri="{FF2B5EF4-FFF2-40B4-BE49-F238E27FC236}">
                <a16:creationId xmlns:a16="http://schemas.microsoft.com/office/drawing/2014/main" id="{60C02D43-1730-4D7C-A9B7-EF4568EADD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3185" y="3429000"/>
            <a:ext cx="2286000" cy="1362075"/>
          </a:xfrm>
          <a:prstGeom prst="rect">
            <a:avLst/>
          </a:prstGeom>
        </p:spPr>
      </p:pic>
    </p:spTree>
    <p:extLst>
      <p:ext uri="{BB962C8B-B14F-4D97-AF65-F5344CB8AC3E}">
        <p14:creationId xmlns:p14="http://schemas.microsoft.com/office/powerpoint/2010/main" val="197348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p:txBody>
          <a:bodyPr/>
          <a:lstStyle/>
          <a:p>
            <a:r>
              <a:rPr lang="en-GB" dirty="0"/>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9" y="287338"/>
            <a:ext cx="10058400" cy="968128"/>
          </a:xfrm>
        </p:spPr>
        <p:txBody>
          <a:bodyPr/>
          <a:lstStyle/>
          <a:p>
            <a:r>
              <a:rPr lang="en-GB" dirty="0"/>
              <a:t>Geodesics as critical points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9B147C8-074E-4CCD-8522-B26DA2EC6F24}"/>
                  </a:ext>
                </a:extLst>
              </p:cNvPr>
              <p:cNvSpPr>
                <a:spLocks noGrp="1"/>
              </p:cNvSpPr>
              <p:nvPr>
                <p:ph sz="half" idx="4294967295"/>
              </p:nvPr>
            </p:nvSpPr>
            <p:spPr>
              <a:xfrm>
                <a:off x="603379" y="1399592"/>
                <a:ext cx="11246499" cy="4665305"/>
              </a:xfrm>
            </p:spPr>
            <p:txBody>
              <a:bodyPr>
                <a:normAutofit lnSpcReduction="10000"/>
              </a:bodyPr>
              <a:lstStyle/>
              <a:p>
                <a:r>
                  <a:rPr lang="en-GB" dirty="0"/>
                  <a:t>Consider geodesics in a space </a:t>
                </a:r>
                <a14:m>
                  <m:oMath xmlns:m="http://schemas.openxmlformats.org/officeDocument/2006/math">
                    <m:r>
                      <a:rPr lang="en-GB" b="0" i="1" smtClean="0">
                        <a:latin typeface="Cambria Math" panose="02040503050406030204" pitchFamily="18" charset="0"/>
                      </a:rPr>
                      <m:t>𝑁</m:t>
                    </m:r>
                  </m:oMath>
                </a14:m>
                <a:r>
                  <a:rPr lang="en-GB" b="0" dirty="0"/>
                  <a:t> (</a:t>
                </a:r>
                <a14:m>
                  <m:oMath xmlns:m="http://schemas.openxmlformats.org/officeDocument/2006/math">
                    <m:r>
                      <a:rPr lang="en-AU" b="0" i="1" smtClean="0">
                        <a:latin typeface="Cambria Math" panose="02040503050406030204" pitchFamily="18" charset="0"/>
                      </a:rPr>
                      <m:t>𝑛</m:t>
                    </m:r>
                  </m:oMath>
                </a14:m>
                <a:r>
                  <a:rPr lang="en-GB" b="0" dirty="0"/>
                  <a:t>-dimensional) between points </a:t>
                </a:r>
                <a14:m>
                  <m:oMath xmlns:m="http://schemas.openxmlformats.org/officeDocument/2006/math">
                    <m:r>
                      <a:rPr lang="en-GB" b="0" i="1" smtClean="0">
                        <a:latin typeface="Cambria Math" panose="02040503050406030204" pitchFamily="18" charset="0"/>
                      </a:rPr>
                      <m:t>𝑝</m:t>
                    </m:r>
                  </m:oMath>
                </a14:m>
                <a:r>
                  <a:rPr lang="en-GB" b="0" dirty="0"/>
                  <a:t> and </a:t>
                </a:r>
                <a14:m>
                  <m:oMath xmlns:m="http://schemas.openxmlformats.org/officeDocument/2006/math">
                    <m:r>
                      <a:rPr lang="en-GB" b="0" i="1" smtClean="0">
                        <a:latin typeface="Cambria Math" panose="02040503050406030204" pitchFamily="18" charset="0"/>
                      </a:rPr>
                      <m:t>𝑞</m:t>
                    </m:r>
                  </m:oMath>
                </a14:m>
                <a:r>
                  <a:rPr lang="en-GB" b="0" dirty="0"/>
                  <a:t>.</a:t>
                </a:r>
              </a:p>
              <a:p>
                <a:r>
                  <a:rPr lang="en-GB" dirty="0"/>
                  <a:t>Let </a:t>
                </a:r>
                <a14:m>
                  <m:oMath xmlns:m="http://schemas.openxmlformats.org/officeDocument/2006/math">
                    <m:r>
                      <a:rPr lang="en-AU" b="0" i="1" smtClean="0">
                        <a:latin typeface="Cambria Math" panose="02040503050406030204" pitchFamily="18" charset="0"/>
                      </a:rPr>
                      <m:t>𝑋</m:t>
                    </m:r>
                  </m:oMath>
                </a14:m>
                <a:r>
                  <a:rPr lang="en-GB" dirty="0"/>
                  <a:t> be the space of all smooth maps </a:t>
                </a:r>
                <a14:m>
                  <m:oMath xmlns:m="http://schemas.openxmlformats.org/officeDocument/2006/math">
                    <m:r>
                      <a:rPr lang="en-GB" b="0" i="1" smtClean="0">
                        <a:latin typeface="Cambria Math" panose="02040503050406030204" pitchFamily="18" charset="0"/>
                      </a:rPr>
                      <m:t>𝛾</m:t>
                    </m:r>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0,1</m:t>
                        </m:r>
                      </m:e>
                    </m:d>
                    <m:r>
                      <a:rPr lang="en-GB" b="0" i="1" smtClean="0">
                        <a:latin typeface="Cambria Math" panose="02040503050406030204" pitchFamily="18" charset="0"/>
                      </a:rPr>
                      <m:t>→</m:t>
                    </m:r>
                    <m:r>
                      <a:rPr lang="en-GB" b="0" i="1" smtClean="0">
                        <a:latin typeface="Cambria Math" panose="02040503050406030204" pitchFamily="18" charset="0"/>
                      </a:rPr>
                      <m:t>𝑁</m:t>
                    </m:r>
                    <m:r>
                      <a:rPr lang="en-GB" b="0" i="1" smtClean="0">
                        <a:latin typeface="Cambria Math" panose="02040503050406030204" pitchFamily="18" charset="0"/>
                      </a:rPr>
                      <m:t> </m:t>
                    </m:r>
                  </m:oMath>
                </a14:m>
                <a:r>
                  <a:rPr lang="en-GB" dirty="0"/>
                  <a:t>with </a:t>
                </a:r>
                <a14:m>
                  <m:oMath xmlns:m="http://schemas.openxmlformats.org/officeDocument/2006/math">
                    <m:r>
                      <a:rPr lang="en-GB" b="0" i="1" smtClean="0">
                        <a:latin typeface="Cambria Math" panose="02040503050406030204" pitchFamily="18" charset="0"/>
                      </a:rPr>
                      <m:t>𝛾</m:t>
                    </m:r>
                    <m:d>
                      <m:dPr>
                        <m:ctrlPr>
                          <a:rPr lang="en-GB" b="0" i="1" smtClean="0">
                            <a:latin typeface="Cambria Math" panose="02040503050406030204" pitchFamily="18" charset="0"/>
                          </a:rPr>
                        </m:ctrlPr>
                      </m:dPr>
                      <m:e>
                        <m:r>
                          <a:rPr lang="en-GB" b="0" i="1" smtClean="0">
                            <a:latin typeface="Cambria Math" panose="02040503050406030204" pitchFamily="18" charset="0"/>
                          </a:rPr>
                          <m:t>0</m:t>
                        </m:r>
                      </m:e>
                    </m:d>
                    <m:r>
                      <a:rPr lang="en-GB" b="0" i="1" smtClean="0">
                        <a:latin typeface="Cambria Math" panose="02040503050406030204" pitchFamily="18" charset="0"/>
                      </a:rPr>
                      <m:t>=</m:t>
                    </m:r>
                    <m:r>
                      <a:rPr lang="en-GB" b="0" i="1" smtClean="0">
                        <a:latin typeface="Cambria Math" panose="02040503050406030204" pitchFamily="18" charset="0"/>
                      </a:rPr>
                      <m:t>𝑝</m:t>
                    </m:r>
                  </m:oMath>
                </a14:m>
                <a:r>
                  <a:rPr lang="en-GB" dirty="0"/>
                  <a:t> and </a:t>
                </a:r>
                <a14:m>
                  <m:oMath xmlns:m="http://schemas.openxmlformats.org/officeDocument/2006/math">
                    <m:r>
                      <a:rPr lang="en-GB" b="0" i="1" smtClean="0">
                        <a:latin typeface="Cambria Math" panose="02040503050406030204" pitchFamily="18" charset="0"/>
                      </a:rPr>
                      <m:t>𝛾</m:t>
                    </m:r>
                    <m:d>
                      <m:dPr>
                        <m:ctrlPr>
                          <a:rPr lang="en-GB" b="0" i="1" smtClean="0">
                            <a:latin typeface="Cambria Math" panose="02040503050406030204" pitchFamily="18" charset="0"/>
                          </a:rPr>
                        </m:ctrlPr>
                      </m:dPr>
                      <m:e>
                        <m:r>
                          <a:rPr lang="en-GB" b="0" i="1" smtClean="0">
                            <a:latin typeface="Cambria Math" panose="02040503050406030204" pitchFamily="18" charset="0"/>
                          </a:rPr>
                          <m:t>1</m:t>
                        </m:r>
                      </m:e>
                    </m:d>
                    <m:r>
                      <a:rPr lang="en-GB" b="0" i="1" smtClean="0">
                        <a:latin typeface="Cambria Math" panose="02040503050406030204" pitchFamily="18" charset="0"/>
                      </a:rPr>
                      <m:t>=</m:t>
                    </m:r>
                    <m:r>
                      <a:rPr lang="en-GB" b="0" i="1" smtClean="0">
                        <a:latin typeface="Cambria Math" panose="02040503050406030204" pitchFamily="18" charset="0"/>
                      </a:rPr>
                      <m:t>𝑞</m:t>
                    </m:r>
                  </m:oMath>
                </a14:m>
                <a:r>
                  <a:rPr lang="en-GB" dirty="0"/>
                  <a:t>, i.e. smooth curves in </a:t>
                </a:r>
                <a14:m>
                  <m:oMath xmlns:m="http://schemas.openxmlformats.org/officeDocument/2006/math">
                    <m:r>
                      <a:rPr lang="en-GB" b="0" i="1" smtClean="0">
                        <a:latin typeface="Cambria Math" panose="02040503050406030204" pitchFamily="18" charset="0"/>
                      </a:rPr>
                      <m:t>𝑁</m:t>
                    </m:r>
                  </m:oMath>
                </a14:m>
                <a:r>
                  <a:rPr lang="en-GB" dirty="0"/>
                  <a:t> from </a:t>
                </a:r>
                <a14:m>
                  <m:oMath xmlns:m="http://schemas.openxmlformats.org/officeDocument/2006/math">
                    <m:r>
                      <a:rPr lang="en-GB" b="0" i="1" smtClean="0">
                        <a:latin typeface="Cambria Math" panose="02040503050406030204" pitchFamily="18" charset="0"/>
                      </a:rPr>
                      <m:t>𝑝</m:t>
                    </m:r>
                  </m:oMath>
                </a14:m>
                <a:r>
                  <a:rPr lang="en-GB" dirty="0"/>
                  <a:t> to </a:t>
                </a:r>
                <a14:m>
                  <m:oMath xmlns:m="http://schemas.openxmlformats.org/officeDocument/2006/math">
                    <m:r>
                      <a:rPr lang="en-GB" b="0" i="1" smtClean="0">
                        <a:latin typeface="Cambria Math" panose="02040503050406030204" pitchFamily="18" charset="0"/>
                      </a:rPr>
                      <m:t>𝑞</m:t>
                    </m:r>
                  </m:oMath>
                </a14:m>
                <a:r>
                  <a:rPr lang="en-GB" dirty="0"/>
                  <a:t>. (Unimaginably massive,</a:t>
                </a:r>
                <a:r>
                  <a:rPr lang="en-GB" dirty="0">
                    <a:solidFill>
                      <a:srgbClr val="FF0000"/>
                    </a:solidFill>
                  </a:rPr>
                  <a:t>*</a:t>
                </a:r>
                <a:r>
                  <a:rPr lang="en-GB" dirty="0"/>
                  <a:t> infinite-dimensional space!)</a:t>
                </a:r>
              </a:p>
              <a:p>
                <a:r>
                  <a:rPr lang="en-GB" dirty="0"/>
                  <a:t>Each such curve has a </a:t>
                </a:r>
                <a:r>
                  <a:rPr lang="en-GB" i="1" dirty="0"/>
                  <a:t>length</a:t>
                </a:r>
                <a:r>
                  <a:rPr lang="en-GB" dirty="0"/>
                  <a:t> </a:t>
                </a:r>
                <a14:m>
                  <m:oMath xmlns:m="http://schemas.openxmlformats.org/officeDocument/2006/math">
                    <m:r>
                      <a:rPr lang="en-GB" b="0" i="1" smtClean="0">
                        <a:latin typeface="Cambria Math" panose="02040503050406030204" pitchFamily="18" charset="0"/>
                      </a:rPr>
                      <m:t>𝐿</m:t>
                    </m:r>
                    <m:d>
                      <m:dPr>
                        <m:ctrlPr>
                          <a:rPr lang="en-GB" b="0" i="1" smtClean="0">
                            <a:latin typeface="Cambria Math" panose="02040503050406030204" pitchFamily="18" charset="0"/>
                          </a:rPr>
                        </m:ctrlPr>
                      </m:dPr>
                      <m:e>
                        <m:r>
                          <a:rPr lang="en-GB" b="0" i="1" smtClean="0">
                            <a:latin typeface="Cambria Math" panose="02040503050406030204" pitchFamily="18" charset="0"/>
                          </a:rPr>
                          <m:t>𝛾</m:t>
                        </m:r>
                      </m:e>
                    </m:d>
                    <m:r>
                      <a:rPr lang="en-GB" b="0" i="1" smtClean="0">
                        <a:latin typeface="Cambria Math" panose="02040503050406030204" pitchFamily="18" charset="0"/>
                      </a:rPr>
                      <m:t>=</m:t>
                    </m:r>
                    <m:nary>
                      <m:naryPr>
                        <m:ctrlPr>
                          <a:rPr lang="en-GB" b="0" i="1" smtClean="0">
                            <a:latin typeface="Cambria Math" panose="02040503050406030204" pitchFamily="18" charset="0"/>
                          </a:rPr>
                        </m:ctrlPr>
                      </m:naryPr>
                      <m:sub>
                        <m:r>
                          <a:rPr lang="en-GB" b="0" i="1" smtClean="0">
                            <a:latin typeface="Cambria Math" panose="02040503050406030204" pitchFamily="18" charset="0"/>
                          </a:rPr>
                          <m:t>0</m:t>
                        </m:r>
                      </m:sub>
                      <m:sup>
                        <m:r>
                          <a:rPr lang="en-GB" b="0" i="1" smtClean="0">
                            <a:latin typeface="Cambria Math" panose="02040503050406030204" pitchFamily="18" charset="0"/>
                          </a:rPr>
                          <m:t>1</m:t>
                        </m:r>
                      </m:sup>
                      <m:e>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𝛾</m:t>
                            </m:r>
                            <m:r>
                              <a:rPr lang="en-GB" b="0" i="1" smtClean="0">
                                <a:latin typeface="Cambria Math" panose="02040503050406030204" pitchFamily="18" charset="0"/>
                              </a:rPr>
                              <m:t>′(</m:t>
                            </m:r>
                            <m:r>
                              <a:rPr lang="en-GB" b="0" i="1" smtClean="0">
                                <a:latin typeface="Cambria Math" panose="02040503050406030204" pitchFamily="18" charset="0"/>
                              </a:rPr>
                              <m:t>𝑡</m:t>
                            </m:r>
                            <m:r>
                              <a:rPr lang="en-GB" b="0" i="1" smtClean="0">
                                <a:latin typeface="Cambria Math" panose="02040503050406030204" pitchFamily="18" charset="0"/>
                              </a:rPr>
                              <m:t>)</m:t>
                            </m:r>
                          </m:e>
                        </m:d>
                        <m:r>
                          <a:rPr lang="en-GB" b="0" i="1" smtClean="0">
                            <a:latin typeface="Cambria Math" panose="02040503050406030204" pitchFamily="18" charset="0"/>
                          </a:rPr>
                          <m:t> </m:t>
                        </m:r>
                        <m:r>
                          <a:rPr lang="en-GB" b="0" i="1" smtClean="0">
                            <a:latin typeface="Cambria Math" panose="02040503050406030204" pitchFamily="18" charset="0"/>
                          </a:rPr>
                          <m:t>𝑑𝑡</m:t>
                        </m:r>
                      </m:e>
                    </m:nary>
                    <m:r>
                      <a:rPr lang="en-AU" b="0" i="1" smtClean="0">
                        <a:latin typeface="Cambria Math" panose="02040503050406030204" pitchFamily="18" charset="0"/>
                      </a:rPr>
                      <m:t> </m:t>
                    </m:r>
                  </m:oMath>
                </a14:m>
                <a:r>
                  <a:rPr lang="en-GB" dirty="0"/>
                  <a:t>and an </a:t>
                </a:r>
                <a:r>
                  <a:rPr lang="en-GB" i="1" dirty="0"/>
                  <a:t>energy </a:t>
                </a:r>
                <a14:m>
                  <m:oMath xmlns:m="http://schemas.openxmlformats.org/officeDocument/2006/math">
                    <m:r>
                      <a:rPr lang="en-GB" b="0" i="1" smtClean="0">
                        <a:latin typeface="Cambria Math" panose="02040503050406030204" pitchFamily="18" charset="0"/>
                      </a:rPr>
                      <m:t>𝐸</m:t>
                    </m:r>
                    <m:d>
                      <m:dPr>
                        <m:ctrlPr>
                          <a:rPr lang="en-GB" b="0" i="1" smtClean="0">
                            <a:latin typeface="Cambria Math" panose="02040503050406030204" pitchFamily="18" charset="0"/>
                          </a:rPr>
                        </m:ctrlPr>
                      </m:dPr>
                      <m:e>
                        <m:r>
                          <a:rPr lang="en-GB" b="0" i="1" smtClean="0">
                            <a:latin typeface="Cambria Math" panose="02040503050406030204" pitchFamily="18" charset="0"/>
                          </a:rPr>
                          <m:t>𝛾</m:t>
                        </m:r>
                      </m:e>
                    </m:d>
                    <m:r>
                      <a:rPr lang="en-GB" b="0" i="1" smtClean="0">
                        <a:latin typeface="Cambria Math" panose="02040503050406030204" pitchFamily="18" charset="0"/>
                      </a:rPr>
                      <m:t>=</m:t>
                    </m:r>
                    <m:nary>
                      <m:naryPr>
                        <m:ctrlPr>
                          <a:rPr lang="en-GB" b="0" i="1" smtClean="0">
                            <a:latin typeface="Cambria Math" panose="02040503050406030204" pitchFamily="18" charset="0"/>
                          </a:rPr>
                        </m:ctrlPr>
                      </m:naryPr>
                      <m:sub>
                        <m:r>
                          <a:rPr lang="en-GB" b="0" i="1" smtClean="0">
                            <a:latin typeface="Cambria Math" panose="02040503050406030204" pitchFamily="18" charset="0"/>
                          </a:rPr>
                          <m:t>0</m:t>
                        </m:r>
                      </m:sub>
                      <m:sup>
                        <m:r>
                          <a:rPr lang="en-GB" b="0" i="1" smtClean="0">
                            <a:latin typeface="Cambria Math" panose="02040503050406030204" pitchFamily="18" charset="0"/>
                          </a:rPr>
                          <m:t>1</m:t>
                        </m:r>
                      </m:sup>
                      <m:e>
                        <m:sSup>
                          <m:sSupPr>
                            <m:ctrlPr>
                              <a:rPr lang="en-GB" b="0" i="1" smtClean="0">
                                <a:latin typeface="Cambria Math" panose="02040503050406030204" pitchFamily="18" charset="0"/>
                              </a:rPr>
                            </m:ctrlPr>
                          </m:sSupPr>
                          <m:e>
                            <m:d>
                              <m:dPr>
                                <m:begChr m:val="|"/>
                                <m:endChr m:val="|"/>
                                <m:ctrlPr>
                                  <a:rPr lang="en-GB" b="0" i="1" smtClean="0">
                                    <a:latin typeface="Cambria Math" panose="02040503050406030204" pitchFamily="18" charset="0"/>
                                  </a:rPr>
                                </m:ctrlPr>
                              </m:dPr>
                              <m:e>
                                <m:sSup>
                                  <m:sSupPr>
                                    <m:ctrlPr>
                                      <a:rPr lang="en-AU" b="0" i="1" smtClean="0">
                                        <a:latin typeface="Cambria Math" panose="02040503050406030204" pitchFamily="18" charset="0"/>
                                      </a:rPr>
                                    </m:ctrlPr>
                                  </m:sSupPr>
                                  <m:e>
                                    <m:r>
                                      <a:rPr lang="en-GB" b="0" i="1" smtClean="0">
                                        <a:latin typeface="Cambria Math" panose="02040503050406030204" pitchFamily="18" charset="0"/>
                                      </a:rPr>
                                      <m:t>𝛾</m:t>
                                    </m:r>
                                  </m:e>
                                  <m:sup>
                                    <m:r>
                                      <a:rPr lang="en-AU" b="0" i="1" smtClean="0">
                                        <a:latin typeface="Cambria Math" panose="02040503050406030204" pitchFamily="18" charset="0"/>
                                      </a:rPr>
                                      <m:t>′</m:t>
                                    </m:r>
                                  </m:sup>
                                </m:sSup>
                                <m:d>
                                  <m:dPr>
                                    <m:ctrlPr>
                                      <a:rPr lang="en-AU" b="0" i="1" smtClean="0">
                                        <a:latin typeface="Cambria Math" panose="02040503050406030204" pitchFamily="18" charset="0"/>
                                      </a:rPr>
                                    </m:ctrlPr>
                                  </m:dPr>
                                  <m:e>
                                    <m:r>
                                      <a:rPr lang="en-AU" b="0" i="1" smtClean="0">
                                        <a:latin typeface="Cambria Math" panose="02040503050406030204" pitchFamily="18" charset="0"/>
                                      </a:rPr>
                                      <m:t>𝑡</m:t>
                                    </m:r>
                                  </m:e>
                                </m:d>
                              </m:e>
                            </m:d>
                          </m:e>
                          <m:sup>
                            <m:r>
                              <a:rPr lang="en-GB" b="0" i="1" smtClean="0">
                                <a:latin typeface="Cambria Math" panose="02040503050406030204" pitchFamily="18" charset="0"/>
                              </a:rPr>
                              <m:t>2</m:t>
                            </m:r>
                          </m:sup>
                        </m:sSup>
                        <m:r>
                          <a:rPr lang="en-GB" b="0" i="1" smtClean="0">
                            <a:latin typeface="Cambria Math" panose="02040503050406030204" pitchFamily="18" charset="0"/>
                          </a:rPr>
                          <m:t> </m:t>
                        </m:r>
                        <m:r>
                          <a:rPr lang="en-GB" b="0" i="1" smtClean="0">
                            <a:latin typeface="Cambria Math" panose="02040503050406030204" pitchFamily="18" charset="0"/>
                          </a:rPr>
                          <m:t>𝑑𝑡</m:t>
                        </m:r>
                      </m:e>
                    </m:nary>
                  </m:oMath>
                </a14:m>
                <a:r>
                  <a:rPr lang="en-GB" dirty="0"/>
                  <a:t>.</a:t>
                </a:r>
              </a:p>
              <a:p>
                <a14:m>
                  <m:oMath xmlns:m="http://schemas.openxmlformats.org/officeDocument/2006/math">
                    <m:r>
                      <a:rPr lang="en-GB" b="0" i="1" smtClean="0">
                        <a:latin typeface="Cambria Math" panose="02040503050406030204" pitchFamily="18" charset="0"/>
                      </a:rPr>
                      <m:t>𝐿</m:t>
                    </m:r>
                  </m:oMath>
                </a14:m>
                <a:r>
                  <a:rPr lang="en-GB" dirty="0"/>
                  <a:t> and </a:t>
                </a:r>
                <a14:m>
                  <m:oMath xmlns:m="http://schemas.openxmlformats.org/officeDocument/2006/math">
                    <m:r>
                      <a:rPr lang="en-GB" b="0" i="1" smtClean="0">
                        <a:latin typeface="Cambria Math" panose="02040503050406030204" pitchFamily="18" charset="0"/>
                      </a:rPr>
                      <m:t>𝐸</m:t>
                    </m:r>
                  </m:oMath>
                </a14:m>
                <a:r>
                  <a:rPr lang="en-GB" dirty="0"/>
                  <a:t> are both functions (or </a:t>
                </a:r>
                <a:r>
                  <a:rPr lang="en-GB" i="1" dirty="0"/>
                  <a:t>functionals</a:t>
                </a:r>
                <a:r>
                  <a:rPr lang="en-GB" dirty="0"/>
                  <a:t>) </a:t>
                </a:r>
                <a14:m>
                  <m:oMath xmlns:m="http://schemas.openxmlformats.org/officeDocument/2006/math">
                    <m:r>
                      <a:rPr lang="en-GB" b="0" i="1" smtClean="0">
                        <a:latin typeface="Cambria Math" panose="02040503050406030204" pitchFamily="18" charset="0"/>
                      </a:rPr>
                      <m:t>𝑋</m:t>
                    </m:r>
                    <m:r>
                      <a:rPr lang="en-AU" b="0" i="1" smtClean="0">
                        <a:latin typeface="Cambria Math" panose="02040503050406030204" pitchFamily="18" charset="0"/>
                      </a:rPr>
                      <m:t>→ </m:t>
                    </m:r>
                    <m:sSub>
                      <m:sSubPr>
                        <m:ctrlPr>
                          <a:rPr lang="en-AU" b="0" i="1" smtClean="0">
                            <a:latin typeface="Cambria Math" panose="02040503050406030204" pitchFamily="18" charset="0"/>
                          </a:rPr>
                        </m:ctrlPr>
                      </m:sSubPr>
                      <m:e>
                        <m:r>
                          <a:rPr lang="en-AU" b="0" i="1" smtClean="0">
                            <a:latin typeface="Cambria Math" panose="02040503050406030204" pitchFamily="18" charset="0"/>
                            <a:ea typeface="Cambria Math" panose="02040503050406030204" pitchFamily="18" charset="0"/>
                          </a:rPr>
                          <m:t>ℝ</m:t>
                        </m:r>
                      </m:e>
                      <m:sub>
                        <m:r>
                          <a:rPr lang="en-AU" b="0" i="1" smtClean="0">
                            <a:latin typeface="Cambria Math" panose="02040503050406030204" pitchFamily="18" charset="0"/>
                          </a:rPr>
                          <m:t>≥0</m:t>
                        </m:r>
                      </m:sub>
                    </m:sSub>
                  </m:oMath>
                </a14:m>
                <a:r>
                  <a:rPr lang="en-GB" dirty="0"/>
                  <a:t>. </a:t>
                </a:r>
              </a:p>
              <a:p>
                <a:r>
                  <a:rPr lang="en-GB" dirty="0"/>
                  <a:t>Turns out </a:t>
                </a:r>
                <a14:m>
                  <m:oMath xmlns:m="http://schemas.openxmlformats.org/officeDocument/2006/math">
                    <m:r>
                      <a:rPr lang="en-AU" b="0" i="1" smtClean="0">
                        <a:latin typeface="Cambria Math" panose="02040503050406030204" pitchFamily="18" charset="0"/>
                      </a:rPr>
                      <m:t>𝐸</m:t>
                    </m:r>
                  </m:oMath>
                </a14:m>
                <a:r>
                  <a:rPr lang="en-GB" dirty="0"/>
                  <a:t> is nicer!</a:t>
                </a:r>
              </a:p>
              <a:p>
                <a:r>
                  <a:rPr lang="en-GB" dirty="0"/>
                  <a:t>Consider the </a:t>
                </a:r>
                <a:r>
                  <a:rPr lang="en-GB" i="1" dirty="0"/>
                  <a:t>derivative</a:t>
                </a:r>
                <a:r>
                  <a:rPr lang="en-GB" dirty="0"/>
                  <a:t> of </a:t>
                </a:r>
                <a14:m>
                  <m:oMath xmlns:m="http://schemas.openxmlformats.org/officeDocument/2006/math">
                    <m:r>
                      <a:rPr lang="en-AU" b="0" i="1" smtClean="0">
                        <a:latin typeface="Cambria Math" panose="02040503050406030204" pitchFamily="18" charset="0"/>
                      </a:rPr>
                      <m:t>𝐸</m:t>
                    </m:r>
                    <m:r>
                      <a:rPr lang="en-AU" b="0" i="1" smtClean="0">
                        <a:latin typeface="Cambria Math" panose="02040503050406030204" pitchFamily="18" charset="0"/>
                      </a:rPr>
                      <m:t> :</m:t>
                    </m:r>
                    <m:r>
                      <a:rPr lang="en-AU" b="0" i="1" smtClean="0">
                        <a:latin typeface="Cambria Math" panose="02040503050406030204" pitchFamily="18" charset="0"/>
                      </a:rPr>
                      <m:t>𝑋</m:t>
                    </m:r>
                    <m:r>
                      <a:rPr lang="en-AU" b="0" i="1" smtClean="0">
                        <a:latin typeface="Cambria Math" panose="02040503050406030204" pitchFamily="18" charset="0"/>
                      </a:rPr>
                      <m:t>→ </m:t>
                    </m:r>
                    <m:sSub>
                      <m:sSubPr>
                        <m:ctrlPr>
                          <a:rPr lang="en-AU" b="0" i="1" smtClean="0">
                            <a:latin typeface="Cambria Math" panose="02040503050406030204" pitchFamily="18" charset="0"/>
                          </a:rPr>
                        </m:ctrlPr>
                      </m:sSubPr>
                      <m:e>
                        <m:r>
                          <a:rPr lang="en-AU" b="0" i="1" smtClean="0">
                            <a:latin typeface="Cambria Math" panose="02040503050406030204" pitchFamily="18" charset="0"/>
                            <a:ea typeface="Cambria Math" panose="02040503050406030204" pitchFamily="18" charset="0"/>
                          </a:rPr>
                          <m:t>ℝ</m:t>
                        </m:r>
                      </m:e>
                      <m:sub>
                        <m:r>
                          <a:rPr lang="en-AU" b="0" i="1" smtClean="0">
                            <a:latin typeface="Cambria Math" panose="02040503050406030204" pitchFamily="18" charset="0"/>
                          </a:rPr>
                          <m:t>≥0</m:t>
                        </m:r>
                      </m:sub>
                    </m:sSub>
                  </m:oMath>
                </a14:m>
                <a:r>
                  <a:rPr lang="en-GB" dirty="0"/>
                  <a:t> … </a:t>
                </a:r>
                <a:r>
                  <a:rPr lang="en-GB" i="1" dirty="0"/>
                  <a:t>calculus of variations.</a:t>
                </a:r>
              </a:p>
              <a:p>
                <a:r>
                  <a:rPr lang="en-GB" b="1" dirty="0"/>
                  <a:t>Definition: </a:t>
                </a:r>
                <a:r>
                  <a:rPr lang="en-GB" dirty="0"/>
                  <a:t>A </a:t>
                </a:r>
                <a:r>
                  <a:rPr lang="en-GB" i="1" dirty="0"/>
                  <a:t>geodesic</a:t>
                </a:r>
                <a:r>
                  <a:rPr lang="en-GB" dirty="0"/>
                  <a:t> is a critical point of </a:t>
                </a:r>
                <a14:m>
                  <m:oMath xmlns:m="http://schemas.openxmlformats.org/officeDocument/2006/math">
                    <m:r>
                      <a:rPr lang="en-AU" b="0" i="1" smtClean="0">
                        <a:latin typeface="Cambria Math" panose="02040503050406030204" pitchFamily="18" charset="0"/>
                      </a:rPr>
                      <m:t>𝐸</m:t>
                    </m:r>
                  </m:oMath>
                </a14:m>
                <a:r>
                  <a:rPr lang="en-GB" dirty="0"/>
                  <a:t>.</a:t>
                </a:r>
              </a:p>
              <a:p>
                <a:r>
                  <a:rPr lang="en-GB" dirty="0"/>
                  <a:t>Note a </a:t>
                </a:r>
                <a:r>
                  <a:rPr lang="en-GB" i="1" dirty="0"/>
                  <a:t>minimum</a:t>
                </a:r>
                <a:r>
                  <a:rPr lang="en-GB" dirty="0"/>
                  <a:t> of </a:t>
                </a:r>
                <a14:m>
                  <m:oMath xmlns:m="http://schemas.openxmlformats.org/officeDocument/2006/math">
                    <m:r>
                      <a:rPr lang="en-AU" i="1">
                        <a:latin typeface="Cambria Math" panose="02040503050406030204" pitchFamily="18" charset="0"/>
                      </a:rPr>
                      <m:t>𝐸</m:t>
                    </m:r>
                  </m:oMath>
                </a14:m>
                <a:r>
                  <a:rPr lang="en-GB" dirty="0"/>
                  <a:t> is a shortest curve from </a:t>
                </a:r>
                <a14:m>
                  <m:oMath xmlns:m="http://schemas.openxmlformats.org/officeDocument/2006/math">
                    <m:r>
                      <a:rPr lang="en-AU" i="1">
                        <a:latin typeface="Cambria Math" panose="02040503050406030204" pitchFamily="18" charset="0"/>
                      </a:rPr>
                      <m:t>𝑝</m:t>
                    </m:r>
                  </m:oMath>
                </a14:m>
                <a:r>
                  <a:rPr lang="en-GB" dirty="0"/>
                  <a:t> to </a:t>
                </a:r>
                <a14:m>
                  <m:oMath xmlns:m="http://schemas.openxmlformats.org/officeDocument/2006/math">
                    <m:r>
                      <a:rPr lang="en-AU" i="1">
                        <a:latin typeface="Cambria Math" panose="02040503050406030204" pitchFamily="18" charset="0"/>
                      </a:rPr>
                      <m:t>𝑞</m:t>
                    </m:r>
                  </m:oMath>
                </a14:m>
                <a:r>
                  <a:rPr lang="en-GB" dirty="0"/>
                  <a:t>. So geodesics include length/energy-minimising curves.</a:t>
                </a:r>
              </a:p>
              <a:p>
                <a:endParaRPr lang="en-GB" dirty="0"/>
              </a:p>
              <a:p>
                <a:r>
                  <a:rPr lang="en-GB" dirty="0">
                    <a:solidFill>
                      <a:srgbClr val="FF0000"/>
                    </a:solidFill>
                  </a:rPr>
                  <a:t>* of course you can imagine it, you just did!</a:t>
                </a:r>
              </a:p>
            </p:txBody>
          </p:sp>
        </mc:Choice>
        <mc:Fallback xmlns="">
          <p:sp>
            <p:nvSpPr>
              <p:cNvPr id="3" name="Content Placeholder 2">
                <a:extLst>
                  <a:ext uri="{FF2B5EF4-FFF2-40B4-BE49-F238E27FC236}">
                    <a16:creationId xmlns:a16="http://schemas.microsoft.com/office/drawing/2014/main" id="{69B147C8-074E-4CCD-8522-B26DA2EC6F24}"/>
                  </a:ext>
                </a:extLst>
              </p:cNvPr>
              <p:cNvSpPr>
                <a:spLocks noGrp="1" noRot="1" noChangeAspect="1" noMove="1" noResize="1" noEditPoints="1" noAdjustHandles="1" noChangeArrowheads="1" noChangeShapeType="1" noTextEdit="1"/>
              </p:cNvSpPr>
              <p:nvPr>
                <p:ph sz="half" idx="4294967295"/>
              </p:nvPr>
            </p:nvSpPr>
            <p:spPr>
              <a:xfrm>
                <a:off x="603379" y="1399592"/>
                <a:ext cx="11246499" cy="4665305"/>
              </a:xfrm>
              <a:blipFill>
                <a:blip r:embed="rId2"/>
                <a:stretch>
                  <a:fillRect l="-1409" t="-1961" r="-1301"/>
                </a:stretch>
              </a:blipFill>
            </p:spPr>
            <p:txBody>
              <a:bodyPr/>
              <a:lstStyle/>
              <a:p>
                <a:r>
                  <a:rPr lang="en-GB">
                    <a:noFill/>
                  </a:rPr>
                  <a:t> </a:t>
                </a:r>
              </a:p>
            </p:txBody>
          </p:sp>
        </mc:Fallback>
      </mc:AlternateContent>
    </p:spTree>
    <p:extLst>
      <p:ext uri="{BB962C8B-B14F-4D97-AF65-F5344CB8AC3E}">
        <p14:creationId xmlns:p14="http://schemas.microsoft.com/office/powerpoint/2010/main" val="152525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p:txBody>
          <a:bodyPr/>
          <a:lstStyle/>
          <a:p>
            <a:r>
              <a:rPr lang="en-GB" dirty="0"/>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9" y="287338"/>
            <a:ext cx="10058400" cy="968128"/>
          </a:xfrm>
        </p:spPr>
        <p:txBody>
          <a:bodyPr>
            <a:normAutofit fontScale="90000"/>
          </a:bodyPr>
          <a:lstStyle/>
          <a:p>
            <a:r>
              <a:rPr lang="en-GB" dirty="0"/>
              <a:t>Surfaces as critical points: harmonic maps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9B147C8-074E-4CCD-8522-B26DA2EC6F24}"/>
                  </a:ext>
                </a:extLst>
              </p:cNvPr>
              <p:cNvSpPr>
                <a:spLocks noGrp="1"/>
              </p:cNvSpPr>
              <p:nvPr>
                <p:ph sz="half" idx="4294967295"/>
              </p:nvPr>
            </p:nvSpPr>
            <p:spPr>
              <a:xfrm>
                <a:off x="603379" y="1399592"/>
                <a:ext cx="11246499" cy="4665305"/>
              </a:xfrm>
            </p:spPr>
            <p:txBody>
              <a:bodyPr>
                <a:normAutofit/>
              </a:bodyPr>
              <a:lstStyle/>
              <a:p>
                <a:r>
                  <a:rPr lang="en-GB" dirty="0"/>
                  <a:t>Curves/geodesics are given by maps </a:t>
                </a:r>
                <a14:m>
                  <m:oMath xmlns:m="http://schemas.openxmlformats.org/officeDocument/2006/math">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0,1</m:t>
                        </m:r>
                      </m:e>
                    </m:d>
                    <m:r>
                      <a:rPr lang="en-GB" b="0" i="1" smtClean="0">
                        <a:latin typeface="Cambria Math" panose="02040503050406030204" pitchFamily="18" charset="0"/>
                      </a:rPr>
                      <m:t>→</m:t>
                    </m:r>
                    <m:r>
                      <a:rPr lang="en-GB" b="0" i="1" smtClean="0">
                        <a:latin typeface="Cambria Math" panose="02040503050406030204" pitchFamily="18" charset="0"/>
                      </a:rPr>
                      <m:t>𝑁</m:t>
                    </m:r>
                  </m:oMath>
                </a14:m>
                <a:r>
                  <a:rPr lang="en-GB" dirty="0"/>
                  <a:t>, i.e. 1-dimensional to </a:t>
                </a:r>
                <a14:m>
                  <m:oMath xmlns:m="http://schemas.openxmlformats.org/officeDocument/2006/math">
                    <m:r>
                      <a:rPr lang="en-GB" b="0" i="1" smtClean="0">
                        <a:latin typeface="Cambria Math" panose="02040503050406030204" pitchFamily="18" charset="0"/>
                      </a:rPr>
                      <m:t>𝑛</m:t>
                    </m:r>
                  </m:oMath>
                </a14:m>
                <a:r>
                  <a:rPr lang="en-GB" dirty="0"/>
                  <a:t>-dimensional space.</a:t>
                </a:r>
              </a:p>
              <a:p>
                <a:r>
                  <a:rPr lang="en-GB" dirty="0"/>
                  <a:t>Now consider maps of the sphere</a:t>
                </a:r>
                <a:r>
                  <a:rPr lang="en-GB" dirty="0">
                    <a:solidFill>
                      <a:srgbClr val="FF0000"/>
                    </a:solidFill>
                  </a:rPr>
                  <a:t>*</a:t>
                </a:r>
                <a:r>
                  <a:rPr lang="en-GB" dirty="0"/>
                  <a:t> </a:t>
                </a:r>
                <a14:m>
                  <m:oMath xmlns:m="http://schemas.openxmlformats.org/officeDocument/2006/math">
                    <m:sSup>
                      <m:sSupPr>
                        <m:ctrlPr>
                          <a:rPr lang="en-AU" b="0" i="1" smtClean="0">
                            <a:latin typeface="Cambria Math" panose="02040503050406030204" pitchFamily="18" charset="0"/>
                          </a:rPr>
                        </m:ctrlPr>
                      </m:sSupPr>
                      <m:e>
                        <m:r>
                          <a:rPr lang="en-AU" b="0" i="1" smtClean="0">
                            <a:latin typeface="Cambria Math" panose="02040503050406030204" pitchFamily="18" charset="0"/>
                          </a:rPr>
                          <m:t>𝑆</m:t>
                        </m:r>
                      </m:e>
                      <m:sup>
                        <m:r>
                          <a:rPr lang="en-AU" b="0" i="1" smtClean="0">
                            <a:latin typeface="Cambria Math" panose="02040503050406030204" pitchFamily="18" charset="0"/>
                          </a:rPr>
                          <m:t>2</m:t>
                        </m:r>
                      </m:sup>
                    </m:sSup>
                  </m:oMath>
                </a14:m>
                <a:r>
                  <a:rPr lang="en-GB" dirty="0"/>
                  <a:t> into </a:t>
                </a:r>
                <a14:m>
                  <m:oMath xmlns:m="http://schemas.openxmlformats.org/officeDocument/2006/math">
                    <m:r>
                      <a:rPr lang="en-GB" b="0" i="1" smtClean="0">
                        <a:latin typeface="Cambria Math" panose="02040503050406030204" pitchFamily="18" charset="0"/>
                      </a:rPr>
                      <m:t>𝑁</m:t>
                    </m:r>
                  </m:oMath>
                </a14:m>
                <a:r>
                  <a:rPr lang="en-GB" dirty="0"/>
                  <a:t>, i.e. 2-dimensional to </a:t>
                </a:r>
                <a14:m>
                  <m:oMath xmlns:m="http://schemas.openxmlformats.org/officeDocument/2006/math">
                    <m:r>
                      <a:rPr lang="en-GB" b="0" i="1" smtClean="0">
                        <a:latin typeface="Cambria Math" panose="02040503050406030204" pitchFamily="18" charset="0"/>
                      </a:rPr>
                      <m:t>𝑛</m:t>
                    </m:r>
                  </m:oMath>
                </a14:m>
                <a:r>
                  <a:rPr lang="en-GB" dirty="0"/>
                  <a:t>-dimensional space.</a:t>
                </a:r>
              </a:p>
              <a:p>
                <a:r>
                  <a:rPr lang="en-GB" dirty="0"/>
                  <a:t>Let </a:t>
                </a:r>
                <a14:m>
                  <m:oMath xmlns:m="http://schemas.openxmlformats.org/officeDocument/2006/math">
                    <m:r>
                      <a:rPr lang="en-GB" i="1">
                        <a:latin typeface="Cambria Math" panose="02040503050406030204" pitchFamily="18" charset="0"/>
                      </a:rPr>
                      <m:t>𝑋</m:t>
                    </m:r>
                  </m:oMath>
                </a14:m>
                <a:r>
                  <a:rPr lang="en-GB" dirty="0"/>
                  <a:t> be the space of all smooth maps </a:t>
                </a:r>
                <a14:m>
                  <m:oMath xmlns:m="http://schemas.openxmlformats.org/officeDocument/2006/math">
                    <m:r>
                      <a:rPr lang="en-AU" b="0" i="1" dirty="0" smtClean="0">
                        <a:latin typeface="Cambria Math" panose="02040503050406030204" pitchFamily="18" charset="0"/>
                      </a:rPr>
                      <m:t>𝑢</m:t>
                    </m:r>
                    <m:r>
                      <a:rPr lang="en-AU" b="0" i="1" dirty="0" smtClean="0">
                        <a:latin typeface="Cambria Math" panose="02040503050406030204" pitchFamily="18" charset="0"/>
                      </a:rPr>
                      <m:t>:</m:t>
                    </m:r>
                    <m:sSup>
                      <m:sSupPr>
                        <m:ctrlPr>
                          <a:rPr lang="en-AU" b="0" i="1" dirty="0" smtClean="0">
                            <a:latin typeface="Cambria Math" panose="02040503050406030204" pitchFamily="18" charset="0"/>
                          </a:rPr>
                        </m:ctrlPr>
                      </m:sSupPr>
                      <m:e>
                        <m:r>
                          <a:rPr lang="en-AU" b="0" i="1" dirty="0" smtClean="0">
                            <a:latin typeface="Cambria Math" panose="02040503050406030204" pitchFamily="18" charset="0"/>
                          </a:rPr>
                          <m:t>𝑆</m:t>
                        </m:r>
                      </m:e>
                      <m:sup>
                        <m:r>
                          <a:rPr lang="en-AU" b="0" i="1" dirty="0" smtClean="0">
                            <a:latin typeface="Cambria Math" panose="02040503050406030204" pitchFamily="18" charset="0"/>
                          </a:rPr>
                          <m:t>2</m:t>
                        </m:r>
                      </m:sup>
                    </m:sSup>
                    <m:r>
                      <a:rPr lang="en-AU" b="0" i="1" dirty="0" smtClean="0">
                        <a:latin typeface="Cambria Math" panose="02040503050406030204" pitchFamily="18" charset="0"/>
                      </a:rPr>
                      <m:t>→</m:t>
                    </m:r>
                    <m:r>
                      <a:rPr lang="en-AU" b="0" i="1" dirty="0" smtClean="0">
                        <a:latin typeface="Cambria Math" panose="02040503050406030204" pitchFamily="18" charset="0"/>
                      </a:rPr>
                      <m:t>𝑁</m:t>
                    </m:r>
                  </m:oMath>
                </a14:m>
                <a:r>
                  <a:rPr lang="en-GB" dirty="0"/>
                  <a:t>. (Unimaginably</a:t>
                </a:r>
                <a:r>
                  <a:rPr lang="en-GB" dirty="0">
                    <a:solidFill>
                      <a:srgbClr val="7030A0"/>
                    </a:solidFill>
                  </a:rPr>
                  <a:t>*</a:t>
                </a:r>
                <a:r>
                  <a:rPr lang="en-GB" dirty="0"/>
                  <a:t> massive, infinite-dimensional space!)</a:t>
                </a:r>
              </a:p>
              <a:p>
                <a:r>
                  <a:rPr lang="en-GB" dirty="0"/>
                  <a:t>Each such curve has an </a:t>
                </a:r>
                <a:r>
                  <a:rPr lang="en-GB" i="1" dirty="0"/>
                  <a:t>energy </a:t>
                </a:r>
                <a:r>
                  <a:rPr lang="en-GB" dirty="0"/>
                  <a:t>given by </a:t>
                </a:r>
                <a14:m>
                  <m:oMath xmlns:m="http://schemas.openxmlformats.org/officeDocument/2006/math">
                    <m:r>
                      <a:rPr lang="en-GB" i="1">
                        <a:latin typeface="Cambria Math" panose="02040503050406030204" pitchFamily="18" charset="0"/>
                      </a:rPr>
                      <m:t>𝐸</m:t>
                    </m:r>
                    <m:d>
                      <m:dPr>
                        <m:ctrlPr>
                          <a:rPr lang="en-GB" i="1">
                            <a:latin typeface="Cambria Math" panose="02040503050406030204" pitchFamily="18" charset="0"/>
                          </a:rPr>
                        </m:ctrlPr>
                      </m:dPr>
                      <m:e>
                        <m:r>
                          <a:rPr lang="en-AU" b="0" i="1" smtClean="0">
                            <a:latin typeface="Cambria Math" panose="02040503050406030204" pitchFamily="18" charset="0"/>
                          </a:rPr>
                          <m:t>𝑢</m:t>
                        </m:r>
                      </m:e>
                    </m:d>
                    <m:r>
                      <a:rPr lang="en-GB" b="0" i="1" smtClean="0">
                        <a:latin typeface="Cambria Math" panose="02040503050406030204" pitchFamily="18" charset="0"/>
                      </a:rPr>
                      <m:t>=</m:t>
                    </m:r>
                    <m:nary>
                      <m:naryPr>
                        <m:supHide m:val="on"/>
                        <m:ctrlPr>
                          <a:rPr lang="en-AU" b="0" i="1" smtClean="0">
                            <a:latin typeface="Cambria Math" panose="02040503050406030204" pitchFamily="18" charset="0"/>
                          </a:rPr>
                        </m:ctrlPr>
                      </m:naryPr>
                      <m:sub>
                        <m:r>
                          <a:rPr lang="en-AU" b="0" i="1" smtClean="0">
                            <a:latin typeface="Cambria Math" panose="02040503050406030204" pitchFamily="18" charset="0"/>
                          </a:rPr>
                          <m:t>𝑆</m:t>
                        </m:r>
                      </m:sub>
                      <m:sup/>
                      <m:e>
                        <m:sSup>
                          <m:sSupPr>
                            <m:ctrlPr>
                              <a:rPr lang="en-AU" b="0" i="1" smtClean="0">
                                <a:latin typeface="Cambria Math" panose="02040503050406030204" pitchFamily="18" charset="0"/>
                              </a:rPr>
                            </m:ctrlPr>
                          </m:sSupPr>
                          <m:e>
                            <m:d>
                              <m:dPr>
                                <m:begChr m:val="|"/>
                                <m:endChr m:val="|"/>
                                <m:ctrlPr>
                                  <a:rPr lang="en-AU" b="0" i="1" smtClean="0">
                                    <a:latin typeface="Cambria Math" panose="02040503050406030204" pitchFamily="18" charset="0"/>
                                  </a:rPr>
                                </m:ctrlPr>
                              </m:dPr>
                              <m:e>
                                <m:r>
                                  <a:rPr lang="en-AU" b="0" i="1" smtClean="0">
                                    <a:latin typeface="Cambria Math" panose="02040503050406030204" pitchFamily="18" charset="0"/>
                                  </a:rPr>
                                  <m:t>𝐷𝑢</m:t>
                                </m:r>
                              </m:e>
                            </m:d>
                          </m:e>
                          <m:sup>
                            <m:r>
                              <a:rPr lang="en-AU" b="0" i="1" smtClean="0">
                                <a:latin typeface="Cambria Math" panose="02040503050406030204" pitchFamily="18" charset="0"/>
                              </a:rPr>
                              <m:t>2</m:t>
                            </m:r>
                          </m:sup>
                        </m:sSup>
                        <m:r>
                          <a:rPr lang="en-AU" b="0" i="1" smtClean="0">
                            <a:latin typeface="Cambria Math" panose="02040503050406030204" pitchFamily="18" charset="0"/>
                          </a:rPr>
                          <m:t> </m:t>
                        </m:r>
                        <m:r>
                          <a:rPr lang="en-AU" b="0" i="1" smtClean="0">
                            <a:latin typeface="Cambria Math" panose="02040503050406030204" pitchFamily="18" charset="0"/>
                          </a:rPr>
                          <m:t>𝑑𝑠</m:t>
                        </m:r>
                      </m:e>
                    </m:nary>
                  </m:oMath>
                </a14:m>
                <a:r>
                  <a:rPr lang="en-GB" dirty="0"/>
                  <a:t>.</a:t>
                </a:r>
              </a:p>
              <a:p>
                <a14:m>
                  <m:oMath xmlns:m="http://schemas.openxmlformats.org/officeDocument/2006/math">
                    <m:r>
                      <a:rPr lang="en-GB" i="1">
                        <a:latin typeface="Cambria Math" panose="02040503050406030204" pitchFamily="18" charset="0"/>
                      </a:rPr>
                      <m:t>𝐸</m:t>
                    </m:r>
                  </m:oMath>
                </a14:m>
                <a:r>
                  <a:rPr lang="en-GB" dirty="0"/>
                  <a:t> is again a functional </a:t>
                </a:r>
                <a14:m>
                  <m:oMath xmlns:m="http://schemas.openxmlformats.org/officeDocument/2006/math">
                    <m:r>
                      <a:rPr lang="en-GB" i="1">
                        <a:latin typeface="Cambria Math" panose="02040503050406030204" pitchFamily="18" charset="0"/>
                      </a:rPr>
                      <m:t>𝑋</m:t>
                    </m:r>
                    <m:r>
                      <a:rPr lang="en-AU" i="1">
                        <a:latin typeface="Cambria Math" panose="02040503050406030204" pitchFamily="18" charset="0"/>
                      </a:rPr>
                      <m:t>→ </m:t>
                    </m:r>
                    <m:sSub>
                      <m:sSubPr>
                        <m:ctrlPr>
                          <a:rPr lang="en-AU" i="1">
                            <a:latin typeface="Cambria Math" panose="02040503050406030204" pitchFamily="18" charset="0"/>
                          </a:rPr>
                        </m:ctrlPr>
                      </m:sSubPr>
                      <m:e>
                        <m:r>
                          <a:rPr lang="en-AU" i="1">
                            <a:latin typeface="Cambria Math" panose="02040503050406030204" pitchFamily="18" charset="0"/>
                            <a:ea typeface="Cambria Math" panose="02040503050406030204" pitchFamily="18" charset="0"/>
                          </a:rPr>
                          <m:t>ℝ</m:t>
                        </m:r>
                      </m:e>
                      <m:sub>
                        <m:r>
                          <a:rPr lang="en-AU" i="1">
                            <a:latin typeface="Cambria Math" panose="02040503050406030204" pitchFamily="18" charset="0"/>
                          </a:rPr>
                          <m:t>≥0</m:t>
                        </m:r>
                      </m:sub>
                    </m:sSub>
                  </m:oMath>
                </a14:m>
                <a:r>
                  <a:rPr lang="en-GB" dirty="0"/>
                  <a:t>, and its derivative can be considered with calculus of variations.</a:t>
                </a:r>
              </a:p>
              <a:p>
                <a:r>
                  <a:rPr lang="en-GB" b="1" dirty="0"/>
                  <a:t>Definition: </a:t>
                </a:r>
                <a:r>
                  <a:rPr lang="en-GB" dirty="0"/>
                  <a:t>A </a:t>
                </a:r>
                <a:r>
                  <a:rPr lang="en-GB" i="1" dirty="0"/>
                  <a:t>harmonic map</a:t>
                </a:r>
                <a:r>
                  <a:rPr lang="en-GB" dirty="0"/>
                  <a:t> is a critical point of </a:t>
                </a:r>
                <a14:m>
                  <m:oMath xmlns:m="http://schemas.openxmlformats.org/officeDocument/2006/math">
                    <m:r>
                      <a:rPr lang="en-AU" i="1">
                        <a:latin typeface="Cambria Math" panose="02040503050406030204" pitchFamily="18" charset="0"/>
                      </a:rPr>
                      <m:t>𝐸</m:t>
                    </m:r>
                  </m:oMath>
                </a14:m>
                <a:r>
                  <a:rPr lang="en-GB" dirty="0"/>
                  <a:t>.</a:t>
                </a:r>
              </a:p>
              <a:p>
                <a:r>
                  <a:rPr lang="en-GB" dirty="0"/>
                  <a:t>Minimal surfaces and harmonic maps are closely related:</a:t>
                </a:r>
              </a:p>
              <a:p>
                <a:pPr lvl="1"/>
                <a:r>
                  <a:rPr lang="en-GB" dirty="0"/>
                  <a:t>Minimal surfaces always give harmonic maps.</a:t>
                </a:r>
              </a:p>
              <a:p>
                <a:pPr lvl="1"/>
                <a:r>
                  <a:rPr lang="en-GB" dirty="0"/>
                  <a:t>Harmonic maps of a </a:t>
                </a:r>
                <a:r>
                  <a:rPr lang="en-GB" i="1" dirty="0">
                    <a:solidFill>
                      <a:srgbClr val="FF0000"/>
                    </a:solidFill>
                  </a:rPr>
                  <a:t>sphere</a:t>
                </a:r>
                <a:r>
                  <a:rPr lang="en-GB" dirty="0"/>
                  <a:t> into </a:t>
                </a:r>
                <a14:m>
                  <m:oMath xmlns:m="http://schemas.openxmlformats.org/officeDocument/2006/math">
                    <m:r>
                      <a:rPr lang="en-GB" i="1">
                        <a:latin typeface="Cambria Math" panose="02040503050406030204" pitchFamily="18" charset="0"/>
                      </a:rPr>
                      <m:t>𝑁</m:t>
                    </m:r>
                  </m:oMath>
                </a14:m>
                <a:r>
                  <a:rPr lang="en-GB" dirty="0"/>
                  <a:t> are always minimal (but possibly immersed and branched).</a:t>
                </a:r>
              </a:p>
              <a:p>
                <a:pPr lvl="1"/>
                <a:endParaRPr lang="en-GB" dirty="0"/>
              </a:p>
              <a:p>
                <a:r>
                  <a:rPr lang="en-GB" dirty="0">
                    <a:solidFill>
                      <a:srgbClr val="FF0000"/>
                    </a:solidFill>
                  </a:rPr>
                  <a:t>*</a:t>
                </a:r>
                <a:r>
                  <a:rPr lang="en-GB" dirty="0"/>
                  <a:t> Much of what follows works for any surface, but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𝑆</m:t>
                        </m:r>
                      </m:e>
                      <m:sup>
                        <m:r>
                          <a:rPr lang="en-GB" b="0" i="1" smtClean="0">
                            <a:latin typeface="Cambria Math" panose="02040503050406030204" pitchFamily="18" charset="0"/>
                          </a:rPr>
                          <m:t>2</m:t>
                        </m:r>
                      </m:sup>
                    </m:sSup>
                  </m:oMath>
                </a14:m>
                <a:r>
                  <a:rPr lang="en-GB" dirty="0"/>
                  <a:t> is nicest.		</a:t>
                </a:r>
                <a:r>
                  <a:rPr lang="en-GB" dirty="0">
                    <a:solidFill>
                      <a:srgbClr val="7030A0"/>
                    </a:solidFill>
                  </a:rPr>
                  <a:t>*</a:t>
                </a:r>
                <a:r>
                  <a:rPr lang="en-GB" dirty="0"/>
                  <a:t> </a:t>
                </a:r>
                <a:r>
                  <a:rPr lang="en-GB" dirty="0">
                    <a:solidFill>
                      <a:srgbClr val="7030A0"/>
                    </a:solidFill>
                  </a:rPr>
                  <a:t>No</a:t>
                </a:r>
              </a:p>
            </p:txBody>
          </p:sp>
        </mc:Choice>
        <mc:Fallback xmlns="">
          <p:sp>
            <p:nvSpPr>
              <p:cNvPr id="3" name="Content Placeholder 2">
                <a:extLst>
                  <a:ext uri="{FF2B5EF4-FFF2-40B4-BE49-F238E27FC236}">
                    <a16:creationId xmlns:a16="http://schemas.microsoft.com/office/drawing/2014/main" id="{69B147C8-074E-4CCD-8522-B26DA2EC6F24}"/>
                  </a:ext>
                </a:extLst>
              </p:cNvPr>
              <p:cNvSpPr>
                <a:spLocks noGrp="1" noRot="1" noChangeAspect="1" noMove="1" noResize="1" noEditPoints="1" noAdjustHandles="1" noChangeArrowheads="1" noChangeShapeType="1" noTextEdit="1"/>
              </p:cNvSpPr>
              <p:nvPr>
                <p:ph sz="half" idx="4294967295"/>
              </p:nvPr>
            </p:nvSpPr>
            <p:spPr>
              <a:xfrm>
                <a:off x="603379" y="1399592"/>
                <a:ext cx="11246499" cy="4665305"/>
              </a:xfrm>
              <a:blipFill>
                <a:blip r:embed="rId2"/>
                <a:stretch>
                  <a:fillRect l="-1409" t="-1438"/>
                </a:stretch>
              </a:blipFill>
            </p:spPr>
            <p:txBody>
              <a:bodyPr/>
              <a:lstStyle/>
              <a:p>
                <a:r>
                  <a:rPr lang="en-GB">
                    <a:noFill/>
                  </a:rPr>
                  <a:t> </a:t>
                </a:r>
              </a:p>
            </p:txBody>
          </p:sp>
        </mc:Fallback>
      </mc:AlternateContent>
    </p:spTree>
    <p:extLst>
      <p:ext uri="{BB962C8B-B14F-4D97-AF65-F5344CB8AC3E}">
        <p14:creationId xmlns:p14="http://schemas.microsoft.com/office/powerpoint/2010/main" val="189330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p:txBody>
          <a:bodyPr/>
          <a:lstStyle/>
          <a:p>
            <a:r>
              <a:rPr lang="en-GB" dirty="0"/>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9" y="287338"/>
            <a:ext cx="10058400" cy="968128"/>
          </a:xfrm>
        </p:spPr>
        <p:txBody>
          <a:bodyPr/>
          <a:lstStyle/>
          <a:p>
            <a:r>
              <a:rPr lang="en-AU" dirty="0"/>
              <a:t>Convergence of curves</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9B147C8-074E-4CCD-8522-B26DA2EC6F24}"/>
                  </a:ext>
                </a:extLst>
              </p:cNvPr>
              <p:cNvSpPr>
                <a:spLocks noGrp="1"/>
              </p:cNvSpPr>
              <p:nvPr>
                <p:ph sz="half" idx="4294967295"/>
              </p:nvPr>
            </p:nvSpPr>
            <p:spPr>
              <a:xfrm>
                <a:off x="603379" y="1399592"/>
                <a:ext cx="11246499" cy="4665305"/>
              </a:xfrm>
            </p:spPr>
            <p:txBody>
              <a:bodyPr>
                <a:normAutofit/>
              </a:bodyPr>
              <a:lstStyle/>
              <a:p>
                <a:r>
                  <a:rPr lang="en-AU" dirty="0"/>
                  <a:t>Consider a sequence of smooth curves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𝛾</m:t>
                        </m:r>
                      </m:e>
                      <m:sub>
                        <m:r>
                          <a:rPr lang="en-AU" b="0" i="1" smtClean="0">
                            <a:latin typeface="Cambria Math" panose="02040503050406030204" pitchFamily="18" charset="0"/>
                          </a:rPr>
                          <m:t>1</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𝛾</m:t>
                        </m:r>
                      </m:e>
                      <m:sub>
                        <m:r>
                          <a:rPr lang="en-AU" b="0" i="1" smtClean="0">
                            <a:latin typeface="Cambria Math" panose="02040503050406030204" pitchFamily="18" charset="0"/>
                          </a:rPr>
                          <m:t>2</m:t>
                        </m:r>
                      </m:sub>
                    </m:sSub>
                    <m:r>
                      <a:rPr lang="en-AU" b="0" i="1" smtClean="0">
                        <a:latin typeface="Cambria Math" panose="02040503050406030204" pitchFamily="18" charset="0"/>
                      </a:rPr>
                      <m:t>,…</m:t>
                    </m:r>
                  </m:oMath>
                </a14:m>
                <a:r>
                  <a:rPr lang="en-GB" dirty="0"/>
                  <a:t> in </a:t>
                </a:r>
                <a14:m>
                  <m:oMath xmlns:m="http://schemas.openxmlformats.org/officeDocument/2006/math">
                    <m:r>
                      <a:rPr lang="en-AU" b="0" i="1" smtClean="0">
                        <a:latin typeface="Cambria Math" panose="02040503050406030204" pitchFamily="18" charset="0"/>
                      </a:rPr>
                      <m:t>𝑁</m:t>
                    </m:r>
                  </m:oMath>
                </a14:m>
                <a:r>
                  <a:rPr lang="en-GB" dirty="0"/>
                  <a:t> between two points </a:t>
                </a:r>
                <a14:m>
                  <m:oMath xmlns:m="http://schemas.openxmlformats.org/officeDocument/2006/math">
                    <m:r>
                      <a:rPr lang="en-GB" b="0" i="1" smtClean="0">
                        <a:latin typeface="Cambria Math" panose="02040503050406030204" pitchFamily="18" charset="0"/>
                      </a:rPr>
                      <m:t>𝑝</m:t>
                    </m:r>
                    <m:r>
                      <a:rPr lang="en-GB" b="0" i="1" smtClean="0">
                        <a:latin typeface="Cambria Math" panose="02040503050406030204" pitchFamily="18" charset="0"/>
                      </a:rPr>
                      <m:t>,</m:t>
                    </m:r>
                    <m:r>
                      <a:rPr lang="en-GB" b="0" i="1" smtClean="0">
                        <a:latin typeface="Cambria Math" panose="02040503050406030204" pitchFamily="18" charset="0"/>
                      </a:rPr>
                      <m:t>𝑞</m:t>
                    </m:r>
                  </m:oMath>
                </a14:m>
                <a:r>
                  <a:rPr lang="en-GB" dirty="0"/>
                  <a:t>.</a:t>
                </a:r>
              </a:p>
              <a:p>
                <a:r>
                  <a:rPr lang="en-GB" dirty="0"/>
                  <a:t>Do we expect a sequence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𝛾</m:t>
                        </m:r>
                      </m:e>
                      <m:sub>
                        <m:r>
                          <a:rPr lang="en-AU" b="0" i="1" smtClean="0">
                            <a:latin typeface="Cambria Math" panose="02040503050406030204" pitchFamily="18" charset="0"/>
                          </a:rPr>
                          <m:t>1</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𝛾</m:t>
                        </m:r>
                      </m:e>
                      <m:sub>
                        <m:r>
                          <a:rPr lang="en-AU" b="0" i="1" smtClean="0">
                            <a:latin typeface="Cambria Math" panose="02040503050406030204" pitchFamily="18" charset="0"/>
                          </a:rPr>
                          <m:t>2</m:t>
                        </m:r>
                      </m:sub>
                    </m:sSub>
                    <m:r>
                      <a:rPr lang="en-AU" b="0" i="1" smtClean="0">
                        <a:latin typeface="Cambria Math" panose="02040503050406030204" pitchFamily="18" charset="0"/>
                      </a:rPr>
                      <m:t>,…</m:t>
                    </m:r>
                  </m:oMath>
                </a14:m>
                <a:r>
                  <a:rPr lang="en-GB" dirty="0"/>
                  <a:t> to converge?</a:t>
                </a:r>
              </a:p>
              <a:p>
                <a:pPr lvl="1"/>
                <a:r>
                  <a:rPr lang="en-GB" dirty="0"/>
                  <a:t>No (curves could go anywhere).</a:t>
                </a:r>
              </a:p>
              <a:p>
                <a:r>
                  <a:rPr lang="en-GB" dirty="0"/>
                  <a:t>Do we expect a randomly chosen sequence to have a convergent subsequence? </a:t>
                </a:r>
              </a:p>
              <a:p>
                <a:pPr lvl="1"/>
                <a:r>
                  <a:rPr lang="en-GB" dirty="0"/>
                  <a:t>No (curves may be getting faster and faster, or longer and longer).</a:t>
                </a:r>
              </a:p>
              <a:p>
                <a:r>
                  <a:rPr lang="en-GB" dirty="0"/>
                  <a:t>Do we expect a randomly chosen sequence in </a:t>
                </a:r>
                <a14:m>
                  <m:oMath xmlns:m="http://schemas.openxmlformats.org/officeDocument/2006/math">
                    <m:r>
                      <a:rPr lang="en-AU" b="0" i="1" smtClean="0">
                        <a:latin typeface="Cambria Math" panose="02040503050406030204" pitchFamily="18" charset="0"/>
                      </a:rPr>
                      <m:t>𝑋</m:t>
                    </m:r>
                  </m:oMath>
                </a14:m>
                <a:r>
                  <a:rPr lang="en-GB" i="1" dirty="0"/>
                  <a:t> with energy less than 100</a:t>
                </a:r>
                <a:r>
                  <a:rPr lang="en-GB" dirty="0"/>
                  <a:t> to have a convergent subsequence? </a:t>
                </a:r>
              </a:p>
              <a:p>
                <a:pPr lvl="1"/>
                <a:r>
                  <a:rPr lang="en-GB" dirty="0"/>
                  <a:t>YES….</a:t>
                </a:r>
              </a:p>
              <a:p>
                <a:r>
                  <a:rPr lang="en-GB" dirty="0"/>
                  <a:t>Such ideas can be used to prove</a:t>
                </a:r>
              </a:p>
              <a:p>
                <a:r>
                  <a:rPr lang="en-GB" b="1" dirty="0"/>
                  <a:t>Theorems:</a:t>
                </a:r>
              </a:p>
              <a:p>
                <a:pPr lvl="1"/>
                <a:r>
                  <a:rPr lang="en-GB" dirty="0"/>
                  <a:t>A sequence of curves with bounded energy has a subsequence which converges uniformly.</a:t>
                </a:r>
              </a:p>
              <a:p>
                <a:pPr lvl="1"/>
                <a:r>
                  <a:rPr lang="en-GB" dirty="0"/>
                  <a:t>Between any two points </a:t>
                </a:r>
                <a14:m>
                  <m:oMath xmlns:m="http://schemas.openxmlformats.org/officeDocument/2006/math">
                    <m:r>
                      <a:rPr lang="en-GB" b="0" i="1" smtClean="0">
                        <a:latin typeface="Cambria Math" panose="02040503050406030204" pitchFamily="18" charset="0"/>
                      </a:rPr>
                      <m:t>𝑝</m:t>
                    </m:r>
                    <m:r>
                      <a:rPr lang="en-GB" b="0" i="1" smtClean="0">
                        <a:latin typeface="Cambria Math" panose="02040503050406030204" pitchFamily="18" charset="0"/>
                      </a:rPr>
                      <m:t>,</m:t>
                    </m:r>
                    <m:r>
                      <a:rPr lang="en-GB" b="0" i="1" smtClean="0">
                        <a:latin typeface="Cambria Math" panose="02040503050406030204" pitchFamily="18" charset="0"/>
                      </a:rPr>
                      <m:t>𝑞</m:t>
                    </m:r>
                  </m:oMath>
                </a14:m>
                <a:r>
                  <a:rPr lang="en-GB" dirty="0"/>
                  <a:t> of </a:t>
                </a:r>
                <a14:m>
                  <m:oMath xmlns:m="http://schemas.openxmlformats.org/officeDocument/2006/math">
                    <m:r>
                      <a:rPr lang="en-GB" b="0" i="1" smtClean="0">
                        <a:latin typeface="Cambria Math" panose="02040503050406030204" pitchFamily="18" charset="0"/>
                      </a:rPr>
                      <m:t>𝑁</m:t>
                    </m:r>
                  </m:oMath>
                </a14:m>
                <a:r>
                  <a:rPr lang="en-GB" dirty="0"/>
                  <a:t> there exists a geodesic of minimal length/energy.</a:t>
                </a:r>
              </a:p>
              <a:p>
                <a:endParaRPr lang="en-GB" dirty="0"/>
              </a:p>
            </p:txBody>
          </p:sp>
        </mc:Choice>
        <mc:Fallback xmlns="">
          <p:sp>
            <p:nvSpPr>
              <p:cNvPr id="3" name="Content Placeholder 2">
                <a:extLst>
                  <a:ext uri="{FF2B5EF4-FFF2-40B4-BE49-F238E27FC236}">
                    <a16:creationId xmlns:a16="http://schemas.microsoft.com/office/drawing/2014/main" id="{69B147C8-074E-4CCD-8522-B26DA2EC6F24}"/>
                  </a:ext>
                </a:extLst>
              </p:cNvPr>
              <p:cNvSpPr>
                <a:spLocks noGrp="1" noRot="1" noChangeAspect="1" noMove="1" noResize="1" noEditPoints="1" noAdjustHandles="1" noChangeArrowheads="1" noChangeShapeType="1" noTextEdit="1"/>
              </p:cNvSpPr>
              <p:nvPr>
                <p:ph sz="half" idx="4294967295"/>
              </p:nvPr>
            </p:nvSpPr>
            <p:spPr>
              <a:xfrm>
                <a:off x="603379" y="1399592"/>
                <a:ext cx="11246499" cy="4665305"/>
              </a:xfrm>
              <a:blipFill>
                <a:blip r:embed="rId2"/>
                <a:stretch>
                  <a:fillRect l="-596" t="-1438"/>
                </a:stretch>
              </a:blipFill>
            </p:spPr>
            <p:txBody>
              <a:bodyPr/>
              <a:lstStyle/>
              <a:p>
                <a:r>
                  <a:rPr lang="en-GB">
                    <a:noFill/>
                  </a:rPr>
                  <a:t> </a:t>
                </a:r>
              </a:p>
            </p:txBody>
          </p:sp>
        </mc:Fallback>
      </mc:AlternateContent>
      <p:grpSp>
        <p:nvGrpSpPr>
          <p:cNvPr id="5" name="Group 4">
            <a:extLst>
              <a:ext uri="{FF2B5EF4-FFF2-40B4-BE49-F238E27FC236}">
                <a16:creationId xmlns:a16="http://schemas.microsoft.com/office/drawing/2014/main" id="{64CB6918-1F4A-40F9-BBE7-0B26320AF30E}"/>
              </a:ext>
            </a:extLst>
          </p:cNvPr>
          <p:cNvGrpSpPr/>
          <p:nvPr/>
        </p:nvGrpSpPr>
        <p:grpSpPr>
          <a:xfrm>
            <a:off x="9067441" y="287338"/>
            <a:ext cx="1594338" cy="1600031"/>
            <a:chOff x="5563362" y="2761910"/>
            <a:chExt cx="1594338" cy="1600031"/>
          </a:xfrm>
        </p:grpSpPr>
        <p:sp>
          <p:nvSpPr>
            <p:cNvPr id="6" name="&quot;Not Allowed&quot; Symbol 5">
              <a:extLst>
                <a:ext uri="{FF2B5EF4-FFF2-40B4-BE49-F238E27FC236}">
                  <a16:creationId xmlns:a16="http://schemas.microsoft.com/office/drawing/2014/main" id="{235DD3D2-E169-4D49-9EFC-FD80A547AD0B}"/>
                </a:ext>
              </a:extLst>
            </p:cNvPr>
            <p:cNvSpPr>
              <a:spLocks noChangeAspect="1"/>
            </p:cNvSpPr>
            <p:nvPr/>
          </p:nvSpPr>
          <p:spPr>
            <a:xfrm>
              <a:off x="5632579" y="2906036"/>
              <a:ext cx="1455905" cy="1455905"/>
            </a:xfrm>
            <a:prstGeom prst="noSmoking">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30CD642-2B11-4E78-B531-413DF6248F4B}"/>
                    </a:ext>
                  </a:extLst>
                </p:cNvPr>
                <p:cNvSpPr txBox="1"/>
                <p:nvPr/>
              </p:nvSpPr>
              <p:spPr>
                <a:xfrm>
                  <a:off x="5563362" y="2761910"/>
                  <a:ext cx="1594338" cy="14773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9000" b="0" i="1" smtClean="0">
                            <a:latin typeface="Cambria Math" panose="02040503050406030204" pitchFamily="18" charset="0"/>
                          </a:rPr>
                          <m:t>𝜀</m:t>
                        </m:r>
                      </m:oMath>
                    </m:oMathPara>
                  </a14:m>
                  <a:endParaRPr lang="en-GB" sz="9000" dirty="0"/>
                </a:p>
              </p:txBody>
            </p:sp>
          </mc:Choice>
          <mc:Fallback xmlns="">
            <p:sp>
              <p:nvSpPr>
                <p:cNvPr id="7" name="TextBox 6">
                  <a:extLst>
                    <a:ext uri="{FF2B5EF4-FFF2-40B4-BE49-F238E27FC236}">
                      <a16:creationId xmlns:a16="http://schemas.microsoft.com/office/drawing/2014/main" id="{230CD642-2B11-4E78-B531-413DF6248F4B}"/>
                    </a:ext>
                  </a:extLst>
                </p:cNvPr>
                <p:cNvSpPr txBox="1">
                  <a:spLocks noRot="1" noChangeAspect="1" noMove="1" noResize="1" noEditPoints="1" noAdjustHandles="1" noChangeArrowheads="1" noChangeShapeType="1" noTextEdit="1"/>
                </p:cNvSpPr>
                <p:nvPr/>
              </p:nvSpPr>
              <p:spPr>
                <a:xfrm>
                  <a:off x="5563362" y="2761910"/>
                  <a:ext cx="1594338" cy="1477328"/>
                </a:xfrm>
                <a:prstGeom prst="rect">
                  <a:avLst/>
                </a:prstGeom>
                <a:blipFill>
                  <a:blip r:embed="rId3"/>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407822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p:txBody>
          <a:bodyPr/>
          <a:lstStyle/>
          <a:p>
            <a:r>
              <a:rPr lang="en-GB" dirty="0"/>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9" y="287338"/>
            <a:ext cx="10058400" cy="968128"/>
          </a:xfrm>
        </p:spPr>
        <p:txBody>
          <a:bodyPr/>
          <a:lstStyle/>
          <a:p>
            <a:r>
              <a:rPr lang="en-GB" dirty="0"/>
              <a:t>Convergence of surfaces: bubbling</a:t>
            </a:r>
          </a:p>
        </p:txBody>
      </p:sp>
      <p:sp>
        <p:nvSpPr>
          <p:cNvPr id="3" name="Content Placeholder 2">
            <a:extLst>
              <a:ext uri="{FF2B5EF4-FFF2-40B4-BE49-F238E27FC236}">
                <a16:creationId xmlns:a16="http://schemas.microsoft.com/office/drawing/2014/main" id="{69B147C8-074E-4CCD-8522-B26DA2EC6F24}"/>
              </a:ext>
            </a:extLst>
          </p:cNvPr>
          <p:cNvSpPr>
            <a:spLocks noGrp="1"/>
          </p:cNvSpPr>
          <p:nvPr>
            <p:ph sz="half" idx="4294967295"/>
          </p:nvPr>
        </p:nvSpPr>
        <p:spPr>
          <a:xfrm>
            <a:off x="603379" y="1399592"/>
            <a:ext cx="11246499" cy="4665305"/>
          </a:xfrm>
        </p:spPr>
        <p:txBody>
          <a:bodyPr>
            <a:normAutofit lnSpcReduction="10000"/>
          </a:bodyPr>
          <a:lstStyle/>
          <a:p>
            <a:r>
              <a:rPr lang="en-GB" dirty="0"/>
              <a:t>For surfaces, it’s not as simple: a sequence of surfaces with bounded energy may behave badly.</a:t>
            </a:r>
          </a:p>
          <a:p>
            <a:r>
              <a:rPr lang="en-GB" dirty="0"/>
              <a:t>Sacks and Uhlenbeck figured out just how bad this behaviour may be:</a:t>
            </a:r>
          </a:p>
          <a:p>
            <a:pPr algn="ctr"/>
            <a:r>
              <a:rPr lang="en-GB" dirty="0"/>
              <a:t>It’s now called </a:t>
            </a:r>
            <a:r>
              <a:rPr lang="en-GB" i="1" dirty="0"/>
              <a:t>bubbling</a:t>
            </a:r>
            <a:r>
              <a:rPr lang="en-GB" dirty="0"/>
              <a:t>.</a:t>
            </a:r>
          </a:p>
          <a:p>
            <a:endParaRPr lang="en-GB" dirty="0"/>
          </a:p>
          <a:p>
            <a:endParaRPr lang="en-GB" dirty="0"/>
          </a:p>
          <a:p>
            <a:endParaRPr lang="en-GB" dirty="0"/>
          </a:p>
          <a:p>
            <a:endParaRPr lang="en-GB" dirty="0"/>
          </a:p>
          <a:p>
            <a:endParaRPr lang="en-GB" dirty="0"/>
          </a:p>
          <a:p>
            <a:endParaRPr lang="en-GB" dirty="0"/>
          </a:p>
          <a:p>
            <a:r>
              <a:rPr lang="en-GB" dirty="0"/>
              <a:t>We’ll try to illustrate an example of sphere bubbling.</a:t>
            </a:r>
          </a:p>
          <a:p>
            <a:r>
              <a:rPr lang="en-GB" sz="1100" b="1" dirty="0"/>
              <a:t>Source:</a:t>
            </a:r>
            <a:r>
              <a:rPr lang="en-GB" sz="1100" dirty="0"/>
              <a:t> T Parker, “What is… a Bubble Tree?”</a:t>
            </a:r>
          </a:p>
        </p:txBody>
      </p:sp>
      <p:pic>
        <p:nvPicPr>
          <p:cNvPr id="6" name="Picture 5">
            <a:extLst>
              <a:ext uri="{FF2B5EF4-FFF2-40B4-BE49-F238E27FC236}">
                <a16:creationId xmlns:a16="http://schemas.microsoft.com/office/drawing/2014/main" id="{9DF73373-BA98-4BC0-81DD-DAEBF907C7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578" y="2928126"/>
            <a:ext cx="3858163" cy="2086266"/>
          </a:xfrm>
          <a:prstGeom prst="rect">
            <a:avLst/>
          </a:prstGeom>
        </p:spPr>
      </p:pic>
      <p:pic>
        <p:nvPicPr>
          <p:cNvPr id="8" name="Picture 7" descr="A picture containing indoor, wall, table, desk&#10;&#10;Description automatically generated">
            <a:extLst>
              <a:ext uri="{FF2B5EF4-FFF2-40B4-BE49-F238E27FC236}">
                <a16:creationId xmlns:a16="http://schemas.microsoft.com/office/drawing/2014/main" id="{10624A70-D4E2-4D6A-AD69-99C4F141E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2096" y="2723310"/>
            <a:ext cx="4315427" cy="2495898"/>
          </a:xfrm>
          <a:prstGeom prst="rect">
            <a:avLst/>
          </a:prstGeom>
        </p:spPr>
      </p:pic>
    </p:spTree>
    <p:extLst>
      <p:ext uri="{BB962C8B-B14F-4D97-AF65-F5344CB8AC3E}">
        <p14:creationId xmlns:p14="http://schemas.microsoft.com/office/powerpoint/2010/main" val="125302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p:txBody>
          <a:bodyPr/>
          <a:lstStyle/>
          <a:p>
            <a:r>
              <a:rPr lang="en-GB" dirty="0"/>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9" y="287338"/>
            <a:ext cx="10058400" cy="968128"/>
          </a:xfrm>
        </p:spPr>
        <p:txBody>
          <a:bodyPr/>
          <a:lstStyle/>
          <a:p>
            <a:r>
              <a:rPr lang="en-GB" dirty="0"/>
              <a:t>The Riemann sphere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9B147C8-074E-4CCD-8522-B26DA2EC6F24}"/>
                  </a:ext>
                </a:extLst>
              </p:cNvPr>
              <p:cNvSpPr>
                <a:spLocks noGrp="1"/>
              </p:cNvSpPr>
              <p:nvPr>
                <p:ph sz="half" idx="4294967295"/>
              </p:nvPr>
            </p:nvSpPr>
            <p:spPr>
              <a:xfrm>
                <a:off x="603379" y="1399592"/>
                <a:ext cx="6146961" cy="4665305"/>
              </a:xfrm>
            </p:spPr>
            <p:txBody>
              <a:bodyPr>
                <a:normAutofit/>
              </a:bodyPr>
              <a:lstStyle/>
              <a:p>
                <a:r>
                  <a:rPr lang="en-GB" dirty="0"/>
                  <a:t>The sphere has a nice interpretation in terms of complex numbers.</a:t>
                </a:r>
              </a:p>
              <a:p>
                <a:r>
                  <a:rPr lang="en-GB" dirty="0"/>
                  <a:t>Using </a:t>
                </a:r>
                <a:r>
                  <a:rPr lang="en-GB" i="1" dirty="0"/>
                  <a:t>stereographic projection</a:t>
                </a:r>
                <a:r>
                  <a:rPr lang="en-GB" dirty="0"/>
                  <a:t>, identify </a:t>
                </a:r>
                <a14:m>
                  <m:oMath xmlns:m="http://schemas.openxmlformats.org/officeDocument/2006/math">
                    <m:r>
                      <a:rPr lang="en-GB" i="1" smtClean="0">
                        <a:latin typeface="Cambria Math" panose="02040503050406030204" pitchFamily="18" charset="0"/>
                        <a:ea typeface="Cambria Math" panose="02040503050406030204" pitchFamily="18" charset="0"/>
                      </a:rPr>
                      <m:t>ℂ</m:t>
                    </m:r>
                  </m:oMath>
                </a14:m>
                <a:r>
                  <a:rPr lang="en-GB" dirty="0"/>
                  <a:t> with </a:t>
                </a:r>
                <a14:m>
                  <m:oMath xmlns:m="http://schemas.openxmlformats.org/officeDocument/2006/math">
                    <m:sSup>
                      <m:sSupPr>
                        <m:ctrlPr>
                          <a:rPr lang="en-AU" b="0" i="1" smtClean="0">
                            <a:latin typeface="Cambria Math" panose="02040503050406030204" pitchFamily="18" charset="0"/>
                          </a:rPr>
                        </m:ctrlPr>
                      </m:sSupPr>
                      <m:e>
                        <m:r>
                          <a:rPr lang="en-AU" b="0" i="1" smtClean="0">
                            <a:latin typeface="Cambria Math" panose="02040503050406030204" pitchFamily="18" charset="0"/>
                          </a:rPr>
                          <m:t>𝑆</m:t>
                        </m:r>
                      </m:e>
                      <m:sup>
                        <m:r>
                          <a:rPr lang="en-AU" b="0" i="1" smtClean="0">
                            <a:latin typeface="Cambria Math" panose="02040503050406030204" pitchFamily="18" charset="0"/>
                          </a:rPr>
                          <m:t>2</m:t>
                        </m:r>
                      </m:sup>
                    </m:sSup>
                    <m:r>
                      <a:rPr lang="en-AU" b="0" i="1" smtClean="0">
                        <a:latin typeface="Cambria Math" panose="02040503050406030204" pitchFamily="18" charset="0"/>
                      </a:rPr>
                      <m:t> \ </m:t>
                    </m:r>
                    <m:r>
                      <m:rPr>
                        <m:lit/>
                      </m:rPr>
                      <a:rPr lang="en-AU" b="0" i="1" smtClean="0">
                        <a:latin typeface="Cambria Math" panose="02040503050406030204" pitchFamily="18" charset="0"/>
                      </a:rPr>
                      <m:t>{</m:t>
                    </m:r>
                    <m:r>
                      <m:rPr>
                        <m:sty m:val="p"/>
                      </m:rPr>
                      <a:rPr lang="en-AU" b="0" i="0" smtClean="0">
                        <a:latin typeface="Cambria Math" panose="02040503050406030204" pitchFamily="18" charset="0"/>
                      </a:rPr>
                      <m:t>one</m:t>
                    </m:r>
                    <m:r>
                      <a:rPr lang="en-AU" b="0" i="0" smtClean="0">
                        <a:latin typeface="Cambria Math" panose="02040503050406030204" pitchFamily="18" charset="0"/>
                      </a:rPr>
                      <m:t> </m:t>
                    </m:r>
                    <m:r>
                      <m:rPr>
                        <m:sty m:val="p"/>
                      </m:rPr>
                      <a:rPr lang="en-AU" b="0" i="0" smtClean="0">
                        <a:latin typeface="Cambria Math" panose="02040503050406030204" pitchFamily="18" charset="0"/>
                      </a:rPr>
                      <m:t>point</m:t>
                    </m:r>
                    <m:r>
                      <a:rPr lang="en-AU" b="0" i="1" smtClean="0">
                        <a:latin typeface="Cambria Math" panose="02040503050406030204" pitchFamily="18" charset="0"/>
                      </a:rPr>
                      <m:t>} </m:t>
                    </m:r>
                  </m:oMath>
                </a14:m>
                <a:endParaRPr lang="en-GB" dirty="0"/>
              </a:p>
              <a:p>
                <a:r>
                  <a:rPr lang="en-GB" dirty="0"/>
                  <a:t>Adjoin an extra point </a:t>
                </a:r>
                <a14:m>
                  <m:oMath xmlns:m="http://schemas.openxmlformats.org/officeDocument/2006/math">
                    <m:r>
                      <a:rPr lang="en-AU" b="0" i="1" smtClean="0">
                        <a:latin typeface="Cambria Math" panose="02040503050406030204" pitchFamily="18" charset="0"/>
                      </a:rPr>
                      <m:t>∞</m:t>
                    </m:r>
                  </m:oMath>
                </a14:m>
                <a:r>
                  <a:rPr lang="en-GB" dirty="0"/>
                  <a:t> to </a:t>
                </a:r>
                <a14:m>
                  <m:oMath xmlns:m="http://schemas.openxmlformats.org/officeDocument/2006/math">
                    <m:r>
                      <a:rPr lang="en-GB" i="1" smtClean="0">
                        <a:latin typeface="Cambria Math" panose="02040503050406030204" pitchFamily="18" charset="0"/>
                        <a:ea typeface="Cambria Math" panose="02040503050406030204" pitchFamily="18" charset="0"/>
                      </a:rPr>
                      <m:t>ℂ</m:t>
                    </m:r>
                  </m:oMath>
                </a14:m>
                <a:r>
                  <a:rPr lang="en-GB" dirty="0"/>
                  <a:t> and obtain the whole sphere: </a:t>
                </a:r>
                <a:r>
                  <a:rPr lang="en-GB" i="1" dirty="0"/>
                  <a:t>the Riemann sphere</a:t>
                </a:r>
                <a:r>
                  <a:rPr lang="en-GB" dirty="0"/>
                  <a:t>.</a:t>
                </a:r>
              </a:p>
              <a:p>
                <a:r>
                  <a:rPr lang="en-GB" dirty="0"/>
                  <a:t>So </a:t>
                </a:r>
                <a14:m>
                  <m:oMath xmlns:m="http://schemas.openxmlformats.org/officeDocument/2006/math">
                    <m:sSup>
                      <m:sSupPr>
                        <m:ctrlPr>
                          <a:rPr lang="en-AU" b="0" i="1" smtClean="0">
                            <a:latin typeface="Cambria Math" panose="02040503050406030204" pitchFamily="18" charset="0"/>
                          </a:rPr>
                        </m:ctrlPr>
                      </m:sSupPr>
                      <m:e>
                        <m:r>
                          <a:rPr lang="en-AU" b="0" i="1" smtClean="0">
                            <a:latin typeface="Cambria Math" panose="02040503050406030204" pitchFamily="18" charset="0"/>
                          </a:rPr>
                          <m:t>𝑆</m:t>
                        </m:r>
                      </m:e>
                      <m:sup>
                        <m:r>
                          <a:rPr lang="en-AU" b="0" i="1" smtClean="0">
                            <a:latin typeface="Cambria Math" panose="02040503050406030204" pitchFamily="18" charset="0"/>
                          </a:rPr>
                          <m:t>2</m:t>
                        </m:r>
                      </m:sup>
                    </m:sSup>
                    <m:r>
                      <a:rPr lang="en-AU" b="0" i="1" smtClean="0">
                        <a:latin typeface="Cambria Math" panose="02040503050406030204" pitchFamily="18" charset="0"/>
                      </a:rPr>
                      <m:t>≅</m:t>
                    </m:r>
                    <m:r>
                      <a:rPr lang="en-AU" b="0" i="1" smtClean="0">
                        <a:latin typeface="Cambria Math" panose="02040503050406030204" pitchFamily="18" charset="0"/>
                        <a:ea typeface="Cambria Math" panose="02040503050406030204" pitchFamily="18" charset="0"/>
                      </a:rPr>
                      <m:t>ℂ</m:t>
                    </m:r>
                    <m:r>
                      <a:rPr lang="en-AU" b="0" i="1" smtClean="0">
                        <a:latin typeface="Cambria Math" panose="02040503050406030204" pitchFamily="18" charset="0"/>
                        <a:ea typeface="Cambria Math" panose="02040503050406030204" pitchFamily="18" charset="0"/>
                      </a:rPr>
                      <m:t>∪ </m:t>
                    </m:r>
                    <m:r>
                      <m:rPr>
                        <m:lit/>
                      </m:rPr>
                      <a:rPr lang="en-AU" b="0" i="1" smtClean="0">
                        <a:latin typeface="Cambria Math" panose="02040503050406030204" pitchFamily="18" charset="0"/>
                        <a:ea typeface="Cambria Math" panose="02040503050406030204" pitchFamily="18" charset="0"/>
                      </a:rPr>
                      <m:t>{</m:t>
                    </m:r>
                    <m:r>
                      <a:rPr lang="en-AU" b="0" i="1" smtClean="0">
                        <a:latin typeface="Cambria Math" panose="02040503050406030204" pitchFamily="18" charset="0"/>
                        <a:ea typeface="Cambria Math" panose="02040503050406030204" pitchFamily="18" charset="0"/>
                      </a:rPr>
                      <m:t>∞</m:t>
                    </m:r>
                    <m:r>
                      <m:rPr>
                        <m:lit/>
                      </m:rPr>
                      <a:rPr lang="en-AU" b="0" i="1" smtClean="0">
                        <a:latin typeface="Cambria Math" panose="02040503050406030204" pitchFamily="18" charset="0"/>
                        <a:ea typeface="Cambria Math" panose="02040503050406030204" pitchFamily="18" charset="0"/>
                      </a:rPr>
                      <m:t>}</m:t>
                    </m:r>
                    <m:r>
                      <a:rPr lang="en-AU" b="0" i="1" smtClean="0">
                        <a:latin typeface="Cambria Math" panose="02040503050406030204" pitchFamily="18" charset="0"/>
                        <a:ea typeface="Cambria Math" panose="02040503050406030204" pitchFamily="18" charset="0"/>
                      </a:rPr>
                      <m:t> </m:t>
                    </m:r>
                  </m:oMath>
                </a14:m>
                <a:r>
                  <a:rPr lang="en-GB" dirty="0"/>
                  <a:t>.</a:t>
                </a:r>
              </a:p>
              <a:p>
                <a:r>
                  <a:rPr lang="en-GB" dirty="0"/>
                  <a:t>Complex differentiable maps </a:t>
                </a:r>
                <a14:m>
                  <m:oMath xmlns:m="http://schemas.openxmlformats.org/officeDocument/2006/math">
                    <m:sSup>
                      <m:sSupPr>
                        <m:ctrlPr>
                          <a:rPr lang="en-AU" b="0" i="1" smtClean="0">
                            <a:latin typeface="Cambria Math" panose="02040503050406030204" pitchFamily="18" charset="0"/>
                          </a:rPr>
                        </m:ctrlPr>
                      </m:sSupPr>
                      <m:e>
                        <m:r>
                          <a:rPr lang="en-AU" b="0" i="1" smtClean="0">
                            <a:latin typeface="Cambria Math" panose="02040503050406030204" pitchFamily="18" charset="0"/>
                          </a:rPr>
                          <m:t>𝑆</m:t>
                        </m:r>
                      </m:e>
                      <m:sup>
                        <m:r>
                          <a:rPr lang="en-AU" b="0" i="1" smtClean="0">
                            <a:latin typeface="Cambria Math" panose="02040503050406030204" pitchFamily="18" charset="0"/>
                          </a:rPr>
                          <m:t>2</m:t>
                        </m:r>
                      </m:sup>
                    </m:sSup>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𝑆</m:t>
                        </m:r>
                      </m:e>
                      <m:sup>
                        <m:r>
                          <a:rPr lang="en-AU" b="0" i="1" smtClean="0">
                            <a:latin typeface="Cambria Math" panose="02040503050406030204" pitchFamily="18" charset="0"/>
                          </a:rPr>
                          <m:t>2</m:t>
                        </m:r>
                      </m:sup>
                    </m:sSup>
                  </m:oMath>
                </a14:m>
                <a:r>
                  <a:rPr lang="en-GB" dirty="0"/>
                  <a:t> are harmonic.</a:t>
                </a:r>
              </a:p>
              <a:p>
                <a:endParaRPr lang="en-GB" dirty="0"/>
              </a:p>
              <a:p>
                <a:endParaRPr lang="en-GB" dirty="0"/>
              </a:p>
              <a:p>
                <a:r>
                  <a:rPr lang="en-GB" sz="1100" b="1" dirty="0"/>
                  <a:t>Source: </a:t>
                </a:r>
                <a:r>
                  <a:rPr lang="en-GB" sz="1100" dirty="0">
                    <a:hlinkClick r:id="rId2"/>
                  </a:rPr>
                  <a:t>Wikipedia</a:t>
                </a:r>
                <a:r>
                  <a:rPr lang="en-GB" sz="1100" dirty="0"/>
                  <a:t>/Leonid 2 CC BY-SA 3.0</a:t>
                </a:r>
              </a:p>
            </p:txBody>
          </p:sp>
        </mc:Choice>
        <mc:Fallback xmlns="">
          <p:sp>
            <p:nvSpPr>
              <p:cNvPr id="3" name="Content Placeholder 2">
                <a:extLst>
                  <a:ext uri="{FF2B5EF4-FFF2-40B4-BE49-F238E27FC236}">
                    <a16:creationId xmlns:a16="http://schemas.microsoft.com/office/drawing/2014/main" id="{69B147C8-074E-4CCD-8522-B26DA2EC6F24}"/>
                  </a:ext>
                </a:extLst>
              </p:cNvPr>
              <p:cNvSpPr>
                <a:spLocks noGrp="1" noRot="1" noChangeAspect="1" noMove="1" noResize="1" noEditPoints="1" noAdjustHandles="1" noChangeArrowheads="1" noChangeShapeType="1" noTextEdit="1"/>
              </p:cNvSpPr>
              <p:nvPr>
                <p:ph sz="half" idx="4294967295"/>
              </p:nvPr>
            </p:nvSpPr>
            <p:spPr>
              <a:xfrm>
                <a:off x="603379" y="1399592"/>
                <a:ext cx="6146961" cy="4665305"/>
              </a:xfrm>
              <a:blipFill>
                <a:blip r:embed="rId3"/>
                <a:stretch>
                  <a:fillRect l="-1091" t="-1438" r="-2679"/>
                </a:stretch>
              </a:blipFill>
            </p:spPr>
            <p:txBody>
              <a:bodyPr/>
              <a:lstStyle/>
              <a:p>
                <a:r>
                  <a:rPr lang="en-GB">
                    <a:noFill/>
                  </a:rPr>
                  <a:t> </a:t>
                </a:r>
              </a:p>
            </p:txBody>
          </p:sp>
        </mc:Fallback>
      </mc:AlternateContent>
      <p:pic>
        <p:nvPicPr>
          <p:cNvPr id="6" name="Graphic 5">
            <a:extLst>
              <a:ext uri="{FF2B5EF4-FFF2-40B4-BE49-F238E27FC236}">
                <a16:creationId xmlns:a16="http://schemas.microsoft.com/office/drawing/2014/main" id="{BDE85007-FE48-4C84-84D9-990766F547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50340" y="1399592"/>
            <a:ext cx="5099538" cy="4079630"/>
          </a:xfrm>
          <a:prstGeom prst="rect">
            <a:avLst/>
          </a:prstGeom>
        </p:spPr>
      </p:pic>
    </p:spTree>
    <p:extLst>
      <p:ext uri="{BB962C8B-B14F-4D97-AF65-F5344CB8AC3E}">
        <p14:creationId xmlns:p14="http://schemas.microsoft.com/office/powerpoint/2010/main" val="346573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a:xfrm>
            <a:off x="3686185" y="6459785"/>
            <a:ext cx="4822804" cy="365125"/>
          </a:xfrm>
        </p:spPr>
        <p:txBody>
          <a:bodyPr/>
          <a:lstStyle/>
          <a:p>
            <a:r>
              <a:rPr lang="en-GB"/>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9" y="287338"/>
            <a:ext cx="10058400" cy="968128"/>
          </a:xfrm>
        </p:spPr>
        <p:txBody>
          <a:bodyPr>
            <a:normAutofit/>
          </a:bodyPr>
          <a:lstStyle/>
          <a:p>
            <a:r>
              <a:rPr lang="en-GB"/>
              <a:t>Rescaling</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9B147C8-074E-4CCD-8522-B26DA2EC6F24}"/>
                  </a:ext>
                </a:extLst>
              </p:cNvPr>
              <p:cNvSpPr>
                <a:spLocks noGrp="1"/>
              </p:cNvSpPr>
              <p:nvPr>
                <p:ph sz="half" idx="4294967295"/>
              </p:nvPr>
            </p:nvSpPr>
            <p:spPr>
              <a:xfrm>
                <a:off x="603379" y="1399592"/>
                <a:ext cx="11246499" cy="4665305"/>
              </a:xfrm>
            </p:spPr>
            <p:txBody>
              <a:bodyPr>
                <a:normAutofit/>
              </a:bodyPr>
              <a:lstStyle/>
              <a:p>
                <a:r>
                  <a:rPr lang="en-GB" dirty="0"/>
                  <a:t>There are sequences of harmonic maps </a:t>
                </a:r>
                <a14:m>
                  <m:oMath xmlns:m="http://schemas.openxmlformats.org/officeDocument/2006/math">
                    <m:sSup>
                      <m:sSupPr>
                        <m:ctrlPr>
                          <a:rPr lang="en-AU" b="0" i="1" smtClean="0">
                            <a:latin typeface="Cambria Math" panose="02040503050406030204" pitchFamily="18" charset="0"/>
                          </a:rPr>
                        </m:ctrlPr>
                      </m:sSupPr>
                      <m:e>
                        <m:r>
                          <a:rPr lang="en-AU" b="0" i="1" smtClean="0">
                            <a:latin typeface="Cambria Math" panose="02040503050406030204" pitchFamily="18" charset="0"/>
                          </a:rPr>
                          <m:t>𝑆</m:t>
                        </m:r>
                      </m:e>
                      <m:sup>
                        <m:r>
                          <a:rPr lang="en-AU" b="0" i="1" smtClean="0">
                            <a:latin typeface="Cambria Math" panose="02040503050406030204" pitchFamily="18" charset="0"/>
                          </a:rPr>
                          <m:t>2</m:t>
                        </m:r>
                      </m:sup>
                    </m:sSup>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𝑆</m:t>
                        </m:r>
                      </m:e>
                      <m:sup>
                        <m:r>
                          <a:rPr lang="en-AU" b="0" i="1" smtClean="0">
                            <a:latin typeface="Cambria Math" panose="02040503050406030204" pitchFamily="18" charset="0"/>
                          </a:rPr>
                          <m:t>2</m:t>
                        </m:r>
                      </m:sup>
                    </m:sSup>
                  </m:oMath>
                </a14:m>
                <a:r>
                  <a:rPr lang="en-GB" dirty="0"/>
                  <a:t> which don’t converge!</a:t>
                </a:r>
              </a:p>
              <a:p>
                <a:r>
                  <a:rPr lang="en-GB" dirty="0"/>
                  <a:t>E.g. define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𝑓</m:t>
                        </m:r>
                      </m:e>
                      <m:sub>
                        <m:r>
                          <a:rPr lang="en-AU" b="0" i="1" smtClean="0">
                            <a:latin typeface="Cambria Math" panose="02040503050406030204" pitchFamily="18" charset="0"/>
                          </a:rPr>
                          <m:t>𝑛</m:t>
                        </m:r>
                      </m:sub>
                    </m:sSub>
                    <m:r>
                      <a:rPr lang="en-AU" b="0" i="1" smtClean="0">
                        <a:latin typeface="Cambria Math" panose="02040503050406030204" pitchFamily="18" charset="0"/>
                      </a:rPr>
                      <m:t> :</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𝑆</m:t>
                        </m:r>
                      </m:e>
                      <m:sup>
                        <m:r>
                          <a:rPr lang="en-AU" b="0" i="1" smtClean="0">
                            <a:latin typeface="Cambria Math" panose="02040503050406030204" pitchFamily="18" charset="0"/>
                          </a:rPr>
                          <m:t>2</m:t>
                        </m:r>
                      </m:sup>
                    </m:sSup>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𝑆</m:t>
                        </m:r>
                      </m:e>
                      <m:sup>
                        <m:r>
                          <a:rPr lang="en-AU" b="0" i="1" smtClean="0">
                            <a:latin typeface="Cambria Math" panose="02040503050406030204" pitchFamily="18" charset="0"/>
                          </a:rPr>
                          <m:t>2</m:t>
                        </m:r>
                      </m:sup>
                    </m:sSup>
                  </m:oMath>
                </a14:m>
                <a:r>
                  <a:rPr lang="en-GB" dirty="0"/>
                  <a:t> by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𝑓</m:t>
                        </m:r>
                      </m:e>
                      <m:sub>
                        <m:r>
                          <a:rPr lang="en-AU" b="0" i="1" smtClean="0">
                            <a:latin typeface="Cambria Math" panose="02040503050406030204" pitchFamily="18" charset="0"/>
                          </a:rPr>
                          <m:t>𝑛</m:t>
                        </m:r>
                      </m:sub>
                    </m:sSub>
                    <m:d>
                      <m:dPr>
                        <m:ctrlPr>
                          <a:rPr lang="en-AU" b="0" i="1" smtClean="0">
                            <a:latin typeface="Cambria Math" panose="02040503050406030204" pitchFamily="18" charset="0"/>
                          </a:rPr>
                        </m:ctrlPr>
                      </m:dPr>
                      <m:e>
                        <m:r>
                          <a:rPr lang="en-AU" b="0" i="1" smtClean="0">
                            <a:latin typeface="Cambria Math" panose="02040503050406030204" pitchFamily="18" charset="0"/>
                          </a:rPr>
                          <m:t>𝑧</m:t>
                        </m:r>
                      </m:e>
                    </m:d>
                    <m:r>
                      <a:rPr lang="en-AU" b="0" i="1" smtClean="0">
                        <a:latin typeface="Cambria Math" panose="02040503050406030204" pitchFamily="18" charset="0"/>
                      </a:rPr>
                      <m:t>=</m:t>
                    </m:r>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𝑛</m:t>
                    </m:r>
                  </m:oMath>
                </a14:m>
                <a:r>
                  <a:rPr lang="en-GB" dirty="0"/>
                  <a:t>.</a:t>
                </a:r>
              </a:p>
              <a:p>
                <a:pPr lvl="1"/>
                <a:r>
                  <a:rPr lang="en-GB" dirty="0"/>
                  <a:t>Harmonic!</a:t>
                </a:r>
              </a:p>
              <a:p>
                <a:pPr lvl="1"/>
                <a:r>
                  <a:rPr lang="en-GB" dirty="0"/>
                  <a:t>Compact domain &amp; co-domain!</a:t>
                </a:r>
              </a:p>
              <a:p>
                <a:pPr lvl="1"/>
                <a:r>
                  <a:rPr lang="en-GB" dirty="0"/>
                  <a:t>Energy of all these maps turns out to be the same!</a:t>
                </a:r>
              </a:p>
              <a:p>
                <a:pPr lvl="1"/>
                <a:r>
                  <a:rPr lang="en-GB" dirty="0"/>
                  <a:t>But no nice convergence properties!</a:t>
                </a:r>
              </a:p>
              <a:p>
                <a:endParaRPr lang="en-GB" dirty="0"/>
              </a:p>
              <a:p>
                <a:endParaRPr lang="en-GB" dirty="0"/>
              </a:p>
              <a:p>
                <a:endParaRPr lang="en-GB" dirty="0"/>
              </a:p>
              <a:p>
                <a:endParaRPr lang="en-GB" dirty="0"/>
              </a:p>
              <a:p>
                <a:r>
                  <a:rPr lang="en-GB" b="1" dirty="0"/>
                  <a:t>Sacks-Uhlenbeck idea #1: </a:t>
                </a:r>
                <a:r>
                  <a:rPr lang="en-GB" dirty="0"/>
                  <a:t>If you </a:t>
                </a:r>
                <a:r>
                  <a:rPr lang="en-GB" i="1" dirty="0"/>
                  <a:t>rescale</a:t>
                </a:r>
                <a:r>
                  <a:rPr lang="en-GB" dirty="0"/>
                  <a:t> functions, you can find convergent sequences.</a:t>
                </a:r>
                <a:br>
                  <a:rPr lang="en-GB" dirty="0"/>
                </a:br>
                <a:r>
                  <a:rPr lang="en-GB" dirty="0"/>
                  <a:t>E.g. for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𝑓</m:t>
                        </m:r>
                      </m:e>
                      <m:sub>
                        <m:r>
                          <a:rPr lang="en-AU" b="0" i="1" smtClean="0">
                            <a:latin typeface="Cambria Math" panose="02040503050406030204" pitchFamily="18" charset="0"/>
                          </a:rPr>
                          <m:t>𝑛</m:t>
                        </m:r>
                      </m:sub>
                    </m:sSub>
                    <m:d>
                      <m:dPr>
                        <m:ctrlPr>
                          <a:rPr lang="en-AU" b="0" i="1" smtClean="0">
                            <a:latin typeface="Cambria Math" panose="02040503050406030204" pitchFamily="18" charset="0"/>
                          </a:rPr>
                        </m:ctrlPr>
                      </m:dPr>
                      <m:e>
                        <m:r>
                          <a:rPr lang="en-AU" b="0" i="1" smtClean="0">
                            <a:latin typeface="Cambria Math" panose="02040503050406030204" pitchFamily="18" charset="0"/>
                          </a:rPr>
                          <m:t>𝑧</m:t>
                        </m:r>
                      </m:e>
                    </m:d>
                    <m:r>
                      <a:rPr lang="en-AU" b="0" i="1" smtClean="0">
                        <a:latin typeface="Cambria Math" panose="02040503050406030204" pitchFamily="18" charset="0"/>
                      </a:rPr>
                      <m:t>=</m:t>
                    </m:r>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𝑛</m:t>
                    </m:r>
                  </m:oMath>
                </a14:m>
                <a:r>
                  <a:rPr lang="en-GB" dirty="0"/>
                  <a:t>, consider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𝑓</m:t>
                        </m:r>
                      </m:e>
                      <m:sub>
                        <m:r>
                          <a:rPr lang="en-AU" b="0" i="1" smtClean="0">
                            <a:latin typeface="Cambria Math" panose="02040503050406030204" pitchFamily="18" charset="0"/>
                          </a:rPr>
                          <m:t>𝑛</m:t>
                        </m:r>
                      </m:sub>
                    </m:sSub>
                    <m:r>
                      <a:rPr lang="en-AU" b="0" i="1" smtClean="0">
                        <a:latin typeface="Cambria Math" panose="02040503050406030204" pitchFamily="18" charset="0"/>
                      </a:rPr>
                      <m:t>(</m:t>
                    </m:r>
                    <m:r>
                      <a:rPr lang="en-AU" b="0" i="1" smtClean="0">
                        <a:latin typeface="Cambria Math" panose="02040503050406030204" pitchFamily="18" charset="0"/>
                      </a:rPr>
                      <m:t>𝑛𝑧</m:t>
                    </m:r>
                    <m:r>
                      <a:rPr lang="en-AU" b="0" i="1" smtClean="0">
                        <a:latin typeface="Cambria Math" panose="02040503050406030204" pitchFamily="18" charset="0"/>
                      </a:rPr>
                      <m:t>)</m:t>
                    </m:r>
                  </m:oMath>
                </a14:m>
                <a:r>
                  <a:rPr lang="en-GB" dirty="0"/>
                  <a:t>.</a:t>
                </a:r>
              </a:p>
            </p:txBody>
          </p:sp>
        </mc:Choice>
        <mc:Fallback xmlns="">
          <p:sp>
            <p:nvSpPr>
              <p:cNvPr id="3" name="Content Placeholder 2">
                <a:extLst>
                  <a:ext uri="{FF2B5EF4-FFF2-40B4-BE49-F238E27FC236}">
                    <a16:creationId xmlns:a16="http://schemas.microsoft.com/office/drawing/2014/main" id="{69B147C8-074E-4CCD-8522-B26DA2EC6F24}"/>
                  </a:ext>
                </a:extLst>
              </p:cNvPr>
              <p:cNvSpPr>
                <a:spLocks noGrp="1" noRot="1" noChangeAspect="1" noMove="1" noResize="1" noEditPoints="1" noAdjustHandles="1" noChangeArrowheads="1" noChangeShapeType="1" noTextEdit="1"/>
              </p:cNvSpPr>
              <p:nvPr>
                <p:ph sz="half" idx="4294967295"/>
              </p:nvPr>
            </p:nvSpPr>
            <p:spPr>
              <a:xfrm>
                <a:off x="603379" y="1399592"/>
                <a:ext cx="11246499" cy="4665305"/>
              </a:xfrm>
              <a:blipFill>
                <a:blip r:embed="rId2"/>
                <a:stretch>
                  <a:fillRect l="-596" t="-1438" b="-1961"/>
                </a:stretch>
              </a:blipFill>
            </p:spPr>
            <p:txBody>
              <a:bodyPr/>
              <a:lstStyle/>
              <a:p>
                <a:r>
                  <a:rPr lang="en-GB">
                    <a:noFill/>
                  </a:rPr>
                  <a:t> </a:t>
                </a:r>
              </a:p>
            </p:txBody>
          </p:sp>
        </mc:Fallback>
      </mc:AlternateContent>
      <p:pic>
        <p:nvPicPr>
          <p:cNvPr id="5" name="Picture 4" descr="A picture containing post&#10;&#10;Description automatically generated">
            <a:extLst>
              <a:ext uri="{FF2B5EF4-FFF2-40B4-BE49-F238E27FC236}">
                <a16:creationId xmlns:a16="http://schemas.microsoft.com/office/drawing/2014/main" id="{26B02A82-5A25-40F9-9939-48B7C0F210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2502" y="3593950"/>
            <a:ext cx="2744126" cy="1699833"/>
          </a:xfrm>
          <a:prstGeom prst="rect">
            <a:avLst/>
          </a:prstGeom>
        </p:spPr>
      </p:pic>
      <p:pic>
        <p:nvPicPr>
          <p:cNvPr id="7" name="Picture 6">
            <a:extLst>
              <a:ext uri="{FF2B5EF4-FFF2-40B4-BE49-F238E27FC236}">
                <a16:creationId xmlns:a16="http://schemas.microsoft.com/office/drawing/2014/main" id="{0D0FD23A-BE83-479B-9B65-4CD8724192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7653" y="2634527"/>
            <a:ext cx="2744126" cy="2659256"/>
          </a:xfrm>
          <a:prstGeom prst="rect">
            <a:avLst/>
          </a:prstGeom>
        </p:spPr>
      </p:pic>
    </p:spTree>
    <p:extLst>
      <p:ext uri="{BB962C8B-B14F-4D97-AF65-F5344CB8AC3E}">
        <p14:creationId xmlns:p14="http://schemas.microsoft.com/office/powerpoint/2010/main" val="243005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range, table&#10;&#10;Description automatically generated">
            <a:extLst>
              <a:ext uri="{FF2B5EF4-FFF2-40B4-BE49-F238E27FC236}">
                <a16:creationId xmlns:a16="http://schemas.microsoft.com/office/drawing/2014/main" id="{BD399D4B-2700-4F50-8359-BBE6DBF243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310" y="1394840"/>
            <a:ext cx="9190635" cy="4241831"/>
          </a:xfrm>
          <a:prstGeom prst="rect">
            <a:avLst/>
          </a:prstGeom>
        </p:spPr>
      </p:pic>
      <p:pic>
        <p:nvPicPr>
          <p:cNvPr id="22" name="Picture 21" descr="A group of people looking at the camera&#10;&#10;Description automatically generated">
            <a:extLst>
              <a:ext uri="{FF2B5EF4-FFF2-40B4-BE49-F238E27FC236}">
                <a16:creationId xmlns:a16="http://schemas.microsoft.com/office/drawing/2014/main" id="{C9C27598-1251-4AC3-AAE1-DAC7AC49A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494" y="1210635"/>
            <a:ext cx="9541010" cy="4241831"/>
          </a:xfrm>
          <a:prstGeom prst="rect">
            <a:avLst/>
          </a:prstGeom>
        </p:spPr>
      </p:pic>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p:txBody>
          <a:bodyPr/>
          <a:lstStyle/>
          <a:p>
            <a:endParaRPr lang="en-GB" dirty="0"/>
          </a:p>
          <a:p>
            <a:r>
              <a:rPr lang="en-GB" dirty="0"/>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9" y="287338"/>
            <a:ext cx="10058400" cy="968128"/>
          </a:xfrm>
        </p:spPr>
        <p:txBody>
          <a:bodyPr/>
          <a:lstStyle/>
          <a:p>
            <a:r>
              <a:rPr lang="en-GB" dirty="0"/>
              <a:t>A maths Nobel</a:t>
            </a:r>
          </a:p>
        </p:txBody>
      </p:sp>
    </p:spTree>
    <p:extLst>
      <p:ext uri="{BB962C8B-B14F-4D97-AF65-F5344CB8AC3E}">
        <p14:creationId xmlns:p14="http://schemas.microsoft.com/office/powerpoint/2010/main" val="392894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p:txBody>
          <a:bodyPr/>
          <a:lstStyle/>
          <a:p>
            <a:r>
              <a:rPr lang="en-GB" dirty="0"/>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9" y="287338"/>
            <a:ext cx="10058400" cy="968128"/>
          </a:xfrm>
        </p:spPr>
        <p:txBody>
          <a:bodyPr/>
          <a:lstStyle/>
          <a:p>
            <a:r>
              <a:rPr lang="en-AU" dirty="0"/>
              <a:t>The simplest bubble</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9B147C8-074E-4CCD-8522-B26DA2EC6F24}"/>
                  </a:ext>
                </a:extLst>
              </p:cNvPr>
              <p:cNvSpPr>
                <a:spLocks noGrp="1"/>
              </p:cNvSpPr>
              <p:nvPr>
                <p:ph sz="half" idx="4294967295"/>
              </p:nvPr>
            </p:nvSpPr>
            <p:spPr>
              <a:xfrm>
                <a:off x="603379" y="1399592"/>
                <a:ext cx="11246499" cy="4665305"/>
              </a:xfrm>
            </p:spPr>
            <p:txBody>
              <a:bodyPr>
                <a:normAutofit fontScale="92500" lnSpcReduction="10000"/>
              </a:bodyPr>
              <a:lstStyle/>
              <a:p>
                <a:r>
                  <a:rPr lang="en-AU" dirty="0"/>
                  <a:t>Consider the maps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𝑓</m:t>
                        </m:r>
                      </m:e>
                      <m:sub>
                        <m:r>
                          <a:rPr lang="en-AU" b="0" i="1" smtClean="0">
                            <a:latin typeface="Cambria Math" panose="02040503050406030204" pitchFamily="18" charset="0"/>
                          </a:rPr>
                          <m:t>𝑛</m:t>
                        </m:r>
                      </m:sub>
                    </m:sSub>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𝑆</m:t>
                        </m:r>
                      </m:e>
                      <m:sup>
                        <m:r>
                          <a:rPr lang="en-AU" b="0" i="1" smtClean="0">
                            <a:latin typeface="Cambria Math" panose="02040503050406030204" pitchFamily="18" charset="0"/>
                          </a:rPr>
                          <m:t>2</m:t>
                        </m:r>
                      </m:sup>
                    </m:sSup>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𝑆</m:t>
                        </m:r>
                      </m:e>
                      <m:sup>
                        <m:r>
                          <a:rPr lang="en-AU" b="0" i="1" smtClean="0">
                            <a:latin typeface="Cambria Math" panose="02040503050406030204" pitchFamily="18" charset="0"/>
                          </a:rPr>
                          <m:t>2</m:t>
                        </m:r>
                      </m:sup>
                    </m:sSup>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𝑆</m:t>
                        </m:r>
                      </m:e>
                      <m:sup>
                        <m:r>
                          <a:rPr lang="en-AU" b="0" i="1" smtClean="0">
                            <a:latin typeface="Cambria Math" panose="02040503050406030204" pitchFamily="18" charset="0"/>
                          </a:rPr>
                          <m:t>2</m:t>
                        </m:r>
                      </m:sup>
                    </m:sSup>
                  </m:oMath>
                </a14:m>
                <a:r>
                  <a:rPr lang="en-GB" dirty="0"/>
                  <a:t> given by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𝑓</m:t>
                        </m:r>
                      </m:e>
                      <m:sub>
                        <m:r>
                          <a:rPr lang="en-AU" b="0" i="1" smtClean="0">
                            <a:latin typeface="Cambria Math" panose="02040503050406030204" pitchFamily="18" charset="0"/>
                          </a:rPr>
                          <m:t>𝑛</m:t>
                        </m:r>
                      </m:sub>
                    </m:sSub>
                    <m:d>
                      <m:dPr>
                        <m:ctrlPr>
                          <a:rPr lang="en-AU" b="0" i="1" smtClean="0">
                            <a:latin typeface="Cambria Math" panose="02040503050406030204" pitchFamily="18" charset="0"/>
                          </a:rPr>
                        </m:ctrlPr>
                      </m:dPr>
                      <m:e>
                        <m:r>
                          <a:rPr lang="en-AU" b="0" i="1" smtClean="0">
                            <a:latin typeface="Cambria Math" panose="02040503050406030204" pitchFamily="18" charset="0"/>
                          </a:rPr>
                          <m:t>𝑧</m:t>
                        </m:r>
                      </m:e>
                    </m:d>
                    <m:r>
                      <a:rPr lang="en-AU" b="0" i="1" smtClean="0">
                        <a:latin typeface="Cambria Math" panose="02040503050406030204" pitchFamily="18" charset="0"/>
                      </a:rPr>
                      <m:t>= </m:t>
                    </m:r>
                    <m:d>
                      <m:dPr>
                        <m:ctrlPr>
                          <a:rPr lang="en-AU" b="0" i="1" smtClean="0">
                            <a:latin typeface="Cambria Math" panose="02040503050406030204" pitchFamily="18" charset="0"/>
                          </a:rPr>
                        </m:ctrlPr>
                      </m:dPr>
                      <m:e>
                        <m:r>
                          <a:rPr lang="en-AU" b="0" i="1" smtClean="0">
                            <a:latin typeface="Cambria Math" panose="02040503050406030204" pitchFamily="18" charset="0"/>
                          </a:rPr>
                          <m:t>𝑧</m:t>
                        </m:r>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1</m:t>
                            </m:r>
                          </m:num>
                          <m:den>
                            <m:r>
                              <a:rPr lang="en-AU" b="0" i="1" smtClean="0">
                                <a:latin typeface="Cambria Math" panose="02040503050406030204" pitchFamily="18" charset="0"/>
                              </a:rPr>
                              <m:t>𝑛𝑧</m:t>
                            </m:r>
                          </m:den>
                        </m:f>
                      </m:e>
                    </m:d>
                  </m:oMath>
                </a14:m>
                <a:endParaRPr lang="en-GB" dirty="0"/>
              </a:p>
              <a:p>
                <a:r>
                  <a:rPr lang="en-GB" dirty="0"/>
                  <a:t>Image of </a:t>
                </a:r>
                <a14:m>
                  <m:oMath xmlns:m="http://schemas.openxmlformats.org/officeDocument/2006/math">
                    <m:sSub>
                      <m:sSubPr>
                        <m:ctrlPr>
                          <a:rPr lang="en-AU" i="1">
                            <a:latin typeface="Cambria Math" panose="02040503050406030204" pitchFamily="18" charset="0"/>
                          </a:rPr>
                        </m:ctrlPr>
                      </m:sSubPr>
                      <m:e>
                        <m:r>
                          <a:rPr lang="en-AU" i="1">
                            <a:latin typeface="Cambria Math" panose="02040503050406030204" pitchFamily="18" charset="0"/>
                          </a:rPr>
                          <m:t>𝑓</m:t>
                        </m:r>
                      </m:e>
                      <m:sub>
                        <m:r>
                          <a:rPr lang="en-AU" i="1">
                            <a:latin typeface="Cambria Math" panose="02040503050406030204" pitchFamily="18" charset="0"/>
                          </a:rPr>
                          <m:t>𝑛</m:t>
                        </m:r>
                      </m:sub>
                    </m:sSub>
                  </m:oMath>
                </a14:m>
                <a:r>
                  <a:rPr lang="en-GB" dirty="0"/>
                  <a:t> is the hyperbola</a:t>
                </a:r>
                <a:r>
                  <a:rPr lang="en-GB" dirty="0">
                    <a:solidFill>
                      <a:srgbClr val="FF0000"/>
                    </a:solidFill>
                  </a:rPr>
                  <a:t>*</a:t>
                </a:r>
                <a:r>
                  <a:rPr lang="en-GB" dirty="0"/>
                  <a:t>   </a:t>
                </a:r>
                <a14:m>
                  <m:oMath xmlns:m="http://schemas.openxmlformats.org/officeDocument/2006/math">
                    <m:r>
                      <a:rPr lang="en-AU" i="1">
                        <a:latin typeface="Cambria Math" panose="02040503050406030204" pitchFamily="18" charset="0"/>
                      </a:rPr>
                      <m:t>𝑥𝑦</m:t>
                    </m:r>
                    <m:r>
                      <a:rPr lang="en-AU" i="1">
                        <a:latin typeface="Cambria Math" panose="02040503050406030204" pitchFamily="18" charset="0"/>
                      </a:rPr>
                      <m:t>= </m:t>
                    </m:r>
                    <m:f>
                      <m:fPr>
                        <m:ctrlPr>
                          <a:rPr lang="en-AU" i="1">
                            <a:latin typeface="Cambria Math" panose="02040503050406030204" pitchFamily="18" charset="0"/>
                          </a:rPr>
                        </m:ctrlPr>
                      </m:fPr>
                      <m:num>
                        <m:r>
                          <a:rPr lang="en-AU" i="1">
                            <a:latin typeface="Cambria Math" panose="02040503050406030204" pitchFamily="18" charset="0"/>
                          </a:rPr>
                          <m:t>1</m:t>
                        </m:r>
                      </m:num>
                      <m:den>
                        <m:r>
                          <a:rPr lang="en-AU" i="1">
                            <a:latin typeface="Cambria Math" panose="02040503050406030204" pitchFamily="18" charset="0"/>
                          </a:rPr>
                          <m:t>𝑛</m:t>
                        </m:r>
                      </m:den>
                    </m:f>
                    <m:r>
                      <a:rPr lang="en-AU">
                        <a:latin typeface="Cambria Math" panose="02040503050406030204" pitchFamily="18" charset="0"/>
                      </a:rPr>
                      <m:t> , </m:t>
                    </m:r>
                  </m:oMath>
                </a14:m>
                <a:br>
                  <a:rPr lang="en-AU" dirty="0"/>
                </a:br>
                <a:r>
                  <a:rPr lang="en-GB" dirty="0"/>
                  <a:t>whose limit is two intersecting lines </a:t>
                </a:r>
                <a14:m>
                  <m:oMath xmlns:m="http://schemas.openxmlformats.org/officeDocument/2006/math">
                    <m:r>
                      <a:rPr lang="en-AU" b="0" i="1" smtClean="0">
                        <a:latin typeface="Cambria Math" panose="02040503050406030204" pitchFamily="18" charset="0"/>
                      </a:rPr>
                      <m:t>𝑥𝑦</m:t>
                    </m:r>
                    <m:r>
                      <a:rPr lang="en-AU" b="0" i="1" smtClean="0">
                        <a:latin typeface="Cambria Math" panose="02040503050406030204" pitchFamily="18" charset="0"/>
                      </a:rPr>
                      <m:t>=0</m:t>
                    </m:r>
                  </m:oMath>
                </a14:m>
                <a:r>
                  <a:rPr lang="en-GB" dirty="0"/>
                  <a:t>.</a:t>
                </a:r>
              </a:p>
              <a:p>
                <a:r>
                  <a:rPr lang="en-GB" dirty="0"/>
                  <a:t>Limits to two spheres intersecting at a point!</a:t>
                </a:r>
              </a:p>
              <a:p>
                <a:pPr lvl="1"/>
                <a:r>
                  <a:rPr lang="en-GB" dirty="0"/>
                  <a:t>Away from 0,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𝑓</m:t>
                        </m:r>
                      </m:e>
                      <m:sub>
                        <m:r>
                          <a:rPr lang="en-AU" b="0" i="1" smtClean="0">
                            <a:latin typeface="Cambria Math" panose="02040503050406030204" pitchFamily="18" charset="0"/>
                          </a:rPr>
                          <m:t>𝑛</m:t>
                        </m:r>
                      </m:sub>
                    </m:sSub>
                    <m:d>
                      <m:dPr>
                        <m:ctrlPr>
                          <a:rPr lang="en-AU" b="0" i="1" smtClean="0">
                            <a:latin typeface="Cambria Math" panose="02040503050406030204" pitchFamily="18" charset="0"/>
                          </a:rPr>
                        </m:ctrlPr>
                      </m:dPr>
                      <m:e>
                        <m:r>
                          <a:rPr lang="en-AU" b="0" i="1" smtClean="0">
                            <a:latin typeface="Cambria Math" panose="02040503050406030204" pitchFamily="18" charset="0"/>
                          </a:rPr>
                          <m:t>𝑧</m:t>
                        </m:r>
                      </m:e>
                    </m:d>
                    <m:r>
                      <a:rPr lang="en-AU" b="0" i="1" smtClean="0">
                        <a:latin typeface="Cambria Math" panose="02040503050406030204" pitchFamily="18" charset="0"/>
                      </a:rPr>
                      <m:t>→ </m:t>
                    </m:r>
                    <m:d>
                      <m:dPr>
                        <m:ctrlPr>
                          <a:rPr lang="en-AU" b="0" i="1" smtClean="0">
                            <a:latin typeface="Cambria Math" panose="02040503050406030204" pitchFamily="18" charset="0"/>
                          </a:rPr>
                        </m:ctrlPr>
                      </m:dPr>
                      <m:e>
                        <m:r>
                          <a:rPr lang="en-AU" b="0" i="1" smtClean="0">
                            <a:latin typeface="Cambria Math" panose="02040503050406030204" pitchFamily="18" charset="0"/>
                          </a:rPr>
                          <m:t>𝑧</m:t>
                        </m:r>
                        <m:r>
                          <a:rPr lang="en-AU" b="0" i="1" smtClean="0">
                            <a:latin typeface="Cambria Math" panose="02040503050406030204" pitchFamily="18" charset="0"/>
                          </a:rPr>
                          <m:t>,0</m:t>
                        </m:r>
                      </m:e>
                    </m:d>
                  </m:oMath>
                </a14:m>
                <a:r>
                  <a:rPr lang="en-GB" dirty="0"/>
                  <a:t> with image </a:t>
                </a:r>
                <a14:m>
                  <m:oMath xmlns:m="http://schemas.openxmlformats.org/officeDocument/2006/math">
                    <m:sSup>
                      <m:sSupPr>
                        <m:ctrlPr>
                          <a:rPr lang="en-AU" b="0" i="1" smtClean="0">
                            <a:latin typeface="Cambria Math" panose="02040503050406030204" pitchFamily="18" charset="0"/>
                          </a:rPr>
                        </m:ctrlPr>
                      </m:sSupPr>
                      <m:e>
                        <m:r>
                          <m:rPr>
                            <m:sty m:val="p"/>
                          </m:rPr>
                          <a:rPr lang="en-AU" b="0" i="0" smtClean="0">
                            <a:latin typeface="Cambria Math" panose="02040503050406030204" pitchFamily="18" charset="0"/>
                          </a:rPr>
                          <m:t>S</m:t>
                        </m:r>
                      </m:e>
                      <m:sup>
                        <m:r>
                          <a:rPr lang="en-AU" b="0" i="0" smtClean="0">
                            <a:latin typeface="Cambria Math" panose="02040503050406030204" pitchFamily="18" charset="0"/>
                          </a:rPr>
                          <m:t>2</m:t>
                        </m:r>
                      </m:sup>
                    </m:sSup>
                    <m:r>
                      <a:rPr lang="en-AU" b="0" i="1" smtClean="0">
                        <a:latin typeface="Cambria Math" panose="02040503050406030204" pitchFamily="18" charset="0"/>
                      </a:rPr>
                      <m:t>×</m:t>
                    </m:r>
                    <m:r>
                      <m:rPr>
                        <m:lit/>
                      </m:rPr>
                      <a:rPr lang="en-AU" b="0" i="1" smtClean="0">
                        <a:latin typeface="Cambria Math" panose="02040503050406030204" pitchFamily="18" charset="0"/>
                      </a:rPr>
                      <m:t>{</m:t>
                    </m:r>
                    <m:r>
                      <a:rPr lang="en-AU" b="0" i="1" smtClean="0">
                        <a:latin typeface="Cambria Math" panose="02040503050406030204" pitchFamily="18" charset="0"/>
                      </a:rPr>
                      <m:t>0</m:t>
                    </m:r>
                    <m:r>
                      <m:rPr>
                        <m:lit/>
                      </m:rPr>
                      <a:rPr lang="en-AU" b="0" i="1" smtClean="0">
                        <a:latin typeface="Cambria Math" panose="02040503050406030204" pitchFamily="18" charset="0"/>
                      </a:rPr>
                      <m:t>}</m:t>
                    </m:r>
                  </m:oMath>
                </a14:m>
                <a:endParaRPr lang="en-GB" dirty="0"/>
              </a:p>
              <a:p>
                <a:pPr lvl="1"/>
                <a:r>
                  <a:rPr lang="en-GB" dirty="0"/>
                  <a:t>Near 0, rescale and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𝑓</m:t>
                        </m:r>
                      </m:e>
                      <m:sub>
                        <m:r>
                          <a:rPr lang="en-AU" b="0" i="1" smtClean="0">
                            <a:latin typeface="Cambria Math" panose="02040503050406030204" pitchFamily="18" charset="0"/>
                          </a:rPr>
                          <m:t>𝑛</m:t>
                        </m:r>
                      </m:sub>
                    </m:sSub>
                    <m:d>
                      <m:dPr>
                        <m:ctrlPr>
                          <a:rPr lang="en-AU" b="0" i="1" smtClean="0">
                            <a:latin typeface="Cambria Math" panose="02040503050406030204" pitchFamily="18" charset="0"/>
                          </a:rPr>
                        </m:ctrlPr>
                      </m:dPr>
                      <m:e>
                        <m:f>
                          <m:fPr>
                            <m:ctrlPr>
                              <a:rPr lang="en-AU" b="0" i="1" smtClean="0">
                                <a:latin typeface="Cambria Math" panose="02040503050406030204" pitchFamily="18" charset="0"/>
                              </a:rPr>
                            </m:ctrlPr>
                          </m:fPr>
                          <m:num>
                            <m:r>
                              <a:rPr lang="en-AU" b="0" i="1" smtClean="0">
                                <a:latin typeface="Cambria Math" panose="02040503050406030204" pitchFamily="18" charset="0"/>
                              </a:rPr>
                              <m:t>𝑧</m:t>
                            </m:r>
                          </m:num>
                          <m:den>
                            <m:r>
                              <a:rPr lang="en-AU" b="0" i="1" smtClean="0">
                                <a:latin typeface="Cambria Math" panose="02040503050406030204" pitchFamily="18" charset="0"/>
                              </a:rPr>
                              <m:t>𝑛</m:t>
                            </m:r>
                          </m:den>
                        </m:f>
                      </m:e>
                    </m:d>
                    <m:r>
                      <a:rPr lang="en-AU" b="0" i="1" smtClean="0">
                        <a:latin typeface="Cambria Math" panose="02040503050406030204" pitchFamily="18" charset="0"/>
                      </a:rPr>
                      <m:t>=</m:t>
                    </m:r>
                    <m:d>
                      <m:dPr>
                        <m:ctrlPr>
                          <a:rPr lang="en-AU" b="0" i="1" smtClean="0">
                            <a:latin typeface="Cambria Math" panose="02040503050406030204" pitchFamily="18" charset="0"/>
                          </a:rPr>
                        </m:ctrlPr>
                      </m:dPr>
                      <m:e>
                        <m:f>
                          <m:fPr>
                            <m:ctrlPr>
                              <a:rPr lang="en-AU" b="0" i="1" smtClean="0">
                                <a:latin typeface="Cambria Math" panose="02040503050406030204" pitchFamily="18" charset="0"/>
                              </a:rPr>
                            </m:ctrlPr>
                          </m:fPr>
                          <m:num>
                            <m:r>
                              <a:rPr lang="en-AU" b="0" i="1" smtClean="0">
                                <a:latin typeface="Cambria Math" panose="02040503050406030204" pitchFamily="18" charset="0"/>
                              </a:rPr>
                              <m:t>𝑧</m:t>
                            </m:r>
                          </m:num>
                          <m:den>
                            <m:r>
                              <a:rPr lang="en-AU" b="0" i="1" smtClean="0">
                                <a:latin typeface="Cambria Math" panose="02040503050406030204" pitchFamily="18" charset="0"/>
                              </a:rPr>
                              <m:t>𝑛</m:t>
                            </m:r>
                          </m:den>
                        </m:f>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1</m:t>
                            </m:r>
                          </m:num>
                          <m:den>
                            <m:r>
                              <a:rPr lang="en-AU" b="0" i="1" smtClean="0">
                                <a:latin typeface="Cambria Math" panose="02040503050406030204" pitchFamily="18" charset="0"/>
                              </a:rPr>
                              <m:t>𝑧</m:t>
                            </m:r>
                          </m:den>
                        </m:f>
                      </m:e>
                    </m:d>
                    <m:r>
                      <a:rPr lang="en-AU" b="0" i="1" smtClean="0">
                        <a:latin typeface="Cambria Math" panose="02040503050406030204" pitchFamily="18" charset="0"/>
                      </a:rPr>
                      <m:t>→</m:t>
                    </m:r>
                    <m:d>
                      <m:dPr>
                        <m:ctrlPr>
                          <a:rPr lang="en-AU" b="0" i="1" smtClean="0">
                            <a:latin typeface="Cambria Math" panose="02040503050406030204" pitchFamily="18" charset="0"/>
                          </a:rPr>
                        </m:ctrlPr>
                      </m:dPr>
                      <m:e>
                        <m:r>
                          <a:rPr lang="en-AU" b="0" i="1" smtClean="0">
                            <a:latin typeface="Cambria Math" panose="02040503050406030204" pitchFamily="18" charset="0"/>
                          </a:rPr>
                          <m:t>0,</m:t>
                        </m:r>
                        <m:f>
                          <m:fPr>
                            <m:ctrlPr>
                              <a:rPr lang="en-AU" b="0" i="1" smtClean="0">
                                <a:latin typeface="Cambria Math" panose="02040503050406030204" pitchFamily="18" charset="0"/>
                              </a:rPr>
                            </m:ctrlPr>
                          </m:fPr>
                          <m:num>
                            <m:r>
                              <a:rPr lang="en-AU" b="0" i="1" smtClean="0">
                                <a:latin typeface="Cambria Math" panose="02040503050406030204" pitchFamily="18" charset="0"/>
                              </a:rPr>
                              <m:t>1</m:t>
                            </m:r>
                          </m:num>
                          <m:den>
                            <m:r>
                              <a:rPr lang="en-AU" b="0" i="1" smtClean="0">
                                <a:latin typeface="Cambria Math" panose="02040503050406030204" pitchFamily="18" charset="0"/>
                              </a:rPr>
                              <m:t>𝑧</m:t>
                            </m:r>
                          </m:den>
                        </m:f>
                      </m:e>
                    </m:d>
                  </m:oMath>
                </a14:m>
                <a:r>
                  <a:rPr lang="en-GB" dirty="0"/>
                  <a:t> with image </a:t>
                </a:r>
                <a14:m>
                  <m:oMath xmlns:m="http://schemas.openxmlformats.org/officeDocument/2006/math">
                    <m:sSup>
                      <m:sSupPr>
                        <m:ctrlPr>
                          <a:rPr lang="en-AU" b="0" i="1" smtClean="0">
                            <a:latin typeface="Cambria Math" panose="02040503050406030204" pitchFamily="18" charset="0"/>
                          </a:rPr>
                        </m:ctrlPr>
                      </m:sSupPr>
                      <m:e>
                        <m:r>
                          <m:rPr>
                            <m:lit/>
                          </m:rPr>
                          <a:rPr lang="en-AU" b="0" i="1" smtClean="0">
                            <a:latin typeface="Cambria Math" panose="02040503050406030204" pitchFamily="18" charset="0"/>
                          </a:rPr>
                          <m:t>{</m:t>
                        </m:r>
                        <m:r>
                          <a:rPr lang="en-AU" b="0" i="1" smtClean="0">
                            <a:latin typeface="Cambria Math" panose="02040503050406030204" pitchFamily="18" charset="0"/>
                          </a:rPr>
                          <m:t>0</m:t>
                        </m:r>
                        <m:r>
                          <m:rPr>
                            <m:lit/>
                          </m:rPr>
                          <a:rPr lang="en-AU" b="0" i="1" smtClean="0">
                            <a:latin typeface="Cambria Math" panose="02040503050406030204" pitchFamily="18" charset="0"/>
                          </a:rPr>
                          <m:t>}</m:t>
                        </m:r>
                        <m:r>
                          <a:rPr lang="en-AU" b="0" i="1" smtClean="0">
                            <a:latin typeface="Cambria Math" panose="02040503050406030204" pitchFamily="18" charset="0"/>
                          </a:rPr>
                          <m:t>×</m:t>
                        </m:r>
                        <m:r>
                          <a:rPr lang="en-AU" b="0" i="1" smtClean="0">
                            <a:latin typeface="Cambria Math" panose="02040503050406030204" pitchFamily="18" charset="0"/>
                          </a:rPr>
                          <m:t>𝑆</m:t>
                        </m:r>
                      </m:e>
                      <m:sup>
                        <m:r>
                          <a:rPr lang="en-AU" b="0" i="1" smtClean="0">
                            <a:latin typeface="Cambria Math" panose="02040503050406030204" pitchFamily="18" charset="0"/>
                          </a:rPr>
                          <m:t>2</m:t>
                        </m:r>
                      </m:sup>
                    </m:sSup>
                  </m:oMath>
                </a14:m>
                <a:r>
                  <a:rPr lang="en-GB" dirty="0"/>
                  <a:t>.</a:t>
                </a:r>
              </a:p>
              <a:p>
                <a:r>
                  <a:rPr lang="en-GB" dirty="0"/>
                  <a:t>The sphere has bubbled into two!</a:t>
                </a:r>
              </a:p>
              <a:p>
                <a:endParaRPr lang="en-GB" dirty="0"/>
              </a:p>
              <a:p>
                <a:r>
                  <a:rPr lang="en-GB" b="1" dirty="0"/>
                  <a:t>Sacks-Uhlenbeck idea #2: </a:t>
                </a:r>
                <a:r>
                  <a:rPr lang="en-GB" dirty="0"/>
                  <a:t>Although bubbling can happen in many places and there may be “bubbles within bubbles”, the limiting behaviour of harmonic maps doesn’t get worse than this.</a:t>
                </a:r>
              </a:p>
              <a:p>
                <a:endParaRPr lang="en-GB" dirty="0"/>
              </a:p>
              <a:p>
                <a:r>
                  <a:rPr lang="en-GB" dirty="0">
                    <a:solidFill>
                      <a:srgbClr val="FF0000"/>
                    </a:solidFill>
                  </a:rPr>
                  <a:t>*</a:t>
                </a:r>
                <a:r>
                  <a:rPr lang="en-GB" dirty="0"/>
                  <a:t> But with complex numbers…</a:t>
                </a:r>
              </a:p>
            </p:txBody>
          </p:sp>
        </mc:Choice>
        <mc:Fallback xmlns="">
          <p:sp>
            <p:nvSpPr>
              <p:cNvPr id="3" name="Content Placeholder 2">
                <a:extLst>
                  <a:ext uri="{FF2B5EF4-FFF2-40B4-BE49-F238E27FC236}">
                    <a16:creationId xmlns:a16="http://schemas.microsoft.com/office/drawing/2014/main" id="{69B147C8-074E-4CCD-8522-B26DA2EC6F24}"/>
                  </a:ext>
                </a:extLst>
              </p:cNvPr>
              <p:cNvSpPr>
                <a:spLocks noGrp="1" noRot="1" noChangeAspect="1" noMove="1" noResize="1" noEditPoints="1" noAdjustHandles="1" noChangeArrowheads="1" noChangeShapeType="1" noTextEdit="1"/>
              </p:cNvSpPr>
              <p:nvPr>
                <p:ph sz="half" idx="4294967295"/>
              </p:nvPr>
            </p:nvSpPr>
            <p:spPr>
              <a:xfrm>
                <a:off x="603379" y="1399592"/>
                <a:ext cx="11246499" cy="4665305"/>
              </a:xfrm>
              <a:blipFill>
                <a:blip r:embed="rId2"/>
                <a:stretch>
                  <a:fillRect l="-542" t="-392"/>
                </a:stretch>
              </a:blipFill>
            </p:spPr>
            <p:txBody>
              <a:bodyPr/>
              <a:lstStyle/>
              <a:p>
                <a:r>
                  <a:rPr lang="en-GB">
                    <a:noFill/>
                  </a:rPr>
                  <a:t> </a:t>
                </a:r>
              </a:p>
            </p:txBody>
          </p:sp>
        </mc:Fallback>
      </mc:AlternateContent>
      <p:pic>
        <p:nvPicPr>
          <p:cNvPr id="6" name="Picture 5">
            <a:extLst>
              <a:ext uri="{FF2B5EF4-FFF2-40B4-BE49-F238E27FC236}">
                <a16:creationId xmlns:a16="http://schemas.microsoft.com/office/drawing/2014/main" id="{EDF0E30B-3239-44E0-908E-9D971B202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0451" y="1399592"/>
            <a:ext cx="4138170" cy="2563367"/>
          </a:xfrm>
          <a:prstGeom prst="rect">
            <a:avLst/>
          </a:prstGeom>
        </p:spPr>
      </p:pic>
    </p:spTree>
    <p:extLst>
      <p:ext uri="{BB962C8B-B14F-4D97-AF65-F5344CB8AC3E}">
        <p14:creationId xmlns:p14="http://schemas.microsoft.com/office/powerpoint/2010/main" val="141122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p:txBody>
          <a:bodyPr/>
          <a:lstStyle/>
          <a:p>
            <a:r>
              <a:rPr lang="en-GB" dirty="0"/>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9" y="287338"/>
            <a:ext cx="10058400" cy="968128"/>
          </a:xfrm>
        </p:spPr>
        <p:txBody>
          <a:bodyPr>
            <a:normAutofit/>
          </a:bodyPr>
          <a:lstStyle/>
          <a:p>
            <a:r>
              <a:rPr lang="en-AU" dirty="0"/>
              <a:t>Sacks-Uhlenbeck bubbling</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9B147C8-074E-4CCD-8522-B26DA2EC6F24}"/>
                  </a:ext>
                </a:extLst>
              </p:cNvPr>
              <p:cNvSpPr>
                <a:spLocks noGrp="1"/>
              </p:cNvSpPr>
              <p:nvPr>
                <p:ph sz="half" idx="4294967295"/>
              </p:nvPr>
            </p:nvSpPr>
            <p:spPr>
              <a:xfrm>
                <a:off x="603379" y="1399592"/>
                <a:ext cx="11246499" cy="4665305"/>
              </a:xfrm>
            </p:spPr>
            <p:txBody>
              <a:bodyPr>
                <a:normAutofit fontScale="92500" lnSpcReduction="20000"/>
              </a:bodyPr>
              <a:lstStyle/>
              <a:p>
                <a:r>
                  <a:rPr lang="en-AU" dirty="0"/>
                  <a:t>Sacks and Uhlenbeck show</a:t>
                </a:r>
                <a:r>
                  <a:rPr lang="en-AU" dirty="0">
                    <a:solidFill>
                      <a:srgbClr val="FF0000"/>
                    </a:solidFill>
                  </a:rPr>
                  <a:t>*</a:t>
                </a:r>
                <a:r>
                  <a:rPr lang="en-AU" dirty="0"/>
                  <a:t> the following. </a:t>
                </a:r>
              </a:p>
              <a:p>
                <a:pPr lvl="1"/>
                <a:r>
                  <a:rPr lang="en-AU" dirty="0"/>
                  <a:t>Consider a sequence of harmonic maps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𝑢</m:t>
                        </m:r>
                      </m:e>
                      <m:sub>
                        <m:r>
                          <a:rPr lang="en-AU" b="0" i="1" smtClean="0">
                            <a:latin typeface="Cambria Math" panose="02040503050406030204" pitchFamily="18" charset="0"/>
                          </a:rPr>
                          <m:t>𝑛</m:t>
                        </m:r>
                      </m:sub>
                    </m:sSub>
                    <m:r>
                      <a:rPr lang="en-AU" b="0" i="1" smtClean="0">
                        <a:latin typeface="Cambria Math" panose="02040503050406030204" pitchFamily="18" charset="0"/>
                      </a:rPr>
                      <m:t> </m:t>
                    </m:r>
                    <m:r>
                      <a:rPr lang="en-AU" b="0" i="0"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𝑆</m:t>
                        </m:r>
                      </m:e>
                      <m:sup>
                        <m:r>
                          <a:rPr lang="en-AU" b="0" i="1" smtClean="0">
                            <a:latin typeface="Cambria Math" panose="02040503050406030204" pitchFamily="18" charset="0"/>
                          </a:rPr>
                          <m:t>2</m:t>
                        </m:r>
                      </m:sup>
                    </m:sSup>
                    <m:r>
                      <a:rPr lang="en-AU" b="0" i="1" smtClean="0">
                        <a:latin typeface="Cambria Math" panose="02040503050406030204" pitchFamily="18" charset="0"/>
                      </a:rPr>
                      <m:t>→</m:t>
                    </m:r>
                    <m:r>
                      <a:rPr lang="en-AU" b="0" i="1" smtClean="0">
                        <a:latin typeface="Cambria Math" panose="02040503050406030204" pitchFamily="18" charset="0"/>
                      </a:rPr>
                      <m:t>𝑁</m:t>
                    </m:r>
                  </m:oMath>
                </a14:m>
                <a:r>
                  <a:rPr lang="en-GB" dirty="0"/>
                  <a:t>. (</a:t>
                </a:r>
                <a14:m>
                  <m:oMath xmlns:m="http://schemas.openxmlformats.org/officeDocument/2006/math">
                    <m:r>
                      <a:rPr lang="en-AU" b="0" i="1" smtClean="0">
                        <a:latin typeface="Cambria Math" panose="02040503050406030204" pitchFamily="18" charset="0"/>
                      </a:rPr>
                      <m:t>𝑁</m:t>
                    </m:r>
                  </m:oMath>
                </a14:m>
                <a:r>
                  <a:rPr lang="en-GB" dirty="0"/>
                  <a:t> is compact and has dimension </a:t>
                </a:r>
                <a14:m>
                  <m:oMath xmlns:m="http://schemas.openxmlformats.org/officeDocument/2006/math">
                    <m:r>
                      <a:rPr lang="en-AU" b="0" i="1" smtClean="0">
                        <a:latin typeface="Cambria Math" panose="02040503050406030204" pitchFamily="18" charset="0"/>
                      </a:rPr>
                      <m:t>≥2</m:t>
                    </m:r>
                  </m:oMath>
                </a14:m>
                <a:r>
                  <a:rPr lang="en-GB" dirty="0"/>
                  <a:t>).</a:t>
                </a:r>
              </a:p>
              <a:p>
                <a:pPr lvl="1"/>
                <a:r>
                  <a:rPr lang="en-GB" dirty="0"/>
                  <a:t>Suppose the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𝑢</m:t>
                        </m:r>
                      </m:e>
                      <m:sub>
                        <m:r>
                          <a:rPr lang="en-AU" b="0" i="1" smtClean="0">
                            <a:latin typeface="Cambria Math" panose="02040503050406030204" pitchFamily="18" charset="0"/>
                          </a:rPr>
                          <m:t>𝑛</m:t>
                        </m:r>
                      </m:sub>
                    </m:sSub>
                  </m:oMath>
                </a14:m>
                <a:r>
                  <a:rPr lang="en-GB" dirty="0"/>
                  <a:t> have a bounded energy.</a:t>
                </a:r>
              </a:p>
              <a:p>
                <a:pPr lvl="1"/>
                <a:r>
                  <a:rPr lang="en-GB" dirty="0"/>
                  <a:t>Then there exists a subsequence which, after rescaling at various points, converges to a bubbled harmonic map.</a:t>
                </a:r>
              </a:p>
              <a:p>
                <a:r>
                  <a:rPr lang="en-GB" dirty="0"/>
                  <a:t>Harmonic maps are critical points of the energy functional </a:t>
                </a:r>
                <a14:m>
                  <m:oMath xmlns:m="http://schemas.openxmlformats.org/officeDocument/2006/math">
                    <m:r>
                      <a:rPr lang="en-AU" i="1">
                        <a:latin typeface="Cambria Math" panose="02040503050406030204" pitchFamily="18" charset="0"/>
                      </a:rPr>
                      <m:t>𝐸</m:t>
                    </m:r>
                    <m:d>
                      <m:dPr>
                        <m:ctrlPr>
                          <a:rPr lang="en-AU" i="1">
                            <a:latin typeface="Cambria Math" panose="02040503050406030204" pitchFamily="18" charset="0"/>
                          </a:rPr>
                        </m:ctrlPr>
                      </m:dPr>
                      <m:e>
                        <m:r>
                          <a:rPr lang="en-AU" i="1">
                            <a:latin typeface="Cambria Math" panose="02040503050406030204" pitchFamily="18" charset="0"/>
                          </a:rPr>
                          <m:t>𝑢</m:t>
                        </m:r>
                      </m:e>
                    </m:d>
                    <m:r>
                      <a:rPr lang="en-AU" i="1">
                        <a:latin typeface="Cambria Math" panose="02040503050406030204" pitchFamily="18" charset="0"/>
                      </a:rPr>
                      <m:t>=</m:t>
                    </m:r>
                    <m:nary>
                      <m:naryPr>
                        <m:supHide m:val="on"/>
                        <m:ctrlPr>
                          <a:rPr lang="en-AU" i="1">
                            <a:latin typeface="Cambria Math" panose="02040503050406030204" pitchFamily="18" charset="0"/>
                          </a:rPr>
                        </m:ctrlPr>
                      </m:naryPr>
                      <m:sub>
                        <m:r>
                          <m:rPr>
                            <m:brk m:alnAt="7"/>
                          </m:rPr>
                          <a:rPr lang="en-AU" i="1">
                            <a:latin typeface="Cambria Math" panose="02040503050406030204" pitchFamily="18" charset="0"/>
                          </a:rPr>
                          <m:t>𝑀</m:t>
                        </m:r>
                      </m:sub>
                      <m:sup/>
                      <m:e>
                        <m:sSup>
                          <m:sSupPr>
                            <m:ctrlPr>
                              <a:rPr lang="en-AU" i="1">
                                <a:latin typeface="Cambria Math" panose="02040503050406030204" pitchFamily="18" charset="0"/>
                              </a:rPr>
                            </m:ctrlPr>
                          </m:sSupPr>
                          <m:e>
                            <m:d>
                              <m:dPr>
                                <m:begChr m:val="|"/>
                                <m:endChr m:val="|"/>
                                <m:ctrlPr>
                                  <a:rPr lang="en-AU" i="1">
                                    <a:latin typeface="Cambria Math" panose="02040503050406030204" pitchFamily="18" charset="0"/>
                                  </a:rPr>
                                </m:ctrlPr>
                              </m:dPr>
                              <m:e>
                                <m:r>
                                  <a:rPr lang="en-AU" i="1">
                                    <a:latin typeface="Cambria Math" panose="02040503050406030204" pitchFamily="18" charset="0"/>
                                  </a:rPr>
                                  <m:t>𝐷𝑢</m:t>
                                </m:r>
                              </m:e>
                            </m:d>
                          </m:e>
                          <m:sup>
                            <m:r>
                              <a:rPr lang="en-AU" i="1">
                                <a:latin typeface="Cambria Math" panose="02040503050406030204" pitchFamily="18" charset="0"/>
                              </a:rPr>
                              <m:t>2</m:t>
                            </m:r>
                          </m:sup>
                        </m:sSup>
                        <m:r>
                          <a:rPr lang="en-AU" i="1">
                            <a:latin typeface="Cambria Math" panose="02040503050406030204" pitchFamily="18" charset="0"/>
                          </a:rPr>
                          <m:t> </m:t>
                        </m:r>
                        <m:r>
                          <a:rPr lang="en-AU" i="1">
                            <a:latin typeface="Cambria Math" panose="02040503050406030204" pitchFamily="18" charset="0"/>
                          </a:rPr>
                          <m:t>𝑑𝑠</m:t>
                        </m:r>
                        <m:r>
                          <a:rPr lang="en-AU" i="1">
                            <a:latin typeface="Cambria Math" panose="02040503050406030204" pitchFamily="18" charset="0"/>
                          </a:rPr>
                          <m:t> </m:t>
                        </m:r>
                      </m:e>
                    </m:nary>
                    <m:r>
                      <a:rPr lang="en-AU" b="0" i="0" smtClean="0">
                        <a:latin typeface="Cambria Math" panose="02040503050406030204" pitchFamily="18" charset="0"/>
                      </a:rPr>
                      <m:t>.</m:t>
                    </m:r>
                  </m:oMath>
                </a14:m>
                <a:endParaRPr lang="en-GB" dirty="0"/>
              </a:p>
              <a:p>
                <a:pPr lvl="1"/>
                <a:r>
                  <a:rPr lang="en-GB" dirty="0"/>
                  <a:t>Instead, take maps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𝑢</m:t>
                        </m:r>
                      </m:e>
                      <m:sub>
                        <m:r>
                          <a:rPr lang="en-AU" b="0" i="1" smtClean="0">
                            <a:latin typeface="Cambria Math" panose="02040503050406030204" pitchFamily="18" charset="0"/>
                          </a:rPr>
                          <m:t>𝑛</m:t>
                        </m:r>
                      </m:sub>
                    </m:sSub>
                  </m:oMath>
                </a14:m>
                <a:r>
                  <a:rPr lang="en-GB" dirty="0"/>
                  <a:t> which are critical points of </a:t>
                </a:r>
                <a:r>
                  <a:rPr lang="en-GB" i="1" dirty="0"/>
                  <a:t>perturbed</a:t>
                </a:r>
                <a:r>
                  <a:rPr lang="en-GB" dirty="0"/>
                  <a:t> energy functionals</a:t>
                </a:r>
                <a14:m>
                  <m:oMath xmlns:m="http://schemas.openxmlformats.org/officeDocument/2006/math">
                    <m:r>
                      <a:rPr lang="en-AU" b="0" i="0" smtClean="0">
                        <a:latin typeface="Cambria Math" panose="02040503050406030204" pitchFamily="18" charset="0"/>
                      </a:rPr>
                      <m:t> </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𝐸</m:t>
                        </m:r>
                      </m:e>
                      <m:sub>
                        <m:r>
                          <a:rPr lang="en-AU" b="0" i="1" smtClean="0">
                            <a:latin typeface="Cambria Math" panose="02040503050406030204" pitchFamily="18" charset="0"/>
                          </a:rPr>
                          <m:t>𝛼</m:t>
                        </m:r>
                      </m:sub>
                    </m:sSub>
                    <m:r>
                      <a:rPr lang="en-AU" b="0" i="1" smtClean="0">
                        <a:latin typeface="Cambria Math" panose="02040503050406030204" pitchFamily="18" charset="0"/>
                      </a:rPr>
                      <m:t> </m:t>
                    </m:r>
                    <m:d>
                      <m:dPr>
                        <m:ctrlPr>
                          <a:rPr lang="en-AU" b="0" i="1" smtClean="0">
                            <a:latin typeface="Cambria Math" panose="02040503050406030204" pitchFamily="18" charset="0"/>
                          </a:rPr>
                        </m:ctrlPr>
                      </m:dPr>
                      <m:e>
                        <m:r>
                          <a:rPr lang="en-AU" b="0" i="1" smtClean="0">
                            <a:latin typeface="Cambria Math" panose="02040503050406030204" pitchFamily="18" charset="0"/>
                          </a:rPr>
                          <m:t>𝑢</m:t>
                        </m:r>
                      </m:e>
                    </m:d>
                    <m:r>
                      <a:rPr lang="en-AU" b="0" i="1" smtClean="0">
                        <a:latin typeface="Cambria Math" panose="02040503050406030204" pitchFamily="18" charset="0"/>
                      </a:rPr>
                      <m:t>=</m:t>
                    </m:r>
                    <m:nary>
                      <m:naryPr>
                        <m:supHide m:val="on"/>
                        <m:ctrlPr>
                          <a:rPr lang="en-AU" b="0" i="1" smtClean="0">
                            <a:latin typeface="Cambria Math" panose="02040503050406030204" pitchFamily="18" charset="0"/>
                          </a:rPr>
                        </m:ctrlPr>
                      </m:naryPr>
                      <m:sub>
                        <m:r>
                          <a:rPr lang="en-AU" b="0" i="1" smtClean="0">
                            <a:latin typeface="Cambria Math" panose="02040503050406030204" pitchFamily="18" charset="0"/>
                          </a:rPr>
                          <m:t>𝑀</m:t>
                        </m:r>
                      </m:sub>
                      <m:sup/>
                      <m:e>
                        <m:sSup>
                          <m:sSupPr>
                            <m:ctrlPr>
                              <a:rPr lang="en-AU" b="0" i="1" smtClean="0">
                                <a:latin typeface="Cambria Math" panose="02040503050406030204" pitchFamily="18" charset="0"/>
                              </a:rPr>
                            </m:ctrlPr>
                          </m:sSupPr>
                          <m:e>
                            <m:d>
                              <m:dPr>
                                <m:ctrlPr>
                                  <a:rPr lang="en-AU" b="0" i="1" smtClean="0">
                                    <a:latin typeface="Cambria Math" panose="02040503050406030204" pitchFamily="18" charset="0"/>
                                  </a:rPr>
                                </m:ctrlPr>
                              </m:dPr>
                              <m:e>
                                <m:r>
                                  <a:rPr lang="en-AU" b="0" i="1" smtClean="0">
                                    <a:latin typeface="Cambria Math" panose="02040503050406030204" pitchFamily="18" charset="0"/>
                                  </a:rPr>
                                  <m:t>1+</m:t>
                                </m:r>
                                <m:sSup>
                                  <m:sSupPr>
                                    <m:ctrlPr>
                                      <a:rPr lang="en-AU" b="0" i="1" smtClean="0">
                                        <a:latin typeface="Cambria Math" panose="02040503050406030204" pitchFamily="18" charset="0"/>
                                      </a:rPr>
                                    </m:ctrlPr>
                                  </m:sSupPr>
                                  <m:e>
                                    <m:d>
                                      <m:dPr>
                                        <m:begChr m:val="|"/>
                                        <m:endChr m:val="|"/>
                                        <m:ctrlPr>
                                          <a:rPr lang="en-AU" b="0" i="1" smtClean="0">
                                            <a:latin typeface="Cambria Math" panose="02040503050406030204" pitchFamily="18" charset="0"/>
                                          </a:rPr>
                                        </m:ctrlPr>
                                      </m:dPr>
                                      <m:e>
                                        <m:r>
                                          <a:rPr lang="en-AU" b="0" i="1" smtClean="0">
                                            <a:latin typeface="Cambria Math" panose="02040503050406030204" pitchFamily="18" charset="0"/>
                                          </a:rPr>
                                          <m:t>𝐷𝑢</m:t>
                                        </m:r>
                                      </m:e>
                                    </m:d>
                                  </m:e>
                                  <m:sup>
                                    <m:r>
                                      <a:rPr lang="en-AU" b="0" i="1" smtClean="0">
                                        <a:latin typeface="Cambria Math" panose="02040503050406030204" pitchFamily="18" charset="0"/>
                                      </a:rPr>
                                      <m:t>2</m:t>
                                    </m:r>
                                  </m:sup>
                                </m:sSup>
                              </m:e>
                            </m:d>
                          </m:e>
                          <m:sup>
                            <m:r>
                              <a:rPr lang="en-AU" b="0" i="1" smtClean="0">
                                <a:latin typeface="Cambria Math" panose="02040503050406030204" pitchFamily="18" charset="0"/>
                              </a:rPr>
                              <m:t>𝛼</m:t>
                            </m:r>
                          </m:sup>
                        </m:sSup>
                      </m:e>
                    </m:nary>
                    <m:r>
                      <a:rPr lang="en-AU" b="0" i="1" smtClean="0">
                        <a:latin typeface="Cambria Math" panose="02040503050406030204" pitchFamily="18" charset="0"/>
                      </a:rPr>
                      <m:t> </m:t>
                    </m:r>
                    <m:r>
                      <a:rPr lang="en-AU" b="0" i="1" smtClean="0">
                        <a:latin typeface="Cambria Math" panose="02040503050406030204" pitchFamily="18" charset="0"/>
                      </a:rPr>
                      <m:t>𝑑𝑠</m:t>
                    </m:r>
                  </m:oMath>
                </a14:m>
                <a:r>
                  <a:rPr lang="en-GB" dirty="0"/>
                  <a:t> , where </a:t>
                </a:r>
                <a14:m>
                  <m:oMath xmlns:m="http://schemas.openxmlformats.org/officeDocument/2006/math">
                    <m:r>
                      <a:rPr lang="en-AU" b="0" i="1" smtClean="0">
                        <a:latin typeface="Cambria Math" panose="02040503050406030204" pitchFamily="18" charset="0"/>
                      </a:rPr>
                      <m:t>𝛼</m:t>
                    </m:r>
                    <m:r>
                      <a:rPr lang="en-AU" b="0" i="1" smtClean="0">
                        <a:latin typeface="Cambria Math" panose="02040503050406030204" pitchFamily="18" charset="0"/>
                      </a:rPr>
                      <m:t>&gt;1</m:t>
                    </m:r>
                  </m:oMath>
                </a14:m>
                <a:r>
                  <a:rPr lang="en-GB" dirty="0"/>
                  <a:t>  and </a:t>
                </a:r>
                <a14:m>
                  <m:oMath xmlns:m="http://schemas.openxmlformats.org/officeDocument/2006/math">
                    <m:r>
                      <a:rPr lang="en-AU" b="0" i="1" smtClean="0">
                        <a:latin typeface="Cambria Math" panose="02040503050406030204" pitchFamily="18" charset="0"/>
                      </a:rPr>
                      <m:t>𝛼</m:t>
                    </m:r>
                    <m:r>
                      <a:rPr lang="en-AU" b="0" i="1" smtClean="0">
                        <a:latin typeface="Cambria Math" panose="02040503050406030204" pitchFamily="18" charset="0"/>
                      </a:rPr>
                      <m:t>→1 </m:t>
                    </m:r>
                  </m:oMath>
                </a14:m>
                <a:r>
                  <a:rPr lang="en-GB" dirty="0"/>
                  <a:t> as </a:t>
                </a:r>
                <a14:m>
                  <m:oMath xmlns:m="http://schemas.openxmlformats.org/officeDocument/2006/math">
                    <m:r>
                      <a:rPr lang="en-AU" b="0" i="1" smtClean="0">
                        <a:latin typeface="Cambria Math" panose="02040503050406030204" pitchFamily="18" charset="0"/>
                      </a:rPr>
                      <m:t>𝑛</m:t>
                    </m:r>
                    <m:r>
                      <a:rPr lang="en-AU" b="0" i="1" smtClean="0">
                        <a:latin typeface="Cambria Math" panose="02040503050406030204" pitchFamily="18" charset="0"/>
                      </a:rPr>
                      <m:t>→∞</m:t>
                    </m:r>
                  </m:oMath>
                </a14:m>
                <a:r>
                  <a:rPr lang="en-GB" dirty="0"/>
                  <a:t>.</a:t>
                </a:r>
              </a:p>
              <a:p>
                <a:r>
                  <a:rPr lang="en-GB" i="1" dirty="0"/>
                  <a:t>Then, </a:t>
                </a:r>
                <a:r>
                  <a:rPr lang="en-GB" dirty="0"/>
                  <a:t>there’s a subsequence which bubbles to a harmonic map!</a:t>
                </a:r>
              </a:p>
              <a:p>
                <a:endParaRPr lang="en-GB" dirty="0"/>
              </a:p>
              <a:p>
                <a:r>
                  <a:rPr lang="en-GB" dirty="0"/>
                  <a:t>Sacks and Uhlenbeck are able to show that many harmonic maps </a:t>
                </a:r>
                <a14:m>
                  <m:oMath xmlns:m="http://schemas.openxmlformats.org/officeDocument/2006/math">
                    <m:r>
                      <a:rPr lang="en-AU" b="0" i="1" smtClean="0">
                        <a:latin typeface="Cambria Math" panose="02040503050406030204" pitchFamily="18" charset="0"/>
                      </a:rPr>
                      <m:t>𝑀</m:t>
                    </m:r>
                    <m:r>
                      <a:rPr lang="en-AU" b="0" i="1" smtClean="0">
                        <a:latin typeface="Cambria Math" panose="02040503050406030204" pitchFamily="18" charset="0"/>
                      </a:rPr>
                      <m:t>→</m:t>
                    </m:r>
                    <m:r>
                      <a:rPr lang="en-AU" b="0" i="1" smtClean="0">
                        <a:latin typeface="Cambria Math" panose="02040503050406030204" pitchFamily="18" charset="0"/>
                      </a:rPr>
                      <m:t>𝑁</m:t>
                    </m:r>
                    <m:r>
                      <a:rPr lang="en-AU" b="0" i="1" smtClean="0">
                        <a:latin typeface="Cambria Math" panose="02040503050406030204" pitchFamily="18" charset="0"/>
                      </a:rPr>
                      <m:t> </m:t>
                    </m:r>
                  </m:oMath>
                </a14:m>
                <a:r>
                  <a:rPr lang="en-GB" dirty="0"/>
                  <a:t>exist – for many surfaces </a:t>
                </a:r>
                <a14:m>
                  <m:oMath xmlns:m="http://schemas.openxmlformats.org/officeDocument/2006/math">
                    <m:r>
                      <a:rPr lang="en-AU" b="0" i="1" smtClean="0">
                        <a:latin typeface="Cambria Math" panose="02040503050406030204" pitchFamily="18" charset="0"/>
                      </a:rPr>
                      <m:t>𝑀</m:t>
                    </m:r>
                  </m:oMath>
                </a14:m>
                <a:r>
                  <a:rPr lang="en-GB" dirty="0"/>
                  <a:t> (particularly spheres) and for any manifold </a:t>
                </a:r>
                <a14:m>
                  <m:oMath xmlns:m="http://schemas.openxmlformats.org/officeDocument/2006/math">
                    <m:r>
                      <a:rPr lang="en-AU" b="0" i="1" smtClean="0">
                        <a:latin typeface="Cambria Math" panose="02040503050406030204" pitchFamily="18" charset="0"/>
                      </a:rPr>
                      <m:t>𝑁</m:t>
                    </m:r>
                  </m:oMath>
                </a14:m>
                <a:r>
                  <a:rPr lang="en-GB" dirty="0"/>
                  <a:t>. They show that many minimal surfaces exist!</a:t>
                </a:r>
              </a:p>
              <a:p>
                <a:endParaRPr lang="en-GB" dirty="0"/>
              </a:p>
              <a:p>
                <a:r>
                  <a:rPr lang="en-GB" dirty="0"/>
                  <a:t>Some of these facts about minimal surfaces were already known, but the idea of bubbling was completely new.</a:t>
                </a:r>
              </a:p>
              <a:p>
                <a:r>
                  <a:rPr lang="en-GB" dirty="0">
                    <a:solidFill>
                      <a:srgbClr val="FF0000"/>
                    </a:solidFill>
                  </a:rPr>
                  <a:t>* Don’t show: technicalities don’t work out!</a:t>
                </a:r>
              </a:p>
              <a:p>
                <a:endParaRPr lang="en-GB" dirty="0"/>
              </a:p>
              <a:p>
                <a:endParaRPr lang="en-GB" dirty="0"/>
              </a:p>
            </p:txBody>
          </p:sp>
        </mc:Choice>
        <mc:Fallback xmlns="">
          <p:sp>
            <p:nvSpPr>
              <p:cNvPr id="3" name="Content Placeholder 2">
                <a:extLst>
                  <a:ext uri="{FF2B5EF4-FFF2-40B4-BE49-F238E27FC236}">
                    <a16:creationId xmlns:a16="http://schemas.microsoft.com/office/drawing/2014/main" id="{69B147C8-074E-4CCD-8522-B26DA2EC6F24}"/>
                  </a:ext>
                </a:extLst>
              </p:cNvPr>
              <p:cNvSpPr>
                <a:spLocks noGrp="1" noRot="1" noChangeAspect="1" noMove="1" noResize="1" noEditPoints="1" noAdjustHandles="1" noChangeArrowheads="1" noChangeShapeType="1" noTextEdit="1"/>
              </p:cNvSpPr>
              <p:nvPr>
                <p:ph sz="half" idx="4294967295"/>
              </p:nvPr>
            </p:nvSpPr>
            <p:spPr>
              <a:xfrm>
                <a:off x="603379" y="1399592"/>
                <a:ext cx="11246499" cy="4665305"/>
              </a:xfrm>
              <a:blipFill>
                <a:blip r:embed="rId2"/>
                <a:stretch>
                  <a:fillRect l="-542" t="-2222" r="-1247"/>
                </a:stretch>
              </a:blipFill>
            </p:spPr>
            <p:txBody>
              <a:bodyPr/>
              <a:lstStyle/>
              <a:p>
                <a:r>
                  <a:rPr lang="en-AU">
                    <a:noFill/>
                  </a:rPr>
                  <a:t> </a:t>
                </a:r>
              </a:p>
            </p:txBody>
          </p:sp>
        </mc:Fallback>
      </mc:AlternateContent>
    </p:spTree>
    <p:extLst>
      <p:ext uri="{BB962C8B-B14F-4D97-AF65-F5344CB8AC3E}">
        <p14:creationId xmlns:p14="http://schemas.microsoft.com/office/powerpoint/2010/main" val="373603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00121-FE57-45C3-9E25-7C32E0960FDD}"/>
              </a:ext>
            </a:extLst>
          </p:cNvPr>
          <p:cNvSpPr>
            <a:spLocks noGrp="1"/>
          </p:cNvSpPr>
          <p:nvPr>
            <p:ph type="title"/>
          </p:nvPr>
        </p:nvSpPr>
        <p:spPr/>
        <p:txBody>
          <a:bodyPr/>
          <a:lstStyle/>
          <a:p>
            <a:r>
              <a:rPr lang="en-AU" dirty="0"/>
              <a:t>Minimal surfaces in the 3-sphere</a:t>
            </a:r>
            <a:endParaRPr lang="en-GB" dirty="0"/>
          </a:p>
        </p:txBody>
      </p:sp>
      <p:sp>
        <p:nvSpPr>
          <p:cNvPr id="3" name="Content Placeholder 2">
            <a:extLst>
              <a:ext uri="{FF2B5EF4-FFF2-40B4-BE49-F238E27FC236}">
                <a16:creationId xmlns:a16="http://schemas.microsoft.com/office/drawing/2014/main" id="{79E67211-0EE4-44AF-9A89-AD7B9F2B0F95}"/>
              </a:ext>
            </a:extLst>
          </p:cNvPr>
          <p:cNvSpPr>
            <a:spLocks noGrp="1"/>
          </p:cNvSpPr>
          <p:nvPr>
            <p:ph idx="1"/>
          </p:nvPr>
        </p:nvSpPr>
        <p:spPr/>
        <p:txBody>
          <a:bodyPr>
            <a:normAutofit lnSpcReduction="10000"/>
          </a:bodyPr>
          <a:lstStyle/>
          <a:p>
            <a:pPr lvl="1"/>
            <a:r>
              <a:rPr lang="en-AU" dirty="0"/>
              <a:t>Clifford torus</a:t>
            </a:r>
          </a:p>
          <a:p>
            <a:pPr lvl="1"/>
            <a:r>
              <a:rPr lang="en-AU" dirty="0"/>
              <a:t>Round Mobius strip</a:t>
            </a:r>
          </a:p>
          <a:p>
            <a:pPr lvl="1"/>
            <a:r>
              <a:rPr lang="en-AU" dirty="0"/>
              <a:t>Half-343-KPS surface</a:t>
            </a:r>
          </a:p>
          <a:p>
            <a:pPr lvl="1"/>
            <a:endParaRPr lang="en-AU" dirty="0"/>
          </a:p>
          <a:p>
            <a:endParaRPr lang="en-AU" dirty="0"/>
          </a:p>
          <a:p>
            <a:endParaRPr lang="en-AU" dirty="0"/>
          </a:p>
          <a:p>
            <a:endParaRPr lang="en-AU" dirty="0"/>
          </a:p>
          <a:p>
            <a:endParaRPr lang="en-AU" dirty="0"/>
          </a:p>
          <a:p>
            <a:endParaRPr lang="en-AU" dirty="0"/>
          </a:p>
          <a:p>
            <a:r>
              <a:rPr lang="en-AU" b="1" dirty="0"/>
              <a:t>Source: </a:t>
            </a:r>
            <a:r>
              <a:rPr lang="en-AU" dirty="0"/>
              <a:t>Henry </a:t>
            </a:r>
            <a:r>
              <a:rPr lang="en-AU" dirty="0" err="1"/>
              <a:t>Segerman</a:t>
            </a:r>
            <a:r>
              <a:rPr lang="en-AU" dirty="0"/>
              <a:t>, Saul </a:t>
            </a:r>
            <a:r>
              <a:rPr lang="en-AU" dirty="0" err="1"/>
              <a:t>Schleimer</a:t>
            </a:r>
            <a:endParaRPr lang="en-GB" dirty="0"/>
          </a:p>
        </p:txBody>
      </p:sp>
      <p:sp>
        <p:nvSpPr>
          <p:cNvPr id="4" name="Footer Placeholder 3">
            <a:extLst>
              <a:ext uri="{FF2B5EF4-FFF2-40B4-BE49-F238E27FC236}">
                <a16:creationId xmlns:a16="http://schemas.microsoft.com/office/drawing/2014/main" id="{859F0CA3-3DD6-452D-AB60-5F9E375EEA75}"/>
              </a:ext>
            </a:extLst>
          </p:cNvPr>
          <p:cNvSpPr>
            <a:spLocks noGrp="1"/>
          </p:cNvSpPr>
          <p:nvPr>
            <p:ph type="ftr" sz="quarter" idx="11"/>
          </p:nvPr>
        </p:nvSpPr>
        <p:spPr/>
        <p:txBody>
          <a:bodyPr/>
          <a:lstStyle/>
          <a:p>
            <a:r>
              <a:rPr lang="en-GB" dirty="0"/>
              <a:t>The life and mathematics of Karen Uhlenbeck</a:t>
            </a:r>
          </a:p>
          <a:p>
            <a:endParaRPr lang="en-GB" dirty="0"/>
          </a:p>
        </p:txBody>
      </p:sp>
      <p:pic>
        <p:nvPicPr>
          <p:cNvPr id="5" name="Content Placeholder 5" descr="A picture containing white, plate, table, badminton&#10;&#10;Description automatically generated">
            <a:hlinkClick r:id="rId2"/>
            <a:extLst>
              <a:ext uri="{FF2B5EF4-FFF2-40B4-BE49-F238E27FC236}">
                <a16:creationId xmlns:a16="http://schemas.microsoft.com/office/drawing/2014/main" id="{D90D39D7-ADC0-4400-99FC-A601FC07C9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427" y="2770265"/>
            <a:ext cx="3139953" cy="2336125"/>
          </a:xfrm>
          <a:prstGeom prst="rect">
            <a:avLst/>
          </a:prstGeom>
        </p:spPr>
      </p:pic>
      <p:pic>
        <p:nvPicPr>
          <p:cNvPr id="7" name="Picture 6" descr="A picture containing table, indoor, sitting, floor&#10;&#10;Description automatically generated">
            <a:hlinkClick r:id="rId4"/>
            <a:extLst>
              <a:ext uri="{FF2B5EF4-FFF2-40B4-BE49-F238E27FC236}">
                <a16:creationId xmlns:a16="http://schemas.microsoft.com/office/drawing/2014/main" id="{4A44286C-FBB4-40C1-AFB6-7DD67B67DC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6044" y="1737360"/>
            <a:ext cx="3243917" cy="2413474"/>
          </a:xfrm>
          <a:prstGeom prst="rect">
            <a:avLst/>
          </a:prstGeom>
        </p:spPr>
      </p:pic>
      <p:pic>
        <p:nvPicPr>
          <p:cNvPr id="6" name="Picture 5" descr="A picture containing ray&#10;&#10;Description automatically generated">
            <a:hlinkClick r:id="rId6"/>
            <a:extLst>
              <a:ext uri="{FF2B5EF4-FFF2-40B4-BE49-F238E27FC236}">
                <a16:creationId xmlns:a16="http://schemas.microsoft.com/office/drawing/2014/main" id="{51000D08-9E70-4A23-AC38-20D581083C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7690" y="1737360"/>
            <a:ext cx="5101633" cy="4583587"/>
          </a:xfrm>
          <a:prstGeom prst="rect">
            <a:avLst/>
          </a:prstGeom>
        </p:spPr>
      </p:pic>
    </p:spTree>
    <p:extLst>
      <p:ext uri="{BB962C8B-B14F-4D97-AF65-F5344CB8AC3E}">
        <p14:creationId xmlns:p14="http://schemas.microsoft.com/office/powerpoint/2010/main" val="50361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p:txBody>
          <a:bodyPr/>
          <a:lstStyle/>
          <a:p>
            <a:r>
              <a:rPr lang="en-GB" dirty="0"/>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9" y="287338"/>
            <a:ext cx="10058400" cy="968128"/>
          </a:xfrm>
        </p:spPr>
        <p:txBody>
          <a:bodyPr/>
          <a:lstStyle/>
          <a:p>
            <a:r>
              <a:rPr lang="en-AU" dirty="0"/>
              <a:t>Minimal surfaces in the 3-torus</a:t>
            </a:r>
            <a:endParaRPr lang="en-GB" dirty="0"/>
          </a:p>
        </p:txBody>
      </p:sp>
      <p:sp>
        <p:nvSpPr>
          <p:cNvPr id="3" name="Content Placeholder 2">
            <a:extLst>
              <a:ext uri="{FF2B5EF4-FFF2-40B4-BE49-F238E27FC236}">
                <a16:creationId xmlns:a16="http://schemas.microsoft.com/office/drawing/2014/main" id="{69B147C8-074E-4CCD-8522-B26DA2EC6F24}"/>
              </a:ext>
            </a:extLst>
          </p:cNvPr>
          <p:cNvSpPr>
            <a:spLocks noGrp="1"/>
          </p:cNvSpPr>
          <p:nvPr>
            <p:ph sz="half" idx="4294967295"/>
          </p:nvPr>
        </p:nvSpPr>
        <p:spPr>
          <a:xfrm>
            <a:off x="603379" y="1399592"/>
            <a:ext cx="11246499" cy="4665305"/>
          </a:xfrm>
        </p:spPr>
        <p:txBody>
          <a:bodyPr>
            <a:normAutofit/>
          </a:bodyPr>
          <a:lstStyle/>
          <a:p>
            <a:pPr lvl="1"/>
            <a:r>
              <a:rPr lang="en-GB" dirty="0"/>
              <a:t>Schwarz P surface</a:t>
            </a:r>
          </a:p>
          <a:p>
            <a:pPr lvl="1"/>
            <a:r>
              <a:rPr lang="en-GB" dirty="0"/>
              <a:t>Schwarz D surface</a:t>
            </a:r>
          </a:p>
          <a:p>
            <a:pPr lvl="1"/>
            <a:r>
              <a:rPr lang="en-GB" dirty="0"/>
              <a:t>Gyroid</a:t>
            </a:r>
          </a:p>
          <a:p>
            <a:endParaRPr lang="en-GB" dirty="0"/>
          </a:p>
          <a:p>
            <a:endParaRPr lang="en-GB" dirty="0"/>
          </a:p>
          <a:p>
            <a:endParaRPr lang="en-GB" dirty="0"/>
          </a:p>
          <a:p>
            <a:endParaRPr lang="en-GB" dirty="0"/>
          </a:p>
          <a:p>
            <a:endParaRPr lang="en-GB" dirty="0"/>
          </a:p>
          <a:p>
            <a:endParaRPr lang="en-GB" dirty="0"/>
          </a:p>
          <a:p>
            <a:endParaRPr lang="en-GB" dirty="0"/>
          </a:p>
          <a:p>
            <a:r>
              <a:rPr lang="en-GB" sz="1100" b="1" dirty="0"/>
              <a:t>Sources: </a:t>
            </a:r>
            <a:r>
              <a:rPr lang="en-GB" sz="1100" dirty="0"/>
              <a:t>Schwarz surfaces – </a:t>
            </a:r>
            <a:r>
              <a:rPr lang="en-GB" sz="1100" dirty="0">
                <a:hlinkClick r:id="rId2"/>
              </a:rPr>
              <a:t>Wikipedia </a:t>
            </a:r>
            <a:r>
              <a:rPr lang="en-GB" sz="1100" dirty="0"/>
              <a:t>/ Andrews Sandberg CC BY-SA 3.0; </a:t>
            </a:r>
            <a:r>
              <a:rPr lang="en-GB" sz="1100" dirty="0" err="1"/>
              <a:t>Gygoid</a:t>
            </a:r>
            <a:r>
              <a:rPr lang="en-GB" sz="1100" dirty="0"/>
              <a:t> – </a:t>
            </a:r>
            <a:r>
              <a:rPr lang="en-GB" sz="1100" dirty="0">
                <a:hlinkClick r:id="rId3"/>
              </a:rPr>
              <a:t>Wikipedia</a:t>
            </a:r>
            <a:r>
              <a:rPr lang="en-GB" sz="1100" dirty="0"/>
              <a:t> / </a:t>
            </a:r>
            <a:r>
              <a:rPr lang="en-GB" sz="1100" dirty="0" err="1"/>
              <a:t>Catsquisher</a:t>
            </a:r>
            <a:endParaRPr lang="en-GB" sz="1100" dirty="0"/>
          </a:p>
        </p:txBody>
      </p:sp>
      <p:pic>
        <p:nvPicPr>
          <p:cNvPr id="8" name="Picture 7" descr="A picture containing indoor, food&#10;&#10;Description automatically generated">
            <a:extLst>
              <a:ext uri="{FF2B5EF4-FFF2-40B4-BE49-F238E27FC236}">
                <a16:creationId xmlns:a16="http://schemas.microsoft.com/office/drawing/2014/main" id="{BFE54490-82BC-4799-8B43-808366EC72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379" y="2634962"/>
            <a:ext cx="2883414" cy="2194564"/>
          </a:xfrm>
          <a:prstGeom prst="rect">
            <a:avLst/>
          </a:prstGeom>
        </p:spPr>
      </p:pic>
      <p:pic>
        <p:nvPicPr>
          <p:cNvPr id="12" name="Picture 11" descr="A body of water&#10;&#10;Description automatically generated">
            <a:extLst>
              <a:ext uri="{FF2B5EF4-FFF2-40B4-BE49-F238E27FC236}">
                <a16:creationId xmlns:a16="http://schemas.microsoft.com/office/drawing/2014/main" id="{D55CE5AF-E49F-4E89-988B-992BDB2C72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7760" y="1761680"/>
            <a:ext cx="2820340" cy="2813641"/>
          </a:xfrm>
          <a:prstGeom prst="rect">
            <a:avLst/>
          </a:prstGeom>
        </p:spPr>
      </p:pic>
      <p:pic>
        <p:nvPicPr>
          <p:cNvPr id="14" name="Picture 13" descr="A close up of a logo&#10;&#10;Description automatically generated">
            <a:extLst>
              <a:ext uri="{FF2B5EF4-FFF2-40B4-BE49-F238E27FC236}">
                <a16:creationId xmlns:a16="http://schemas.microsoft.com/office/drawing/2014/main" id="{A3916DC6-2A92-4A16-B8D1-51CFF67860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3577" y="1540866"/>
            <a:ext cx="3778003" cy="3255270"/>
          </a:xfrm>
          <a:prstGeom prst="rect">
            <a:avLst/>
          </a:prstGeom>
        </p:spPr>
      </p:pic>
    </p:spTree>
    <p:extLst>
      <p:ext uri="{BB962C8B-B14F-4D97-AF65-F5344CB8AC3E}">
        <p14:creationId xmlns:p14="http://schemas.microsoft.com/office/powerpoint/2010/main" val="10560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p:txBody>
          <a:bodyPr/>
          <a:lstStyle/>
          <a:p>
            <a:r>
              <a:rPr lang="en-GB" dirty="0"/>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9" y="287338"/>
            <a:ext cx="10058400" cy="968128"/>
          </a:xfrm>
        </p:spPr>
        <p:txBody>
          <a:bodyPr/>
          <a:lstStyle/>
          <a:p>
            <a:r>
              <a:rPr lang="en-GB" dirty="0"/>
              <a:t>On success</a:t>
            </a:r>
          </a:p>
        </p:txBody>
      </p:sp>
      <p:sp>
        <p:nvSpPr>
          <p:cNvPr id="3" name="Content Placeholder 2">
            <a:extLst>
              <a:ext uri="{FF2B5EF4-FFF2-40B4-BE49-F238E27FC236}">
                <a16:creationId xmlns:a16="http://schemas.microsoft.com/office/drawing/2014/main" id="{69B147C8-074E-4CCD-8522-B26DA2EC6F24}"/>
              </a:ext>
            </a:extLst>
          </p:cNvPr>
          <p:cNvSpPr>
            <a:spLocks noGrp="1"/>
          </p:cNvSpPr>
          <p:nvPr>
            <p:ph sz="half" idx="4294967295"/>
          </p:nvPr>
        </p:nvSpPr>
        <p:spPr>
          <a:xfrm>
            <a:off x="603379" y="1399592"/>
            <a:ext cx="11246499" cy="4665305"/>
          </a:xfrm>
        </p:spPr>
        <p:txBody>
          <a:bodyPr>
            <a:normAutofit/>
          </a:bodyPr>
          <a:lstStyle/>
          <a:p>
            <a:r>
              <a:rPr lang="en-GB" dirty="0"/>
              <a:t>“I didn’t mind being a woman doing math, not supposed to be doing it, working on the fringes, succeeding in a small way, and sort of being incomprehensible and not having many students. In many ways that was much more comfortable. I was really sort of doing it for myself. </a:t>
            </a:r>
          </a:p>
          <a:p>
            <a:r>
              <a:rPr lang="en-GB" dirty="0"/>
              <a:t>Then [when I started getting awards and public recognition] I had to make a major </a:t>
            </a:r>
            <a:r>
              <a:rPr lang="en-GB" dirty="0" err="1"/>
              <a:t>reevaluation</a:t>
            </a:r>
            <a:r>
              <a:rPr lang="en-GB" dirty="0"/>
              <a:t> of who I am. Getting the MacArthur is really sort of traumatic in some ways. I just never thought of myself in any way like that.”</a:t>
            </a:r>
          </a:p>
          <a:p>
            <a:endParaRPr lang="en-GB" dirty="0"/>
          </a:p>
          <a:p>
            <a:r>
              <a:rPr lang="en-GB" dirty="0"/>
              <a:t>“Once I became a member of the mathematical elite I found it a pain … to be a woman. There are two choices for me. I can either ignore the fact that I’m a woman or I can become a rabid animal. … I don’t see any in-between reaction to the situation.” </a:t>
            </a:r>
          </a:p>
          <a:p>
            <a:endParaRPr lang="en-GB" dirty="0"/>
          </a:p>
        </p:txBody>
      </p:sp>
    </p:spTree>
    <p:extLst>
      <p:ext uri="{BB962C8B-B14F-4D97-AF65-F5344CB8AC3E}">
        <p14:creationId xmlns:p14="http://schemas.microsoft.com/office/powerpoint/2010/main" val="243792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p:txBody>
          <a:bodyPr/>
          <a:lstStyle/>
          <a:p>
            <a:r>
              <a:rPr lang="en-GB" dirty="0"/>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9" y="287338"/>
            <a:ext cx="10058400" cy="968128"/>
          </a:xfrm>
        </p:spPr>
        <p:txBody>
          <a:bodyPr/>
          <a:lstStyle/>
          <a:p>
            <a:r>
              <a:rPr lang="en-GB" dirty="0"/>
              <a:t>Where are all the women?</a:t>
            </a:r>
          </a:p>
        </p:txBody>
      </p:sp>
      <p:sp>
        <p:nvSpPr>
          <p:cNvPr id="3" name="Content Placeholder 2">
            <a:extLst>
              <a:ext uri="{FF2B5EF4-FFF2-40B4-BE49-F238E27FC236}">
                <a16:creationId xmlns:a16="http://schemas.microsoft.com/office/drawing/2014/main" id="{69B147C8-074E-4CCD-8522-B26DA2EC6F24}"/>
              </a:ext>
            </a:extLst>
          </p:cNvPr>
          <p:cNvSpPr>
            <a:spLocks noGrp="1"/>
          </p:cNvSpPr>
          <p:nvPr>
            <p:ph sz="half" idx="4294967295"/>
          </p:nvPr>
        </p:nvSpPr>
        <p:spPr>
          <a:xfrm>
            <a:off x="603380" y="1399592"/>
            <a:ext cx="5730513" cy="4665305"/>
          </a:xfrm>
        </p:spPr>
        <p:txBody>
          <a:bodyPr>
            <a:normAutofit/>
          </a:bodyPr>
          <a:lstStyle/>
          <a:p>
            <a:r>
              <a:rPr lang="en-GB" dirty="0"/>
              <a:t>“I wasn’t interested in politics. But at some point, I thought, Here I am, in my 40s, successful — Where are all the women? We women mathematicians thought, yes, it has been a little difficult, people weren’t so friendly to us, but things are going to change. But in the early 1990s, many of the women roughly in my generation were at that point the last women hired in their department. We didn’t see large numbers of women coming after us. I felt I did owe something for my success. So </a:t>
            </a:r>
            <a:r>
              <a:rPr lang="en-GB" dirty="0" err="1"/>
              <a:t>Chuu</a:t>
            </a:r>
            <a:r>
              <a:rPr lang="en-GB" dirty="0"/>
              <a:t>-Lian </a:t>
            </a:r>
            <a:r>
              <a:rPr lang="en-GB" dirty="0" err="1"/>
              <a:t>Terng</a:t>
            </a:r>
            <a:r>
              <a:rPr lang="en-GB" dirty="0"/>
              <a:t> and I started working together on integrable systems, and we also started working in the Women in Math program.”</a:t>
            </a:r>
          </a:p>
        </p:txBody>
      </p:sp>
    </p:spTree>
    <p:extLst>
      <p:ext uri="{BB962C8B-B14F-4D97-AF65-F5344CB8AC3E}">
        <p14:creationId xmlns:p14="http://schemas.microsoft.com/office/powerpoint/2010/main" val="3846146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p:txBody>
          <a:bodyPr/>
          <a:lstStyle/>
          <a:p>
            <a:r>
              <a:rPr lang="en-GB" dirty="0"/>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9" y="287338"/>
            <a:ext cx="10058400" cy="968128"/>
          </a:xfrm>
        </p:spPr>
        <p:txBody>
          <a:bodyPr/>
          <a:lstStyle/>
          <a:p>
            <a:r>
              <a:rPr lang="en-GB" dirty="0"/>
              <a:t>Applications of Uhlenbeck’s work</a:t>
            </a:r>
          </a:p>
        </p:txBody>
      </p:sp>
      <p:sp>
        <p:nvSpPr>
          <p:cNvPr id="3" name="Content Placeholder 2">
            <a:extLst>
              <a:ext uri="{FF2B5EF4-FFF2-40B4-BE49-F238E27FC236}">
                <a16:creationId xmlns:a16="http://schemas.microsoft.com/office/drawing/2014/main" id="{69B147C8-074E-4CCD-8522-B26DA2EC6F24}"/>
              </a:ext>
            </a:extLst>
          </p:cNvPr>
          <p:cNvSpPr>
            <a:spLocks noGrp="1"/>
          </p:cNvSpPr>
          <p:nvPr>
            <p:ph sz="half" idx="4294967295"/>
          </p:nvPr>
        </p:nvSpPr>
        <p:spPr>
          <a:xfrm>
            <a:off x="603379" y="1399592"/>
            <a:ext cx="11246499" cy="4665305"/>
          </a:xfrm>
        </p:spPr>
        <p:txBody>
          <a:bodyPr>
            <a:normAutofit/>
          </a:bodyPr>
          <a:lstStyle/>
          <a:p>
            <a:r>
              <a:rPr lang="en-GB" dirty="0"/>
              <a:t>Just within the Monash School of Mathematics</a:t>
            </a:r>
          </a:p>
          <a:p>
            <a:r>
              <a:rPr lang="en-GB" dirty="0"/>
              <a:t>Geometry &amp; PDEs – E.g. Julie Clutterbuck</a:t>
            </a:r>
          </a:p>
          <a:p>
            <a:r>
              <a:rPr lang="en-GB" dirty="0"/>
              <a:t>Willmore surfaces – E.g. Yann Bernard</a:t>
            </a:r>
          </a:p>
          <a:p>
            <a:r>
              <a:rPr lang="en-GB" dirty="0"/>
              <a:t>Yang-Mills theory – E.g. Todd Oliynyk</a:t>
            </a:r>
          </a:p>
          <a:p>
            <a:r>
              <a:rPr lang="en-GB" dirty="0"/>
              <a:t>Pseudoholomorphic curves / </a:t>
            </a:r>
            <a:r>
              <a:rPr lang="en-GB" dirty="0" err="1"/>
              <a:t>symplectic</a:t>
            </a:r>
            <a:r>
              <a:rPr lang="en-GB" dirty="0"/>
              <a:t> geometry – E.g. </a:t>
            </a:r>
            <a:r>
              <a:rPr lang="en-GB" dirty="0" err="1"/>
              <a:t>Urs</a:t>
            </a:r>
            <a:r>
              <a:rPr lang="en-GB" dirty="0"/>
              <a:t> Fuchs, Brett Parker, (Dan…)</a:t>
            </a:r>
          </a:p>
          <a:p>
            <a:endParaRPr lang="en-GB" dirty="0"/>
          </a:p>
        </p:txBody>
      </p:sp>
    </p:spTree>
    <p:extLst>
      <p:ext uri="{BB962C8B-B14F-4D97-AF65-F5344CB8AC3E}">
        <p14:creationId xmlns:p14="http://schemas.microsoft.com/office/powerpoint/2010/main" val="1912270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p:txBody>
          <a:bodyPr/>
          <a:lstStyle/>
          <a:p>
            <a:r>
              <a:rPr lang="en-GB" dirty="0"/>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8" y="5096769"/>
            <a:ext cx="11246499" cy="968128"/>
          </a:xfrm>
        </p:spPr>
        <p:txBody>
          <a:bodyPr/>
          <a:lstStyle/>
          <a:p>
            <a:pPr algn="ctr"/>
            <a:r>
              <a:rPr lang="en-GB" dirty="0"/>
              <a:t>Thanks for listening!</a:t>
            </a:r>
          </a:p>
        </p:txBody>
      </p:sp>
      <p:sp>
        <p:nvSpPr>
          <p:cNvPr id="3" name="Content Placeholder 2">
            <a:extLst>
              <a:ext uri="{FF2B5EF4-FFF2-40B4-BE49-F238E27FC236}">
                <a16:creationId xmlns:a16="http://schemas.microsoft.com/office/drawing/2014/main" id="{69B147C8-074E-4CCD-8522-B26DA2EC6F24}"/>
              </a:ext>
            </a:extLst>
          </p:cNvPr>
          <p:cNvSpPr>
            <a:spLocks noGrp="1"/>
          </p:cNvSpPr>
          <p:nvPr>
            <p:ph sz="half" idx="4294967295"/>
          </p:nvPr>
        </p:nvSpPr>
        <p:spPr>
          <a:xfrm>
            <a:off x="603379" y="1399592"/>
            <a:ext cx="6371579" cy="4665305"/>
          </a:xfrm>
        </p:spPr>
        <p:txBody>
          <a:bodyPr>
            <a:normAutofit/>
          </a:bodyPr>
          <a:lstStyle/>
          <a:p>
            <a:r>
              <a:rPr lang="en-GB" b="1" dirty="0"/>
              <a:t>New Yorker interviewer, March 2019:</a:t>
            </a:r>
          </a:p>
          <a:p>
            <a:r>
              <a:rPr lang="en-GB" dirty="0"/>
              <a:t>“Doctor, thank you so much for talking. I was hoping you were going to be an absent-minded, crazy mathematician, but instead you’re a normal, lovely human being. So unfortunately this won’t be as exciting.”</a:t>
            </a:r>
          </a:p>
          <a:p>
            <a:r>
              <a:rPr lang="en-GB" b="1" dirty="0"/>
              <a:t>Karen Uhlenbeck:</a:t>
            </a:r>
          </a:p>
          <a:p>
            <a:r>
              <a:rPr lang="en-GB" dirty="0"/>
              <a:t>“Sorry about that! </a:t>
            </a:r>
          </a:p>
          <a:p>
            <a:r>
              <a:rPr lang="en-GB" dirty="0"/>
              <a:t>I want to add something. Some of the young women are absent-minded, crazy mathematicians. But in my day you couldn’t afford to be!”</a:t>
            </a:r>
          </a:p>
          <a:p>
            <a:endParaRPr lang="en-GB" dirty="0"/>
          </a:p>
          <a:p>
            <a:endParaRPr lang="en-GB" dirty="0"/>
          </a:p>
        </p:txBody>
      </p:sp>
      <p:pic>
        <p:nvPicPr>
          <p:cNvPr id="5" name="Picture 4" descr="A close up of a logo&#10;&#10;Description automatically generated">
            <a:extLst>
              <a:ext uri="{FF2B5EF4-FFF2-40B4-BE49-F238E27FC236}">
                <a16:creationId xmlns:a16="http://schemas.microsoft.com/office/drawing/2014/main" id="{12D9DE27-A6AF-4420-85E2-2DD34A444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1526" y="758953"/>
            <a:ext cx="3734154" cy="2100462"/>
          </a:xfrm>
          <a:prstGeom prst="rect">
            <a:avLst/>
          </a:prstGeom>
        </p:spPr>
      </p:pic>
      <p:sp>
        <p:nvSpPr>
          <p:cNvPr id="6" name="TextBox 5">
            <a:extLst>
              <a:ext uri="{FF2B5EF4-FFF2-40B4-BE49-F238E27FC236}">
                <a16:creationId xmlns:a16="http://schemas.microsoft.com/office/drawing/2014/main" id="{E7D96389-6537-4D21-BC14-6DF8E18C9328}"/>
              </a:ext>
            </a:extLst>
          </p:cNvPr>
          <p:cNvSpPr txBox="1"/>
          <p:nvPr/>
        </p:nvSpPr>
        <p:spPr>
          <a:xfrm>
            <a:off x="10079744" y="2859415"/>
            <a:ext cx="1075936" cy="261610"/>
          </a:xfrm>
          <a:prstGeom prst="rect">
            <a:avLst/>
          </a:prstGeom>
          <a:noFill/>
        </p:spPr>
        <p:txBody>
          <a:bodyPr wrap="none" rtlCol="0">
            <a:spAutoFit/>
          </a:bodyPr>
          <a:lstStyle/>
          <a:p>
            <a:r>
              <a:rPr lang="en-AU" sz="1100" b="1" dirty="0"/>
              <a:t>Source:</a:t>
            </a:r>
            <a:r>
              <a:rPr lang="en-AU" sz="1100" dirty="0"/>
              <a:t> </a:t>
            </a:r>
            <a:r>
              <a:rPr lang="en-AU" sz="1100" dirty="0">
                <a:hlinkClick r:id="rId3"/>
              </a:rPr>
              <a:t>Quanta</a:t>
            </a:r>
            <a:endParaRPr lang="en-AU" sz="1100" dirty="0"/>
          </a:p>
        </p:txBody>
      </p:sp>
    </p:spTree>
    <p:extLst>
      <p:ext uri="{BB962C8B-B14F-4D97-AF65-F5344CB8AC3E}">
        <p14:creationId xmlns:p14="http://schemas.microsoft.com/office/powerpoint/2010/main" val="42654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C4640F-23C5-4AE7-9053-76D59B6CF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7861" y="3732244"/>
            <a:ext cx="4324034" cy="2201144"/>
          </a:xfrm>
          <a:prstGeom prst="rect">
            <a:avLst/>
          </a:prstGeom>
        </p:spPr>
      </p:pic>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p:txBody>
          <a:bodyPr/>
          <a:lstStyle/>
          <a:p>
            <a:r>
              <a:rPr lang="en-GB" dirty="0"/>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9" y="287338"/>
            <a:ext cx="10058400" cy="968128"/>
          </a:xfrm>
        </p:spPr>
        <p:txBody>
          <a:bodyPr/>
          <a:lstStyle/>
          <a:p>
            <a:r>
              <a:rPr lang="en-GB" dirty="0"/>
              <a:t>A maths Nobel</a:t>
            </a:r>
          </a:p>
        </p:txBody>
      </p:sp>
      <p:sp>
        <p:nvSpPr>
          <p:cNvPr id="3" name="Content Placeholder 2">
            <a:extLst>
              <a:ext uri="{FF2B5EF4-FFF2-40B4-BE49-F238E27FC236}">
                <a16:creationId xmlns:a16="http://schemas.microsoft.com/office/drawing/2014/main" id="{69B147C8-074E-4CCD-8522-B26DA2EC6F24}"/>
              </a:ext>
            </a:extLst>
          </p:cNvPr>
          <p:cNvSpPr>
            <a:spLocks noGrp="1"/>
          </p:cNvSpPr>
          <p:nvPr>
            <p:ph sz="half" idx="4294967295"/>
          </p:nvPr>
        </p:nvSpPr>
        <p:spPr>
          <a:xfrm>
            <a:off x="603379" y="1399592"/>
            <a:ext cx="11246499" cy="4665305"/>
          </a:xfrm>
        </p:spPr>
        <p:txBody>
          <a:bodyPr>
            <a:normAutofit/>
          </a:bodyPr>
          <a:lstStyle/>
          <a:p>
            <a:r>
              <a:rPr lang="en-GB" dirty="0"/>
              <a:t>“The Abel Prize recognizes contributions to the field of mathematics that are of extraordinary depth and influence.”</a:t>
            </a:r>
          </a:p>
          <a:p>
            <a:r>
              <a:rPr lang="en-GB" dirty="0"/>
              <a:t>Awarded annually by the King of Norway to one or more outstanding mathematicians.</a:t>
            </a:r>
          </a:p>
          <a:p>
            <a:r>
              <a:rPr lang="en-GB" b="1" dirty="0"/>
              <a:t>Niels Henrik Abel </a:t>
            </a:r>
            <a:r>
              <a:rPr lang="en-GB" dirty="0"/>
              <a:t>(1802-1829): Norwegian mathematician who pioneered variety of fields.</a:t>
            </a:r>
          </a:p>
          <a:p>
            <a:pPr marL="578358" lvl="1" indent="-285750"/>
            <a:r>
              <a:rPr lang="en-GB" dirty="0"/>
              <a:t>First complete proof of the impossibility of solving quantic equations in general</a:t>
            </a:r>
          </a:p>
          <a:p>
            <a:pPr marL="578358" lvl="1" indent="-285750"/>
            <a:r>
              <a:rPr lang="en-GB" dirty="0"/>
              <a:t>Elliptic functions, Abelian functions, Abelian groups…</a:t>
            </a:r>
          </a:p>
          <a:p>
            <a:r>
              <a:rPr lang="en-GB" dirty="0"/>
              <a:t>“Nobel Prize in mathematics”</a:t>
            </a:r>
          </a:p>
          <a:p>
            <a:pPr lvl="1"/>
            <a:r>
              <a:rPr lang="en-GB" dirty="0"/>
              <a:t>Proposed by Sophus Lie in 1899 upon learning Nobel prizes would not include mathematics.</a:t>
            </a:r>
          </a:p>
          <a:p>
            <a:pPr lvl="1"/>
            <a:r>
              <a:rPr lang="en-GB" dirty="0"/>
              <a:t>Established in 2001 by Norwegian government “to give the mathematicians their own</a:t>
            </a:r>
            <a:br>
              <a:rPr lang="en-GB" dirty="0"/>
            </a:br>
            <a:r>
              <a:rPr lang="en-GB" dirty="0"/>
              <a:t>equivalent of a Nobel Prize”.</a:t>
            </a:r>
          </a:p>
          <a:p>
            <a:r>
              <a:rPr lang="en-GB" dirty="0"/>
              <a:t>Karen Uhlenbeck: first woman to win the prize, 2019.</a:t>
            </a:r>
          </a:p>
          <a:p>
            <a:endParaRPr lang="en-GB" dirty="0"/>
          </a:p>
        </p:txBody>
      </p:sp>
      <p:pic>
        <p:nvPicPr>
          <p:cNvPr id="6" name="Picture 5" descr="A picture containing object&#10;&#10;Description automatically generated">
            <a:extLst>
              <a:ext uri="{FF2B5EF4-FFF2-40B4-BE49-F238E27FC236}">
                <a16:creationId xmlns:a16="http://schemas.microsoft.com/office/drawing/2014/main" id="{3285F2CF-D1C1-43A0-9DD3-8924E4844E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6628" y="355246"/>
            <a:ext cx="5048955" cy="971686"/>
          </a:xfrm>
          <a:prstGeom prst="rect">
            <a:avLst/>
          </a:prstGeom>
        </p:spPr>
      </p:pic>
    </p:spTree>
    <p:extLst>
      <p:ext uri="{BB962C8B-B14F-4D97-AF65-F5344CB8AC3E}">
        <p14:creationId xmlns:p14="http://schemas.microsoft.com/office/powerpoint/2010/main" val="327052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p:txBody>
          <a:bodyPr/>
          <a:lstStyle/>
          <a:p>
            <a:r>
              <a:rPr lang="en-GB" dirty="0"/>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9" y="287338"/>
            <a:ext cx="10058400" cy="968128"/>
          </a:xfrm>
        </p:spPr>
        <p:txBody>
          <a:bodyPr/>
          <a:lstStyle/>
          <a:p>
            <a:r>
              <a:rPr lang="en-GB" dirty="0"/>
              <a:t>Abel prize citation</a:t>
            </a:r>
          </a:p>
        </p:txBody>
      </p:sp>
      <p:sp>
        <p:nvSpPr>
          <p:cNvPr id="3" name="Content Placeholder 2">
            <a:extLst>
              <a:ext uri="{FF2B5EF4-FFF2-40B4-BE49-F238E27FC236}">
                <a16:creationId xmlns:a16="http://schemas.microsoft.com/office/drawing/2014/main" id="{69B147C8-074E-4CCD-8522-B26DA2EC6F24}"/>
              </a:ext>
            </a:extLst>
          </p:cNvPr>
          <p:cNvSpPr>
            <a:spLocks noGrp="1"/>
          </p:cNvSpPr>
          <p:nvPr>
            <p:ph sz="half" idx="4294967295"/>
          </p:nvPr>
        </p:nvSpPr>
        <p:spPr>
          <a:xfrm>
            <a:off x="603379" y="1399592"/>
            <a:ext cx="11246499" cy="4665305"/>
          </a:xfrm>
        </p:spPr>
        <p:txBody>
          <a:bodyPr>
            <a:normAutofit fontScale="92500" lnSpcReduction="10000"/>
          </a:bodyPr>
          <a:lstStyle/>
          <a:p>
            <a:r>
              <a:rPr lang="en-US" dirty="0"/>
              <a:t>“Karen Keskulla Uhlenbeck is a founder of modern Geometric Analysis. Her perspective has permeated the field and led to some of the most dramatic advances in mathematics in the last 40 years.</a:t>
            </a:r>
          </a:p>
          <a:p>
            <a:r>
              <a:rPr lang="en-US" dirty="0"/>
              <a:t>Geometric analysis is a field of mathematics where techniques of analysis and differential equations are interwoven with the study of geometrical and topological problems. … Uhlenbeck’s major contributions include foundational results on minimal surfaces and harmonic maps, Yang-Mills theory, and integrable systems. </a:t>
            </a:r>
          </a:p>
          <a:p>
            <a:r>
              <a:rPr lang="en-US" b="1" dirty="0"/>
              <a:t>Minimal surfaces and bubbling analysis</a:t>
            </a:r>
          </a:p>
          <a:p>
            <a:r>
              <a:rPr lang="en-US" dirty="0"/>
              <a:t>… two foundational papers on minimising harmonic maps. They gave a profound understanding of singularities of solutions of non-linear elliptic partial differential equations. …</a:t>
            </a:r>
          </a:p>
          <a:p>
            <a:r>
              <a:rPr lang="en-US" dirty="0"/>
              <a:t>The methods used in these revolutionary papers are now in the standard toolbox of every geometer and analyst. They have been applied with great success in many other partial differential equations and geometric contexts. </a:t>
            </a:r>
          </a:p>
          <a:p>
            <a:r>
              <a:rPr lang="en-US" b="1" dirty="0"/>
              <a:t>Gauge theory and Yang-Mills equations</a:t>
            </a:r>
            <a:r>
              <a:rPr lang="en-US" dirty="0"/>
              <a:t> …</a:t>
            </a:r>
          </a:p>
          <a:p>
            <a:r>
              <a:rPr lang="en-US" b="1" dirty="0"/>
              <a:t>Integrable systems and harmonic mappings </a:t>
            </a:r>
            <a:r>
              <a:rPr lang="en-GB" dirty="0"/>
              <a:t>…</a:t>
            </a:r>
          </a:p>
          <a:p>
            <a:r>
              <a:rPr lang="en-US" dirty="0"/>
              <a:t>Karen Uhlenbeck’s pioneering results have had fundamental impact on contemporary analysis, geometry and mathematical physics, and her ideas and leadership have transformed the mathematical landscape as a whole.”</a:t>
            </a:r>
            <a:endParaRPr lang="en-GB" dirty="0"/>
          </a:p>
        </p:txBody>
      </p:sp>
    </p:spTree>
    <p:extLst>
      <p:ext uri="{BB962C8B-B14F-4D97-AF65-F5344CB8AC3E}">
        <p14:creationId xmlns:p14="http://schemas.microsoft.com/office/powerpoint/2010/main" val="435393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p:txBody>
          <a:bodyPr/>
          <a:lstStyle/>
          <a:p>
            <a:r>
              <a:rPr lang="en-GB" dirty="0"/>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9" y="287338"/>
            <a:ext cx="10058400" cy="968128"/>
          </a:xfrm>
        </p:spPr>
        <p:txBody>
          <a:bodyPr/>
          <a:lstStyle/>
          <a:p>
            <a:r>
              <a:rPr lang="en-GB" dirty="0"/>
              <a:t>Abel prize citation</a:t>
            </a:r>
          </a:p>
        </p:txBody>
      </p:sp>
      <p:sp>
        <p:nvSpPr>
          <p:cNvPr id="3" name="Content Placeholder 2">
            <a:extLst>
              <a:ext uri="{FF2B5EF4-FFF2-40B4-BE49-F238E27FC236}">
                <a16:creationId xmlns:a16="http://schemas.microsoft.com/office/drawing/2014/main" id="{69B147C8-074E-4CCD-8522-B26DA2EC6F24}"/>
              </a:ext>
            </a:extLst>
          </p:cNvPr>
          <p:cNvSpPr>
            <a:spLocks noGrp="1"/>
          </p:cNvSpPr>
          <p:nvPr>
            <p:ph sz="half" idx="4294967295"/>
          </p:nvPr>
        </p:nvSpPr>
        <p:spPr>
          <a:xfrm>
            <a:off x="603379" y="1399592"/>
            <a:ext cx="11246499" cy="4665305"/>
          </a:xfrm>
        </p:spPr>
        <p:txBody>
          <a:bodyPr>
            <a:normAutofit fontScale="92500" lnSpcReduction="10000"/>
          </a:bodyPr>
          <a:lstStyle/>
          <a:p>
            <a:r>
              <a:rPr lang="en-US" dirty="0"/>
              <a:t>“Karen Keskulla Uhlenbeck is a founder of modern </a:t>
            </a:r>
            <a:r>
              <a:rPr lang="en-US" dirty="0">
                <a:solidFill>
                  <a:srgbClr val="FF0000"/>
                </a:solidFill>
              </a:rPr>
              <a:t>Geometric Analysis</a:t>
            </a:r>
            <a:r>
              <a:rPr lang="en-US" dirty="0"/>
              <a:t>. Her perspective has permeated the field and led to some of the most dramatic advances in mathematics in the last 40 years.</a:t>
            </a:r>
          </a:p>
          <a:p>
            <a:r>
              <a:rPr lang="en-US" dirty="0">
                <a:solidFill>
                  <a:srgbClr val="FF0000"/>
                </a:solidFill>
              </a:rPr>
              <a:t>Geometric analysis </a:t>
            </a:r>
            <a:r>
              <a:rPr lang="en-US" dirty="0"/>
              <a:t>is a field of mathematics where techniques of </a:t>
            </a:r>
            <a:r>
              <a:rPr lang="en-US" dirty="0">
                <a:solidFill>
                  <a:srgbClr val="FF0000"/>
                </a:solidFill>
              </a:rPr>
              <a:t>analysis and differential equations</a:t>
            </a:r>
            <a:r>
              <a:rPr lang="en-US" dirty="0"/>
              <a:t> are interwoven with the study of </a:t>
            </a:r>
            <a:r>
              <a:rPr lang="en-US" dirty="0">
                <a:solidFill>
                  <a:srgbClr val="FF0000"/>
                </a:solidFill>
              </a:rPr>
              <a:t>geometrical and topological problems</a:t>
            </a:r>
            <a:r>
              <a:rPr lang="en-US" dirty="0"/>
              <a:t>. … Uhlenbeck’s major contributions include foundational results on </a:t>
            </a:r>
            <a:r>
              <a:rPr lang="en-US" dirty="0">
                <a:solidFill>
                  <a:srgbClr val="FF0000"/>
                </a:solidFill>
              </a:rPr>
              <a:t>minimal surfaces </a:t>
            </a:r>
            <a:r>
              <a:rPr lang="en-US" dirty="0"/>
              <a:t>and </a:t>
            </a:r>
            <a:r>
              <a:rPr lang="en-US" dirty="0">
                <a:solidFill>
                  <a:srgbClr val="FF0000"/>
                </a:solidFill>
              </a:rPr>
              <a:t>harmonic </a:t>
            </a:r>
            <a:r>
              <a:rPr lang="en-US" dirty="0"/>
              <a:t>maps, </a:t>
            </a:r>
            <a:r>
              <a:rPr lang="en-US" dirty="0">
                <a:solidFill>
                  <a:srgbClr val="FF0000"/>
                </a:solidFill>
              </a:rPr>
              <a:t>Yang-Mills theory</a:t>
            </a:r>
            <a:r>
              <a:rPr lang="en-US" dirty="0"/>
              <a:t>, and </a:t>
            </a:r>
            <a:r>
              <a:rPr lang="en-US" dirty="0">
                <a:solidFill>
                  <a:srgbClr val="FF0000"/>
                </a:solidFill>
              </a:rPr>
              <a:t>integrable systems</a:t>
            </a:r>
            <a:r>
              <a:rPr lang="en-US" dirty="0"/>
              <a:t>. </a:t>
            </a:r>
          </a:p>
          <a:p>
            <a:r>
              <a:rPr lang="en-US" b="1" dirty="0">
                <a:solidFill>
                  <a:srgbClr val="FF0000"/>
                </a:solidFill>
              </a:rPr>
              <a:t>Minimal surfaces </a:t>
            </a:r>
            <a:r>
              <a:rPr lang="en-US" b="1" dirty="0"/>
              <a:t>and </a:t>
            </a:r>
            <a:r>
              <a:rPr lang="en-US" b="1" dirty="0">
                <a:solidFill>
                  <a:srgbClr val="FF0000"/>
                </a:solidFill>
              </a:rPr>
              <a:t>bubbling analysis</a:t>
            </a:r>
          </a:p>
          <a:p>
            <a:r>
              <a:rPr lang="en-US" dirty="0"/>
              <a:t>… two foundational papers on minimising </a:t>
            </a:r>
            <a:r>
              <a:rPr lang="en-US" dirty="0">
                <a:solidFill>
                  <a:srgbClr val="FF0000"/>
                </a:solidFill>
              </a:rPr>
              <a:t>harmonic maps</a:t>
            </a:r>
            <a:r>
              <a:rPr lang="en-US" dirty="0"/>
              <a:t>. They gave a profound understanding of singularities of solutions of non-linear elliptic </a:t>
            </a:r>
            <a:r>
              <a:rPr lang="en-US" dirty="0">
                <a:solidFill>
                  <a:srgbClr val="FF0000"/>
                </a:solidFill>
              </a:rPr>
              <a:t>partial differential equations</a:t>
            </a:r>
            <a:r>
              <a:rPr lang="en-US" dirty="0"/>
              <a:t>. …</a:t>
            </a:r>
          </a:p>
          <a:p>
            <a:r>
              <a:rPr lang="en-US" dirty="0"/>
              <a:t>The methods used in these revolutionary papers are now in the standard toolbox of every </a:t>
            </a:r>
            <a:r>
              <a:rPr lang="en-US" dirty="0">
                <a:solidFill>
                  <a:srgbClr val="FF0000"/>
                </a:solidFill>
              </a:rPr>
              <a:t>geometer </a:t>
            </a:r>
            <a:r>
              <a:rPr lang="en-US" dirty="0"/>
              <a:t>and </a:t>
            </a:r>
            <a:r>
              <a:rPr lang="en-US" dirty="0">
                <a:solidFill>
                  <a:srgbClr val="FF0000"/>
                </a:solidFill>
              </a:rPr>
              <a:t>analyst</a:t>
            </a:r>
            <a:r>
              <a:rPr lang="en-US" dirty="0"/>
              <a:t>. They have been applied with great success in many other </a:t>
            </a:r>
            <a:r>
              <a:rPr lang="en-US" dirty="0">
                <a:solidFill>
                  <a:srgbClr val="FF0000"/>
                </a:solidFill>
              </a:rPr>
              <a:t>partial differential equations</a:t>
            </a:r>
            <a:r>
              <a:rPr lang="en-US" dirty="0"/>
              <a:t> and </a:t>
            </a:r>
            <a:r>
              <a:rPr lang="en-US" dirty="0">
                <a:solidFill>
                  <a:srgbClr val="FF0000"/>
                </a:solidFill>
              </a:rPr>
              <a:t>geometric </a:t>
            </a:r>
            <a:r>
              <a:rPr lang="en-US" dirty="0"/>
              <a:t>contexts. </a:t>
            </a:r>
          </a:p>
          <a:p>
            <a:r>
              <a:rPr lang="en-US" b="1" dirty="0">
                <a:solidFill>
                  <a:srgbClr val="FF0000"/>
                </a:solidFill>
              </a:rPr>
              <a:t>Gauge theory </a:t>
            </a:r>
            <a:r>
              <a:rPr lang="en-US" b="1" dirty="0"/>
              <a:t>and </a:t>
            </a:r>
            <a:r>
              <a:rPr lang="en-US" b="1" dirty="0">
                <a:solidFill>
                  <a:srgbClr val="FF0000"/>
                </a:solidFill>
              </a:rPr>
              <a:t>Yang-Mills </a:t>
            </a:r>
            <a:r>
              <a:rPr lang="en-US" b="1" dirty="0"/>
              <a:t>equations</a:t>
            </a:r>
            <a:r>
              <a:rPr lang="en-US" dirty="0"/>
              <a:t> …</a:t>
            </a:r>
          </a:p>
          <a:p>
            <a:r>
              <a:rPr lang="en-US" b="1" dirty="0">
                <a:solidFill>
                  <a:srgbClr val="FF0000"/>
                </a:solidFill>
              </a:rPr>
              <a:t>Integrable systems </a:t>
            </a:r>
            <a:r>
              <a:rPr lang="en-US" b="1" dirty="0"/>
              <a:t>and </a:t>
            </a:r>
            <a:r>
              <a:rPr lang="en-US" b="1" dirty="0">
                <a:solidFill>
                  <a:srgbClr val="FF0000"/>
                </a:solidFill>
              </a:rPr>
              <a:t>harmonic mappings </a:t>
            </a:r>
            <a:r>
              <a:rPr lang="en-GB" dirty="0"/>
              <a:t>…</a:t>
            </a:r>
          </a:p>
          <a:p>
            <a:r>
              <a:rPr lang="en-US" dirty="0"/>
              <a:t>Karen Uhlenbeck’s pioneering results have had fundamental impact on contemporary analysis, geometry and mathematical physics, and her ideas and leadership have transformed the mathematical landscape as a whole.”</a:t>
            </a:r>
            <a:endParaRPr lang="en-GB" dirty="0"/>
          </a:p>
        </p:txBody>
      </p:sp>
    </p:spTree>
    <p:extLst>
      <p:ext uri="{BB962C8B-B14F-4D97-AF65-F5344CB8AC3E}">
        <p14:creationId xmlns:p14="http://schemas.microsoft.com/office/powerpoint/2010/main" val="3579091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p:txBody>
          <a:bodyPr/>
          <a:lstStyle/>
          <a:p>
            <a:r>
              <a:rPr lang="en-GB" dirty="0"/>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9" y="287338"/>
            <a:ext cx="10058400" cy="968128"/>
          </a:xfrm>
        </p:spPr>
        <p:txBody>
          <a:bodyPr/>
          <a:lstStyle/>
          <a:p>
            <a:r>
              <a:rPr lang="en-GB" dirty="0"/>
              <a:t>Abel prize citation</a:t>
            </a:r>
          </a:p>
        </p:txBody>
      </p:sp>
      <p:sp>
        <p:nvSpPr>
          <p:cNvPr id="3" name="Content Placeholder 2">
            <a:extLst>
              <a:ext uri="{FF2B5EF4-FFF2-40B4-BE49-F238E27FC236}">
                <a16:creationId xmlns:a16="http://schemas.microsoft.com/office/drawing/2014/main" id="{69B147C8-074E-4CCD-8522-B26DA2EC6F24}"/>
              </a:ext>
            </a:extLst>
          </p:cNvPr>
          <p:cNvSpPr>
            <a:spLocks noGrp="1"/>
          </p:cNvSpPr>
          <p:nvPr>
            <p:ph sz="half" idx="4294967295"/>
          </p:nvPr>
        </p:nvSpPr>
        <p:spPr>
          <a:xfrm>
            <a:off x="603379" y="1399592"/>
            <a:ext cx="11246499" cy="4665305"/>
          </a:xfrm>
        </p:spPr>
        <p:txBody>
          <a:bodyPr>
            <a:normAutofit fontScale="92500" lnSpcReduction="10000"/>
          </a:bodyPr>
          <a:lstStyle/>
          <a:p>
            <a:r>
              <a:rPr lang="en-US" dirty="0"/>
              <a:t>“Karen Keskulla Uhlenbeck is a </a:t>
            </a:r>
            <a:r>
              <a:rPr lang="en-US" dirty="0">
                <a:solidFill>
                  <a:srgbClr val="00B050"/>
                </a:solidFill>
              </a:rPr>
              <a:t>founder </a:t>
            </a:r>
            <a:r>
              <a:rPr lang="en-US" dirty="0"/>
              <a:t>of modern </a:t>
            </a:r>
            <a:r>
              <a:rPr lang="en-US" dirty="0">
                <a:solidFill>
                  <a:srgbClr val="FF0000"/>
                </a:solidFill>
              </a:rPr>
              <a:t>Geometric Analysis</a:t>
            </a:r>
            <a:r>
              <a:rPr lang="en-US" dirty="0"/>
              <a:t>. Her perspective has </a:t>
            </a:r>
            <a:r>
              <a:rPr lang="en-US" dirty="0">
                <a:solidFill>
                  <a:srgbClr val="00B050"/>
                </a:solidFill>
              </a:rPr>
              <a:t>permeated </a:t>
            </a:r>
            <a:r>
              <a:rPr lang="en-US" dirty="0"/>
              <a:t>the field and led to some of the </a:t>
            </a:r>
            <a:r>
              <a:rPr lang="en-US" dirty="0">
                <a:solidFill>
                  <a:srgbClr val="00B050"/>
                </a:solidFill>
              </a:rPr>
              <a:t>most dramatic advances in mathematics in the last 40 years</a:t>
            </a:r>
            <a:r>
              <a:rPr lang="en-US" dirty="0"/>
              <a:t>.</a:t>
            </a:r>
          </a:p>
          <a:p>
            <a:r>
              <a:rPr lang="en-US" dirty="0">
                <a:solidFill>
                  <a:srgbClr val="FF0000"/>
                </a:solidFill>
              </a:rPr>
              <a:t>Geometric analysis </a:t>
            </a:r>
            <a:r>
              <a:rPr lang="en-US" dirty="0"/>
              <a:t>is a field of mathematics where techniques of </a:t>
            </a:r>
            <a:r>
              <a:rPr lang="en-US" dirty="0">
                <a:solidFill>
                  <a:srgbClr val="FF0000"/>
                </a:solidFill>
              </a:rPr>
              <a:t>analysis and differential equations</a:t>
            </a:r>
            <a:r>
              <a:rPr lang="en-US" dirty="0"/>
              <a:t> are interwoven with the study of </a:t>
            </a:r>
            <a:r>
              <a:rPr lang="en-US" dirty="0">
                <a:solidFill>
                  <a:srgbClr val="FF0000"/>
                </a:solidFill>
              </a:rPr>
              <a:t>geometrical and topological problems</a:t>
            </a:r>
            <a:r>
              <a:rPr lang="en-US" dirty="0"/>
              <a:t>. … Uhlenbeck’s major contributions include </a:t>
            </a:r>
            <a:r>
              <a:rPr lang="en-US" dirty="0">
                <a:solidFill>
                  <a:srgbClr val="00B050"/>
                </a:solidFill>
              </a:rPr>
              <a:t>foundational results </a:t>
            </a:r>
            <a:r>
              <a:rPr lang="en-US" dirty="0"/>
              <a:t>on </a:t>
            </a:r>
            <a:r>
              <a:rPr lang="en-US" dirty="0">
                <a:solidFill>
                  <a:srgbClr val="FF0000"/>
                </a:solidFill>
              </a:rPr>
              <a:t>minimal surfaces </a:t>
            </a:r>
            <a:r>
              <a:rPr lang="en-US" dirty="0"/>
              <a:t>and </a:t>
            </a:r>
            <a:r>
              <a:rPr lang="en-US" dirty="0">
                <a:solidFill>
                  <a:srgbClr val="FF0000"/>
                </a:solidFill>
              </a:rPr>
              <a:t>harmonic </a:t>
            </a:r>
            <a:r>
              <a:rPr lang="en-US" dirty="0"/>
              <a:t>maps, </a:t>
            </a:r>
            <a:r>
              <a:rPr lang="en-US" dirty="0">
                <a:solidFill>
                  <a:srgbClr val="FF0000"/>
                </a:solidFill>
              </a:rPr>
              <a:t>Yang-Mills theory</a:t>
            </a:r>
            <a:r>
              <a:rPr lang="en-US" dirty="0"/>
              <a:t>, and </a:t>
            </a:r>
            <a:r>
              <a:rPr lang="en-US" dirty="0">
                <a:solidFill>
                  <a:srgbClr val="FF0000"/>
                </a:solidFill>
              </a:rPr>
              <a:t>integrable systems</a:t>
            </a:r>
            <a:r>
              <a:rPr lang="en-US" dirty="0"/>
              <a:t>. </a:t>
            </a:r>
          </a:p>
          <a:p>
            <a:r>
              <a:rPr lang="en-US" b="1" dirty="0">
                <a:solidFill>
                  <a:srgbClr val="FF0000"/>
                </a:solidFill>
              </a:rPr>
              <a:t>Minimal surfaces </a:t>
            </a:r>
            <a:r>
              <a:rPr lang="en-US" b="1" dirty="0"/>
              <a:t>and </a:t>
            </a:r>
            <a:r>
              <a:rPr lang="en-US" b="1" dirty="0">
                <a:solidFill>
                  <a:srgbClr val="FF0000"/>
                </a:solidFill>
              </a:rPr>
              <a:t>bubbling analysis</a:t>
            </a:r>
          </a:p>
          <a:p>
            <a:r>
              <a:rPr lang="en-US" dirty="0"/>
              <a:t>… two </a:t>
            </a:r>
            <a:r>
              <a:rPr lang="en-US" dirty="0">
                <a:solidFill>
                  <a:srgbClr val="00B050"/>
                </a:solidFill>
              </a:rPr>
              <a:t>foundational papers </a:t>
            </a:r>
            <a:r>
              <a:rPr lang="en-US" dirty="0"/>
              <a:t>on minimising </a:t>
            </a:r>
            <a:r>
              <a:rPr lang="en-US" dirty="0">
                <a:solidFill>
                  <a:srgbClr val="FF0000"/>
                </a:solidFill>
              </a:rPr>
              <a:t>harmonic maps</a:t>
            </a:r>
            <a:r>
              <a:rPr lang="en-US" dirty="0"/>
              <a:t>. They gave a </a:t>
            </a:r>
            <a:r>
              <a:rPr lang="en-US" dirty="0">
                <a:solidFill>
                  <a:srgbClr val="00B050"/>
                </a:solidFill>
              </a:rPr>
              <a:t>profound understanding </a:t>
            </a:r>
            <a:r>
              <a:rPr lang="en-US" dirty="0"/>
              <a:t>of singularities of solutions of non-linear elliptic </a:t>
            </a:r>
            <a:r>
              <a:rPr lang="en-US" dirty="0">
                <a:solidFill>
                  <a:srgbClr val="FF0000"/>
                </a:solidFill>
              </a:rPr>
              <a:t>partial differential equations</a:t>
            </a:r>
            <a:r>
              <a:rPr lang="en-US" dirty="0"/>
              <a:t>. …</a:t>
            </a:r>
          </a:p>
          <a:p>
            <a:r>
              <a:rPr lang="en-US" dirty="0"/>
              <a:t>The methods used in these </a:t>
            </a:r>
            <a:r>
              <a:rPr lang="en-US" dirty="0">
                <a:solidFill>
                  <a:srgbClr val="00B050"/>
                </a:solidFill>
              </a:rPr>
              <a:t>revolutionary papers </a:t>
            </a:r>
            <a:r>
              <a:rPr lang="en-US" dirty="0"/>
              <a:t>are now in the </a:t>
            </a:r>
            <a:r>
              <a:rPr lang="en-US" dirty="0">
                <a:solidFill>
                  <a:srgbClr val="00B050"/>
                </a:solidFill>
              </a:rPr>
              <a:t>standard toolbox </a:t>
            </a:r>
            <a:r>
              <a:rPr lang="en-US" dirty="0"/>
              <a:t>of every </a:t>
            </a:r>
            <a:r>
              <a:rPr lang="en-US" dirty="0">
                <a:solidFill>
                  <a:srgbClr val="FF0000"/>
                </a:solidFill>
              </a:rPr>
              <a:t>geometer </a:t>
            </a:r>
            <a:r>
              <a:rPr lang="en-US" dirty="0"/>
              <a:t>and </a:t>
            </a:r>
            <a:r>
              <a:rPr lang="en-US" dirty="0">
                <a:solidFill>
                  <a:srgbClr val="FF0000"/>
                </a:solidFill>
              </a:rPr>
              <a:t>analyst</a:t>
            </a:r>
            <a:r>
              <a:rPr lang="en-US" dirty="0"/>
              <a:t>. They have been applied with </a:t>
            </a:r>
            <a:r>
              <a:rPr lang="en-US" dirty="0">
                <a:solidFill>
                  <a:srgbClr val="00B050"/>
                </a:solidFill>
              </a:rPr>
              <a:t>great success </a:t>
            </a:r>
            <a:r>
              <a:rPr lang="en-US" dirty="0"/>
              <a:t>in many other </a:t>
            </a:r>
            <a:r>
              <a:rPr lang="en-US" dirty="0">
                <a:solidFill>
                  <a:srgbClr val="FF0000"/>
                </a:solidFill>
              </a:rPr>
              <a:t>partial differential equations</a:t>
            </a:r>
            <a:r>
              <a:rPr lang="en-US" dirty="0"/>
              <a:t> and </a:t>
            </a:r>
            <a:r>
              <a:rPr lang="en-US" dirty="0">
                <a:solidFill>
                  <a:srgbClr val="FF0000"/>
                </a:solidFill>
              </a:rPr>
              <a:t>geometric </a:t>
            </a:r>
            <a:r>
              <a:rPr lang="en-US" dirty="0"/>
              <a:t>contexts. </a:t>
            </a:r>
          </a:p>
          <a:p>
            <a:r>
              <a:rPr lang="en-US" b="1" dirty="0">
                <a:solidFill>
                  <a:srgbClr val="FF0000"/>
                </a:solidFill>
              </a:rPr>
              <a:t>Gauge theory </a:t>
            </a:r>
            <a:r>
              <a:rPr lang="en-US" b="1" dirty="0"/>
              <a:t>and </a:t>
            </a:r>
            <a:r>
              <a:rPr lang="en-US" b="1" dirty="0">
                <a:solidFill>
                  <a:srgbClr val="FF0000"/>
                </a:solidFill>
              </a:rPr>
              <a:t>Yang-Mills </a:t>
            </a:r>
            <a:r>
              <a:rPr lang="en-US" b="1" dirty="0"/>
              <a:t>equations</a:t>
            </a:r>
            <a:r>
              <a:rPr lang="en-US" dirty="0"/>
              <a:t> …</a:t>
            </a:r>
          </a:p>
          <a:p>
            <a:r>
              <a:rPr lang="en-US" b="1" dirty="0">
                <a:solidFill>
                  <a:srgbClr val="FF0000"/>
                </a:solidFill>
              </a:rPr>
              <a:t>Integrable systems </a:t>
            </a:r>
            <a:r>
              <a:rPr lang="en-US" b="1" dirty="0"/>
              <a:t>and </a:t>
            </a:r>
            <a:r>
              <a:rPr lang="en-US" b="1" dirty="0">
                <a:solidFill>
                  <a:srgbClr val="FF0000"/>
                </a:solidFill>
              </a:rPr>
              <a:t>harmonic mappings </a:t>
            </a:r>
            <a:r>
              <a:rPr lang="en-GB" dirty="0"/>
              <a:t>…</a:t>
            </a:r>
          </a:p>
          <a:p>
            <a:r>
              <a:rPr lang="en-US" dirty="0"/>
              <a:t>Karen Uhlenbeck’s </a:t>
            </a:r>
            <a:r>
              <a:rPr lang="en-US" dirty="0">
                <a:solidFill>
                  <a:srgbClr val="00B050"/>
                </a:solidFill>
              </a:rPr>
              <a:t>pioneering results </a:t>
            </a:r>
            <a:r>
              <a:rPr lang="en-US" dirty="0"/>
              <a:t>have had </a:t>
            </a:r>
            <a:r>
              <a:rPr lang="en-US" dirty="0">
                <a:solidFill>
                  <a:srgbClr val="00B050"/>
                </a:solidFill>
              </a:rPr>
              <a:t>fundamental impact </a:t>
            </a:r>
            <a:r>
              <a:rPr lang="en-US" dirty="0"/>
              <a:t>on contemporary analysis, geometry and mathematical physics, and her ideas and leadership have </a:t>
            </a:r>
            <a:r>
              <a:rPr lang="en-US" dirty="0">
                <a:solidFill>
                  <a:srgbClr val="00B050"/>
                </a:solidFill>
              </a:rPr>
              <a:t>transformed the mathematical landscape </a:t>
            </a:r>
            <a:r>
              <a:rPr lang="en-US" dirty="0"/>
              <a:t>as a whole.”</a:t>
            </a:r>
            <a:endParaRPr lang="en-GB" dirty="0"/>
          </a:p>
        </p:txBody>
      </p:sp>
    </p:spTree>
    <p:extLst>
      <p:ext uri="{BB962C8B-B14F-4D97-AF65-F5344CB8AC3E}">
        <p14:creationId xmlns:p14="http://schemas.microsoft.com/office/powerpoint/2010/main" val="129649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p:txBody>
          <a:bodyPr/>
          <a:lstStyle/>
          <a:p>
            <a:r>
              <a:rPr lang="en-GB" dirty="0"/>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9" y="287338"/>
            <a:ext cx="10058400" cy="968128"/>
          </a:xfrm>
        </p:spPr>
        <p:txBody>
          <a:bodyPr/>
          <a:lstStyle/>
          <a:p>
            <a:r>
              <a:rPr lang="en-GB" dirty="0"/>
              <a:t>Early years</a:t>
            </a:r>
          </a:p>
        </p:txBody>
      </p:sp>
      <p:sp>
        <p:nvSpPr>
          <p:cNvPr id="3" name="Content Placeholder 2">
            <a:extLst>
              <a:ext uri="{FF2B5EF4-FFF2-40B4-BE49-F238E27FC236}">
                <a16:creationId xmlns:a16="http://schemas.microsoft.com/office/drawing/2014/main" id="{69B147C8-074E-4CCD-8522-B26DA2EC6F24}"/>
              </a:ext>
            </a:extLst>
          </p:cNvPr>
          <p:cNvSpPr>
            <a:spLocks noGrp="1"/>
          </p:cNvSpPr>
          <p:nvPr>
            <p:ph sz="half" idx="4294967295"/>
          </p:nvPr>
        </p:nvSpPr>
        <p:spPr>
          <a:xfrm>
            <a:off x="603380" y="1399592"/>
            <a:ext cx="8474632" cy="4665305"/>
          </a:xfrm>
        </p:spPr>
        <p:txBody>
          <a:bodyPr>
            <a:normAutofit lnSpcReduction="10000"/>
          </a:bodyPr>
          <a:lstStyle/>
          <a:p>
            <a:r>
              <a:rPr lang="en-GB" dirty="0"/>
              <a:t>“I was very much a tomboy. The boy down the street and I played football and baseball for the better part of my life, right through high school. It was not a very respectable thing to do.”</a:t>
            </a:r>
          </a:p>
          <a:p>
            <a:r>
              <a:rPr lang="en-GB" dirty="0"/>
              <a:t>“As a child I read a lot. I read everything, including all the books in our house three times over. I’d go to the library and then stay up all night reading. I used to read under the desk in school. My whole family were and still are avid readers; we lived in the country so there wasn’t a whole lot else to do. I was particularly interested in reading about science. I was about twelve years old when my father began bringing home Fred Hoyle’s books on astrophysics. I found them very inspiring. I also remember a little paperback book called One, Two, Three, Infinity by George Gamow, and I remember the excitement of understanding this very sophisticated argument that there were two different kinds of infinities. I read all of the books on science in the local library and was frustrated when there was nothing left to read.”</a:t>
            </a:r>
          </a:p>
          <a:p>
            <a:r>
              <a:rPr lang="en-GB" dirty="0"/>
              <a:t>“I did not feel like I was supposed to do anything interesting except date boys. That was what girls did.”</a:t>
            </a:r>
          </a:p>
        </p:txBody>
      </p:sp>
      <p:pic>
        <p:nvPicPr>
          <p:cNvPr id="6" name="Picture 5">
            <a:extLst>
              <a:ext uri="{FF2B5EF4-FFF2-40B4-BE49-F238E27FC236}">
                <a16:creationId xmlns:a16="http://schemas.microsoft.com/office/drawing/2014/main" id="{2FDC57A9-6E65-4F74-9996-89EF9BC36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2975" y="2495381"/>
            <a:ext cx="2596903" cy="3569516"/>
          </a:xfrm>
          <a:prstGeom prst="rect">
            <a:avLst/>
          </a:prstGeom>
        </p:spPr>
      </p:pic>
      <p:sp>
        <p:nvSpPr>
          <p:cNvPr id="5" name="TextBox 4">
            <a:extLst>
              <a:ext uri="{FF2B5EF4-FFF2-40B4-BE49-F238E27FC236}">
                <a16:creationId xmlns:a16="http://schemas.microsoft.com/office/drawing/2014/main" id="{E0C75B5E-F4B6-453E-BF6C-72EF999CAE6D}"/>
              </a:ext>
            </a:extLst>
          </p:cNvPr>
          <p:cNvSpPr txBox="1"/>
          <p:nvPr/>
        </p:nvSpPr>
        <p:spPr>
          <a:xfrm>
            <a:off x="9816949" y="6064897"/>
            <a:ext cx="2032929" cy="261610"/>
          </a:xfrm>
          <a:prstGeom prst="rect">
            <a:avLst/>
          </a:prstGeom>
          <a:noFill/>
        </p:spPr>
        <p:txBody>
          <a:bodyPr wrap="none" rtlCol="0">
            <a:spAutoFit/>
          </a:bodyPr>
          <a:lstStyle/>
          <a:p>
            <a:r>
              <a:rPr lang="en-AU" sz="1100" b="1" dirty="0"/>
              <a:t>Source:</a:t>
            </a:r>
            <a:r>
              <a:rPr lang="en-AU" sz="1100" dirty="0"/>
              <a:t> </a:t>
            </a:r>
            <a:r>
              <a:rPr lang="en-AU" sz="1100" dirty="0" err="1">
                <a:hlinkClick r:id="rId3"/>
              </a:rPr>
              <a:t>Celebratio</a:t>
            </a:r>
            <a:r>
              <a:rPr lang="en-AU" sz="1100" dirty="0">
                <a:hlinkClick r:id="rId3"/>
              </a:rPr>
              <a:t> Mathematica</a:t>
            </a:r>
            <a:endParaRPr lang="en-AU" sz="1100" dirty="0"/>
          </a:p>
        </p:txBody>
      </p:sp>
    </p:spTree>
    <p:extLst>
      <p:ext uri="{BB962C8B-B14F-4D97-AF65-F5344CB8AC3E}">
        <p14:creationId xmlns:p14="http://schemas.microsoft.com/office/powerpoint/2010/main" val="389433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B8682D-7C19-4212-A88F-7832F4976430}"/>
              </a:ext>
            </a:extLst>
          </p:cNvPr>
          <p:cNvSpPr>
            <a:spLocks noGrp="1"/>
          </p:cNvSpPr>
          <p:nvPr>
            <p:ph type="ftr" sz="quarter" idx="11"/>
          </p:nvPr>
        </p:nvSpPr>
        <p:spPr>
          <a:xfrm>
            <a:off x="3686185" y="6459785"/>
            <a:ext cx="4822804" cy="365125"/>
          </a:xfrm>
        </p:spPr>
        <p:txBody>
          <a:bodyPr/>
          <a:lstStyle/>
          <a:p>
            <a:r>
              <a:rPr lang="en-GB"/>
              <a:t>The life and mathematics of Karen Uhlenbeck</a:t>
            </a:r>
          </a:p>
          <a:p>
            <a:endParaRPr lang="en-GB" dirty="0"/>
          </a:p>
        </p:txBody>
      </p:sp>
      <p:sp>
        <p:nvSpPr>
          <p:cNvPr id="2" name="Title 1">
            <a:extLst>
              <a:ext uri="{FF2B5EF4-FFF2-40B4-BE49-F238E27FC236}">
                <a16:creationId xmlns:a16="http://schemas.microsoft.com/office/drawing/2014/main" id="{177B1D3E-4979-442D-A6A9-4749FBD3D304}"/>
              </a:ext>
            </a:extLst>
          </p:cNvPr>
          <p:cNvSpPr>
            <a:spLocks noGrp="1"/>
          </p:cNvSpPr>
          <p:nvPr>
            <p:ph type="title" idx="4294967295"/>
          </p:nvPr>
        </p:nvSpPr>
        <p:spPr>
          <a:xfrm>
            <a:off x="603379" y="287338"/>
            <a:ext cx="10058400" cy="968128"/>
          </a:xfrm>
        </p:spPr>
        <p:txBody>
          <a:bodyPr/>
          <a:lstStyle/>
          <a:p>
            <a:r>
              <a:rPr lang="en-GB"/>
              <a:t>College and PhD</a:t>
            </a:r>
            <a:endParaRPr lang="en-GB" dirty="0"/>
          </a:p>
        </p:txBody>
      </p:sp>
      <p:sp>
        <p:nvSpPr>
          <p:cNvPr id="3" name="Content Placeholder 2">
            <a:extLst>
              <a:ext uri="{FF2B5EF4-FFF2-40B4-BE49-F238E27FC236}">
                <a16:creationId xmlns:a16="http://schemas.microsoft.com/office/drawing/2014/main" id="{69B147C8-074E-4CCD-8522-B26DA2EC6F24}"/>
              </a:ext>
            </a:extLst>
          </p:cNvPr>
          <p:cNvSpPr>
            <a:spLocks noGrp="1"/>
          </p:cNvSpPr>
          <p:nvPr>
            <p:ph sz="half" idx="4294967295"/>
          </p:nvPr>
        </p:nvSpPr>
        <p:spPr>
          <a:xfrm>
            <a:off x="603379" y="1399592"/>
            <a:ext cx="10985241" cy="968129"/>
          </a:xfrm>
        </p:spPr>
        <p:txBody>
          <a:bodyPr>
            <a:normAutofit fontScale="92500"/>
          </a:bodyPr>
          <a:lstStyle/>
          <a:p>
            <a:r>
              <a:rPr lang="en-US" dirty="0"/>
              <a:t>“I learned about mathematics in my freshman honors course at the University of Michigan. I still remember the thrill of taking limits to compute derivatives, and the little boxes used in proving the Heine–</a:t>
            </a:r>
            <a:r>
              <a:rPr lang="en-US" dirty="0" err="1"/>
              <a:t>Borel</a:t>
            </a:r>
            <a:r>
              <a:rPr lang="en-US" dirty="0"/>
              <a:t> theorem. The structure, elegance and beauty of mathematics struck me immediately, and I lost my heart to it. “</a:t>
            </a:r>
            <a:endParaRPr lang="en-GB" dirty="0"/>
          </a:p>
        </p:txBody>
      </p:sp>
      <p:pic>
        <p:nvPicPr>
          <p:cNvPr id="6" name="Picture 5" descr="A person smiling for the camera&#10;&#10;Description automatically generated">
            <a:extLst>
              <a:ext uri="{FF2B5EF4-FFF2-40B4-BE49-F238E27FC236}">
                <a16:creationId xmlns:a16="http://schemas.microsoft.com/office/drawing/2014/main" id="{460F3380-11F5-4BC0-900A-31BBC1D63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8323" y="3634809"/>
            <a:ext cx="3300298" cy="2249942"/>
          </a:xfrm>
          <a:prstGeom prst="rect">
            <a:avLst/>
          </a:prstGeom>
        </p:spPr>
      </p:pic>
      <p:sp>
        <p:nvSpPr>
          <p:cNvPr id="5" name="TextBox 4">
            <a:extLst>
              <a:ext uri="{FF2B5EF4-FFF2-40B4-BE49-F238E27FC236}">
                <a16:creationId xmlns:a16="http://schemas.microsoft.com/office/drawing/2014/main" id="{3C0EC40F-79EB-4EFF-BC86-BECA72966946}"/>
              </a:ext>
            </a:extLst>
          </p:cNvPr>
          <p:cNvSpPr txBox="1"/>
          <p:nvPr/>
        </p:nvSpPr>
        <p:spPr>
          <a:xfrm>
            <a:off x="603379" y="2367721"/>
            <a:ext cx="7684944" cy="3970318"/>
          </a:xfrm>
          <a:prstGeom prst="rect">
            <a:avLst/>
          </a:prstGeom>
          <a:noFill/>
        </p:spPr>
        <p:txBody>
          <a:bodyPr wrap="square" rtlCol="0">
            <a:spAutoFit/>
          </a:bodyPr>
          <a:lstStyle/>
          <a:p>
            <a:r>
              <a:rPr lang="en-US" dirty="0"/>
              <a:t>"The main thing that turned me away from physics was just not having good experience in the lab. And a lot of that had to do with the fact that you had a lab partner... I actually dropped my physics major the time when I was going to a lecture in which they took attendance, and I was absolutely offended by this.“</a:t>
            </a:r>
          </a:p>
          <a:p>
            <a:endParaRPr lang="en-GB" dirty="0"/>
          </a:p>
          <a:p>
            <a:r>
              <a:rPr lang="en-GB" dirty="0"/>
              <a:t>Moving to Boston, Uhlenbeck applied to Brandeis, avoiding Harvard and MIT:</a:t>
            </a:r>
            <a:br>
              <a:rPr lang="en-GB" dirty="0"/>
            </a:br>
            <a:r>
              <a:rPr lang="en-GB" dirty="0"/>
              <a:t>“It was self-preservation, not lack of confidence. I was pretty sharp, without being conscious of it, of how difficult things were for professional women. (I knew all about being socially awkward!) At the time, I may have thought that if I were brilliant enough, I would succeed at Harvard. Now I do not believe that — I believe the social pressures of surviving in an environment that would question every move would have done any woman in, unless she were particularly interested in the combat. I knew I was not interested in the battle of proving social things, so I (wisely in retrospect) avoided it.”</a:t>
            </a:r>
          </a:p>
        </p:txBody>
      </p:sp>
      <p:sp>
        <p:nvSpPr>
          <p:cNvPr id="7" name="TextBox 6">
            <a:extLst>
              <a:ext uri="{FF2B5EF4-FFF2-40B4-BE49-F238E27FC236}">
                <a16:creationId xmlns:a16="http://schemas.microsoft.com/office/drawing/2014/main" id="{B6652687-F9A5-43F5-9876-A3CD6B26829D}"/>
              </a:ext>
            </a:extLst>
          </p:cNvPr>
          <p:cNvSpPr txBox="1"/>
          <p:nvPr/>
        </p:nvSpPr>
        <p:spPr>
          <a:xfrm>
            <a:off x="8288323" y="5895951"/>
            <a:ext cx="3903677" cy="430887"/>
          </a:xfrm>
          <a:prstGeom prst="rect">
            <a:avLst/>
          </a:prstGeom>
          <a:noFill/>
        </p:spPr>
        <p:txBody>
          <a:bodyPr wrap="square" rtlCol="0">
            <a:spAutoFit/>
          </a:bodyPr>
          <a:lstStyle/>
          <a:p>
            <a:r>
              <a:rPr lang="en-AU" sz="1100" b="1" dirty="0"/>
              <a:t>Source: </a:t>
            </a:r>
            <a:r>
              <a:rPr lang="en-AU" sz="1100" dirty="0">
                <a:hlinkClick r:id="rId3"/>
              </a:rPr>
              <a:t>ias.edu</a:t>
            </a:r>
            <a:r>
              <a:rPr lang="en-AU" sz="1100" dirty="0"/>
              <a:t>/</a:t>
            </a:r>
            <a:r>
              <a:rPr lang="de-DE" sz="1100" dirty="0"/>
              <a:t>George M. Bergman/Archives of the Mathematisches Forschungsinstitut Oberwolfach </a:t>
            </a:r>
            <a:endParaRPr lang="en-AU" sz="1100" dirty="0"/>
          </a:p>
        </p:txBody>
      </p:sp>
    </p:spTree>
    <p:extLst>
      <p:ext uri="{BB962C8B-B14F-4D97-AF65-F5344CB8AC3E}">
        <p14:creationId xmlns:p14="http://schemas.microsoft.com/office/powerpoint/2010/main" val="303687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1915</TotalTime>
  <Words>4199</Words>
  <Application>Microsoft Office PowerPoint</Application>
  <PresentationFormat>Widescreen</PresentationFormat>
  <Paragraphs>377</Paragraphs>
  <Slides>37</Slides>
  <Notes>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2" baseType="lpstr">
      <vt:lpstr>Calibri</vt:lpstr>
      <vt:lpstr>Calibri Light</vt:lpstr>
      <vt:lpstr>Cambria Math</vt:lpstr>
      <vt:lpstr>Retrospect</vt:lpstr>
      <vt:lpstr>Acrobat Document</vt:lpstr>
      <vt:lpstr>“I liked doing what I wasn’t supposed to do’’</vt:lpstr>
      <vt:lpstr>Very brief biography</vt:lpstr>
      <vt:lpstr>A maths Nobel</vt:lpstr>
      <vt:lpstr>A maths Nobel</vt:lpstr>
      <vt:lpstr>Abel prize citation</vt:lpstr>
      <vt:lpstr>Abel prize citation</vt:lpstr>
      <vt:lpstr>Abel prize citation</vt:lpstr>
      <vt:lpstr>Early years</vt:lpstr>
      <vt:lpstr>College and PhD</vt:lpstr>
      <vt:lpstr>Why mathematics?</vt:lpstr>
      <vt:lpstr>Navigating a male space</vt:lpstr>
      <vt:lpstr>Doing mathematics</vt:lpstr>
      <vt:lpstr>A tiny part of Uhlenbeck’s mathematics</vt:lpstr>
      <vt:lpstr>One influential paper</vt:lpstr>
      <vt:lpstr>Three important notions</vt:lpstr>
      <vt:lpstr>Minimal surfaces</vt:lpstr>
      <vt:lpstr>What do general spaces look like?</vt:lpstr>
      <vt:lpstr>What do general spaces look like?</vt:lpstr>
      <vt:lpstr>Convergence of functions</vt:lpstr>
      <vt:lpstr>When must sequences converge?</vt:lpstr>
      <vt:lpstr>When must sequences converge?</vt:lpstr>
      <vt:lpstr>Uhlenbeck’s approach to minimal surfaces</vt:lpstr>
      <vt:lpstr>Minimal curves: Geodesics</vt:lpstr>
      <vt:lpstr>Geodesics as critical points</vt:lpstr>
      <vt:lpstr>Surfaces as critical points: harmonic maps</vt:lpstr>
      <vt:lpstr>Convergence of curves</vt:lpstr>
      <vt:lpstr>Convergence of surfaces: bubbling</vt:lpstr>
      <vt:lpstr>The Riemann sphere</vt:lpstr>
      <vt:lpstr>Rescaling</vt:lpstr>
      <vt:lpstr>The simplest bubble</vt:lpstr>
      <vt:lpstr>Sacks-Uhlenbeck bubbling</vt:lpstr>
      <vt:lpstr>Minimal surfaces in the 3-sphere</vt:lpstr>
      <vt:lpstr>Minimal surfaces in the 3-torus</vt:lpstr>
      <vt:lpstr>On success</vt:lpstr>
      <vt:lpstr>Where are all the women?</vt:lpstr>
      <vt:lpstr>Applications of Uhlenbeck’s work</vt:lpstr>
      <vt:lpstr>Thanks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liked doing what I wasn’t supposed to do’’</dc:title>
  <dc:creator>Daniel Mathews</dc:creator>
  <cp:lastModifiedBy>Daniel Mathews</cp:lastModifiedBy>
  <cp:revision>109</cp:revision>
  <dcterms:created xsi:type="dcterms:W3CDTF">2019-09-05T07:34:39Z</dcterms:created>
  <dcterms:modified xsi:type="dcterms:W3CDTF">2019-09-12T00:18:57Z</dcterms:modified>
</cp:coreProperties>
</file>