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7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6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82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32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2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26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2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2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6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1533-61E1-4D32-B2A8-DD2AC416D71B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9EAE-E43D-4ABA-AB14-29A83F2A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50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svg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A7D526-BC00-462D-9238-165981880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127" y="4482231"/>
            <a:ext cx="4666674" cy="1400400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GB" sz="1600" dirty="0"/>
              <a:t>Or,</a:t>
            </a:r>
            <a:endParaRPr lang="en-AU" sz="1600" dirty="0"/>
          </a:p>
          <a:p>
            <a:pPr algn="r"/>
            <a:r>
              <a:rPr lang="en-GB" sz="3000" dirty="0">
                <a:solidFill>
                  <a:schemeClr val="accent2"/>
                </a:solidFill>
              </a:rPr>
              <a:t>The Persistence of Memory</a:t>
            </a:r>
            <a:br>
              <a:rPr lang="en-GB" sz="3000" dirty="0">
                <a:solidFill>
                  <a:schemeClr val="accent2"/>
                </a:solidFill>
              </a:rPr>
            </a:br>
            <a:r>
              <a:rPr lang="en-GB" sz="3000" dirty="0">
                <a:solidFill>
                  <a:schemeClr val="accent2"/>
                </a:solidFill>
              </a:rPr>
              <a:t>of Topological Contortion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7E96F-EC9F-4E28-82F8-0EFD088E7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31782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en-GB" sz="4300" dirty="0"/>
              <a:t>The rough idea of topological data analysis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AD3B47D6-78AE-49B4-A1A1-CAB858C53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" r="1" b="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7" name="Picture 6" descr="A roll of toilet paper&#10;&#10;Description automatically generated with low confidence">
            <a:extLst>
              <a:ext uri="{FF2B5EF4-FFF2-40B4-BE49-F238E27FC236}">
                <a16:creationId xmlns:a16="http://schemas.microsoft.com/office/drawing/2014/main" id="{1BB87737-C871-494E-95C1-CDF25305D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1" r="1" b="5373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3E84202F-F0D9-4FBE-8185-B2910E867BD0}"/>
              </a:ext>
            </a:extLst>
          </p:cNvPr>
          <p:cNvSpPr txBox="1">
            <a:spLocks/>
          </p:cNvSpPr>
          <p:nvPr/>
        </p:nvSpPr>
        <p:spPr>
          <a:xfrm>
            <a:off x="838199" y="6082018"/>
            <a:ext cx="10515602" cy="662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Daniel V. Mathews	   </a:t>
            </a:r>
            <a:r>
              <a:rPr lang="en-GB" sz="2000" dirty="0">
                <a:sym typeface="Wingdings" panose="05000000000000000000" pitchFamily="2" charset="2"/>
              </a:rPr>
              <a:t></a:t>
            </a:r>
            <a:r>
              <a:rPr lang="en-GB" sz="2000" dirty="0"/>
              <a:t>   Daniel.Mathews@monash.edu</a:t>
            </a:r>
          </a:p>
          <a:p>
            <a:r>
              <a:rPr lang="en-GB" sz="2000" dirty="0"/>
              <a:t>MDFI Lightning Talk   </a:t>
            </a:r>
            <a:r>
              <a:rPr lang="en-GB" sz="2000" dirty="0">
                <a:sym typeface="Wingdings" panose="05000000000000000000" pitchFamily="2" charset="2"/>
              </a:rPr>
              <a:t></a:t>
            </a:r>
            <a:r>
              <a:rPr lang="en-GB" sz="2000" dirty="0"/>
              <a:t>   Remembrance Day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D3E3D-0BF2-4BF6-A307-FD35C73C4667}"/>
              </a:ext>
            </a:extLst>
          </p:cNvPr>
          <p:cNvSpPr txBox="1"/>
          <p:nvPr/>
        </p:nvSpPr>
        <p:spPr>
          <a:xfrm>
            <a:off x="9716655" y="6383981"/>
            <a:ext cx="254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Salvador Dalí,</a:t>
            </a:r>
            <a:endParaRPr lang="en-A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AU" sz="8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persistence of memory </a:t>
            </a:r>
          </a:p>
          <a:p>
            <a:pPr algn="ctr"/>
            <a:r>
              <a:rPr lang="en-GB" sz="800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Topological contortion of a female figure</a:t>
            </a:r>
            <a:endParaRPr lang="en-GB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743D42-4185-4BCC-8504-DB76C4C30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4" y="380709"/>
            <a:ext cx="7389091" cy="4156364"/>
          </a:xfrm>
          <a:prstGeom prst="rect">
            <a:avLst/>
          </a:prstGeom>
        </p:spPr>
      </p:pic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DA82A2A-6B5C-4B64-9313-339DFD1B3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40" y="4820923"/>
            <a:ext cx="5041117" cy="1656368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46E76BF-D468-4480-AFAE-5D20C81DB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1" y="2623112"/>
            <a:ext cx="11088647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8FBF398-3C0B-4836-B386-BEE066F06F58}"/>
              </a:ext>
            </a:extLst>
          </p:cNvPr>
          <p:cNvGrpSpPr/>
          <p:nvPr/>
        </p:nvGrpSpPr>
        <p:grpSpPr>
          <a:xfrm>
            <a:off x="7804868" y="67308"/>
            <a:ext cx="4325456" cy="2308324"/>
            <a:chOff x="7804868" y="67308"/>
            <a:chExt cx="4325456" cy="23083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EB6813-4B48-4A27-8088-A846AE80B576}"/>
                </a:ext>
              </a:extLst>
            </p:cNvPr>
            <p:cNvSpPr txBox="1"/>
            <p:nvPr/>
          </p:nvSpPr>
          <p:spPr>
            <a:xfrm>
              <a:off x="7804868" y="67308"/>
              <a:ext cx="4325456" cy="23083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50800" cap="rnd" cmpd="sng">
              <a:solidFill>
                <a:schemeClr val="bg1">
                  <a:lumMod val="75000"/>
                  <a:lumOff val="25000"/>
                </a:schemeClr>
              </a:solidFill>
              <a:round/>
            </a:ln>
          </p:spPr>
          <p:txBody>
            <a:bodyPr wrap="square" rtlCol="0">
              <a:spAutoFit/>
            </a:bodyPr>
            <a:lstStyle/>
            <a:p>
              <a:pPr lvl="3"/>
              <a:r>
                <a:rPr lang="en-GB" dirty="0"/>
                <a:t>Disclaimers: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GB" dirty="0"/>
                <a:t>I’m not a TDA practitioner!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GB" dirty="0"/>
                <a:t>I do things related to TDA.</a:t>
              </a:r>
            </a:p>
            <a:p>
              <a:pPr lvl="3"/>
              <a:r>
                <a:rPr lang="en-GB" dirty="0"/>
                <a:t>I’m a topologist! I like TDA!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GB" dirty="0"/>
                <a:t>Happy to chat about it!</a:t>
              </a:r>
            </a:p>
            <a:p>
              <a:pPr lvl="3"/>
              <a:r>
                <a:rPr lang="en-GB" dirty="0"/>
                <a:t>TDA experts in Australia: 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GB" dirty="0"/>
                <a:t>Dr Vanessa Robins, ANU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GB" dirty="0"/>
                <a:t>Dr Katharine Turner, ANU</a:t>
              </a:r>
            </a:p>
          </p:txBody>
        </p:sp>
        <p:pic>
          <p:nvPicPr>
            <p:cNvPr id="7" name="Graphic 6" descr="Warning with solid fill">
              <a:extLst>
                <a:ext uri="{FF2B5EF4-FFF2-40B4-BE49-F238E27FC236}">
                  <a16:creationId xmlns:a16="http://schemas.microsoft.com/office/drawing/2014/main" id="{54523FFE-8C28-4E55-9424-44B4EC171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4709" y="499728"/>
              <a:ext cx="1232807" cy="123280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09F557B-1044-446A-A0AC-B1D32C2E75F8}"/>
              </a:ext>
            </a:extLst>
          </p:cNvPr>
          <p:cNvSpPr txBox="1"/>
          <p:nvPr/>
        </p:nvSpPr>
        <p:spPr>
          <a:xfrm>
            <a:off x="171839" y="1303616"/>
            <a:ext cx="6387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TDA: A recent and fast-growing field!</a:t>
            </a:r>
          </a:p>
          <a:p>
            <a:endParaRPr lang="en-GB" sz="800" dirty="0"/>
          </a:p>
          <a:p>
            <a:r>
              <a:rPr lang="en-GB" sz="2400" dirty="0">
                <a:solidFill>
                  <a:schemeClr val="accent2"/>
                </a:solidFill>
              </a:rPr>
              <a:t>Problem:</a:t>
            </a:r>
          </a:p>
          <a:p>
            <a:r>
              <a:rPr lang="en-GB" dirty="0"/>
              <a:t>Amount / variety / dimensionality of data</a:t>
            </a:r>
          </a:p>
          <a:p>
            <a:endParaRPr lang="en-GB" sz="800" dirty="0"/>
          </a:p>
          <a:p>
            <a:r>
              <a:rPr lang="en-GB" sz="2400" dirty="0">
                <a:solidFill>
                  <a:schemeClr val="accent2"/>
                </a:solidFill>
              </a:rPr>
              <a:t>Desire: </a:t>
            </a:r>
          </a:p>
          <a:p>
            <a:r>
              <a:rPr lang="en-GB" dirty="0"/>
              <a:t>Identify / extract / understand underlying structure </a:t>
            </a:r>
          </a:p>
          <a:p>
            <a:endParaRPr lang="en-GB" sz="800" dirty="0"/>
          </a:p>
          <a:p>
            <a:r>
              <a:rPr lang="en-GB" sz="2400" dirty="0">
                <a:solidFill>
                  <a:schemeClr val="accent2"/>
                </a:solidFill>
              </a:rPr>
              <a:t>Method: </a:t>
            </a:r>
          </a:p>
          <a:p>
            <a:r>
              <a:rPr lang="en-GB" dirty="0"/>
              <a:t>Use topology! Algebraically calculate the </a:t>
            </a:r>
            <a:r>
              <a:rPr lang="en-GB" i="1" dirty="0"/>
              <a:t>shape </a:t>
            </a:r>
            <a:r>
              <a:rPr lang="en-GB" dirty="0"/>
              <a:t>of the data.</a:t>
            </a:r>
          </a:p>
          <a:p>
            <a:r>
              <a:rPr lang="en-GB" dirty="0"/>
              <a:t>Robust! Qualitative! Insightful! Sometimes quantitative!</a:t>
            </a:r>
          </a:p>
          <a:p>
            <a:r>
              <a:rPr lang="en-GB" dirty="0"/>
              <a:t>A key mathematical tool: </a:t>
            </a:r>
            <a:r>
              <a:rPr lang="en-GB" i="1" dirty="0">
                <a:solidFill>
                  <a:schemeClr val="accent2"/>
                </a:solidFill>
              </a:rPr>
              <a:t>Persistent Homology </a:t>
            </a:r>
            <a:r>
              <a:rPr lang="en-GB" i="1" dirty="0"/>
              <a:t>(also many others)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D1142-98B1-46E2-A58F-665899FE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40" y="-4012"/>
            <a:ext cx="10515600" cy="1325563"/>
          </a:xfrm>
        </p:spPr>
        <p:txBody>
          <a:bodyPr/>
          <a:lstStyle/>
          <a:p>
            <a:r>
              <a:rPr lang="en-GB" dirty="0"/>
              <a:t>Why Topological Data Analysis?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7BAD2F-951D-4FCA-9207-92904690CB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9642" y="2632967"/>
                <a:ext cx="4298267" cy="252589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en-GB" sz="3100" dirty="0"/>
                  <a:t>What is Homology?</a:t>
                </a:r>
              </a:p>
              <a:p>
                <a:pPr marL="0" indent="0" algn="ctr">
                  <a:buNone/>
                </a:pPr>
                <a:r>
                  <a:rPr lang="en-GB" sz="3100" dirty="0"/>
                  <a:t>Homology = “Holology”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2100" dirty="0"/>
                  <a:t>How many “holes” are there of different dimensions?</a:t>
                </a:r>
              </a:p>
              <a:p>
                <a:pPr marL="0" indent="0">
                  <a:buNone/>
                </a:pPr>
                <a:r>
                  <a:rPr lang="en-GB" sz="2100" dirty="0"/>
                  <a:t>(… abstract algebra …)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1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1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1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sSub>
                          <m:sSubPr>
                            <m:ctrlPr>
                              <a:rPr lang="en-AU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1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AU" sz="2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AU" sz="21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100" dirty="0"/>
                  <a:t># </a:t>
                </a:r>
                <a:r>
                  <a:rPr lang="en-GB" sz="2100" i="1" dirty="0"/>
                  <a:t>n</a:t>
                </a:r>
                <a:r>
                  <a:rPr lang="en-GB" sz="2100" dirty="0"/>
                  <a:t>-dimensional holes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7BAD2F-951D-4FCA-9207-92904690CB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9642" y="2632967"/>
                <a:ext cx="4298267" cy="2525897"/>
              </a:xfrm>
              <a:blipFill>
                <a:blip r:embed="rId4"/>
                <a:stretch>
                  <a:fillRect l="-1277" t="-6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331AD5B2-6B7A-4566-91FF-CC49B5054C8C}"/>
              </a:ext>
            </a:extLst>
          </p:cNvPr>
          <p:cNvGrpSpPr/>
          <p:nvPr/>
        </p:nvGrpSpPr>
        <p:grpSpPr>
          <a:xfrm>
            <a:off x="268922" y="4639795"/>
            <a:ext cx="6387173" cy="2004269"/>
            <a:chOff x="268922" y="4639795"/>
            <a:chExt cx="6387173" cy="2004269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115C2F12-7C32-4696-8F14-0453C3241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697" y="5158865"/>
              <a:ext cx="1485199" cy="1485199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38BFA86B-8E16-43F6-86A3-E0672D2DD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896" y="5158865"/>
              <a:ext cx="1485199" cy="148519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EF761F-00DB-4390-A667-D28345CC5314}"/>
                </a:ext>
              </a:extLst>
            </p:cNvPr>
            <p:cNvSpPr txBox="1"/>
            <p:nvPr/>
          </p:nvSpPr>
          <p:spPr>
            <a:xfrm>
              <a:off x="4991232" y="5309690"/>
              <a:ext cx="7033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1"/>
                  </a:solidFill>
                </a:rPr>
                <a:t>=</a:t>
              </a:r>
            </a:p>
          </p:txBody>
        </p:sp>
        <p:pic>
          <p:nvPicPr>
            <p:cNvPr id="14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8288045-FED8-401C-B416-40653D68B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63" y="5793497"/>
              <a:ext cx="2486542" cy="74596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AA87D8-F916-4438-A3A6-1ACBEECF5A23}"/>
                </a:ext>
              </a:extLst>
            </p:cNvPr>
            <p:cNvSpPr txBox="1"/>
            <p:nvPr/>
          </p:nvSpPr>
          <p:spPr>
            <a:xfrm>
              <a:off x="268922" y="4848846"/>
              <a:ext cx="3863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What is Topology?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22D160-28AC-47E1-961B-FE2D54D5B415}"/>
                </a:ext>
              </a:extLst>
            </p:cNvPr>
            <p:cNvCxnSpPr/>
            <p:nvPr/>
          </p:nvCxnSpPr>
          <p:spPr>
            <a:xfrm>
              <a:off x="268922" y="4639795"/>
              <a:ext cx="63871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926163-EA64-482F-BA86-49D9B3088D85}"/>
              </a:ext>
            </a:extLst>
          </p:cNvPr>
          <p:cNvCxnSpPr/>
          <p:nvPr/>
        </p:nvCxnSpPr>
        <p:spPr>
          <a:xfrm>
            <a:off x="268922" y="1094566"/>
            <a:ext cx="6898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3DE262-C756-4C57-B65E-CC4EEE074629}"/>
              </a:ext>
            </a:extLst>
          </p:cNvPr>
          <p:cNvGrpSpPr/>
          <p:nvPr/>
        </p:nvGrpSpPr>
        <p:grpSpPr>
          <a:xfrm>
            <a:off x="6954982" y="2586397"/>
            <a:ext cx="5094216" cy="3985726"/>
            <a:chOff x="6954982" y="2586397"/>
            <a:chExt cx="5094216" cy="3985726"/>
          </a:xfrm>
        </p:grpSpPr>
        <p:pic>
          <p:nvPicPr>
            <p:cNvPr id="16" name="Content Placeholder 4" descr="A picture containing text, athletic game, sport&#10;&#10;Description automatically generated">
              <a:extLst>
                <a:ext uri="{FF2B5EF4-FFF2-40B4-BE49-F238E27FC236}">
                  <a16:creationId xmlns:a16="http://schemas.microsoft.com/office/drawing/2014/main" id="{AAF5D85F-6A5A-4527-869C-2F908DAB7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352" y="5433621"/>
              <a:ext cx="4820846" cy="1138502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EB2B9AD-C532-4E39-A201-557F1A5A5804}"/>
                </a:ext>
              </a:extLst>
            </p:cNvPr>
            <p:cNvCxnSpPr/>
            <p:nvPr/>
          </p:nvCxnSpPr>
          <p:spPr>
            <a:xfrm>
              <a:off x="6954982" y="2586397"/>
              <a:ext cx="0" cy="38977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6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08DC-6DB2-4988-8820-91420696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" y="-74586"/>
            <a:ext cx="10515600" cy="1325563"/>
          </a:xfrm>
        </p:spPr>
        <p:txBody>
          <a:bodyPr/>
          <a:lstStyle/>
          <a:p>
            <a:r>
              <a:rPr lang="en-AU" dirty="0"/>
              <a:t>Persistent Homology après Salvador Dalí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5777F-8961-41FF-B77C-269A861184FC}"/>
              </a:ext>
            </a:extLst>
          </p:cNvPr>
          <p:cNvSpPr txBox="1"/>
          <p:nvPr/>
        </p:nvSpPr>
        <p:spPr>
          <a:xfrm>
            <a:off x="314036" y="6151419"/>
            <a:ext cx="114715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Contemplate: 			 </a:t>
            </a:r>
            <a:r>
              <a:rPr lang="en-GB" sz="3000" dirty="0">
                <a:solidFill>
                  <a:schemeClr val="accent2"/>
                </a:solidFill>
              </a:rPr>
              <a:t>… The Persistence of Memory of Topological Contortion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FFCA6-1B0E-4B72-AD7A-F4BA5033EBCA}"/>
              </a:ext>
            </a:extLst>
          </p:cNvPr>
          <p:cNvSpPr txBox="1"/>
          <p:nvPr/>
        </p:nvSpPr>
        <p:spPr>
          <a:xfrm>
            <a:off x="230909" y="1028343"/>
            <a:ext cx="337127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Given:</a:t>
            </a:r>
          </a:p>
          <a:p>
            <a:r>
              <a:rPr lang="en-AU" dirty="0"/>
              <a:t>A data set with distances</a:t>
            </a:r>
          </a:p>
          <a:p>
            <a:endParaRPr lang="en-AU" sz="900" dirty="0"/>
          </a:p>
          <a:p>
            <a:r>
              <a:rPr lang="en-AU" dirty="0">
                <a:solidFill>
                  <a:schemeClr val="accent2"/>
                </a:solidFill>
              </a:rPr>
              <a:t>Expand: </a:t>
            </a:r>
          </a:p>
          <a:p>
            <a:r>
              <a:rPr lang="en-AU" dirty="0"/>
              <a:t>Discs of radius r… Increase r</a:t>
            </a:r>
          </a:p>
          <a:p>
            <a:endParaRPr lang="en-AU" sz="900" dirty="0"/>
          </a:p>
          <a:p>
            <a:r>
              <a:rPr lang="en-AU" dirty="0">
                <a:solidFill>
                  <a:schemeClr val="accent2"/>
                </a:solidFill>
              </a:rPr>
              <a:t>Topological contortions: </a:t>
            </a:r>
          </a:p>
          <a:p>
            <a:r>
              <a:rPr lang="en-AU" dirty="0"/>
              <a:t>What homology / holes appear?</a:t>
            </a:r>
          </a:p>
          <a:p>
            <a:endParaRPr lang="en-GB" sz="900" dirty="0"/>
          </a:p>
          <a:p>
            <a:r>
              <a:rPr lang="en-GB" dirty="0">
                <a:solidFill>
                  <a:schemeClr val="accent2"/>
                </a:solidFill>
              </a:rPr>
              <a:t>Record:</a:t>
            </a:r>
          </a:p>
          <a:p>
            <a:r>
              <a:rPr lang="en-GB" dirty="0"/>
              <a:t>The birth and death of holes</a:t>
            </a:r>
            <a:br>
              <a:rPr lang="en-GB" dirty="0"/>
            </a:br>
            <a:r>
              <a:rPr lang="en-GB" dirty="0"/>
              <a:t>of diverse dimensions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896327-FC7B-491A-9F9A-79C38050E621}"/>
              </a:ext>
            </a:extLst>
          </p:cNvPr>
          <p:cNvGrpSpPr/>
          <p:nvPr/>
        </p:nvGrpSpPr>
        <p:grpSpPr>
          <a:xfrm>
            <a:off x="3697418" y="1112324"/>
            <a:ext cx="8307454" cy="4827949"/>
            <a:chOff x="3697418" y="1112324"/>
            <a:chExt cx="8307454" cy="4827949"/>
          </a:xfrm>
        </p:grpSpPr>
        <p:pic>
          <p:nvPicPr>
            <p:cNvPr id="14" name="Picture 13" descr="Diagram&#10;&#10;Description automatically generated">
              <a:extLst>
                <a:ext uri="{FF2B5EF4-FFF2-40B4-BE49-F238E27FC236}">
                  <a16:creationId xmlns:a16="http://schemas.microsoft.com/office/drawing/2014/main" id="{1C80122B-6CC0-449F-833A-D4842B049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418" y="1112324"/>
              <a:ext cx="5783055" cy="482794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DF05F7-5B0C-4023-938D-BFB24207549F}"/>
                </a:ext>
              </a:extLst>
            </p:cNvPr>
            <p:cNvSpPr txBox="1"/>
            <p:nvPr/>
          </p:nvSpPr>
          <p:spPr>
            <a:xfrm>
              <a:off x="9575709" y="5170832"/>
              <a:ext cx="24291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dirty="0">
                  <a:solidFill>
                    <a:schemeClr val="tx1">
                      <a:alpha val="80000"/>
                    </a:schemeClr>
                  </a:solidFill>
                </a:rPr>
                <a:t>– Chazal &amp; Michel, An Introduction to Topological Data Analysis: Fundamental and Practical Aspects for Data Scientists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F1E17EA-710A-417E-84B4-83F69D7C578E}"/>
              </a:ext>
            </a:extLst>
          </p:cNvPr>
          <p:cNvGrpSpPr/>
          <p:nvPr/>
        </p:nvGrpSpPr>
        <p:grpSpPr>
          <a:xfrm>
            <a:off x="332513" y="4062711"/>
            <a:ext cx="2752433" cy="2088708"/>
            <a:chOff x="332513" y="3851564"/>
            <a:chExt cx="2752433" cy="208870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86450BC-2CCD-427C-A7CD-1AD11629F174}"/>
                </a:ext>
              </a:extLst>
            </p:cNvPr>
            <p:cNvSpPr/>
            <p:nvPr/>
          </p:nvSpPr>
          <p:spPr>
            <a:xfrm>
              <a:off x="332513" y="3851564"/>
              <a:ext cx="2752432" cy="208870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94BB2AD-BBA7-44FD-801A-FB6F951D1104}"/>
                </a:ext>
              </a:extLst>
            </p:cNvPr>
            <p:cNvGrpSpPr/>
            <p:nvPr/>
          </p:nvGrpSpPr>
          <p:grpSpPr>
            <a:xfrm>
              <a:off x="611346" y="3926257"/>
              <a:ext cx="2473600" cy="1916641"/>
              <a:chOff x="9764582" y="1727200"/>
              <a:chExt cx="2473600" cy="1916641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BE748E2-56CE-4F4C-AE5D-1CDBDF0F0BED}"/>
                  </a:ext>
                </a:extLst>
              </p:cNvPr>
              <p:cNvCxnSpPr/>
              <p:nvPr/>
            </p:nvCxnSpPr>
            <p:spPr>
              <a:xfrm>
                <a:off x="9764582" y="3205018"/>
                <a:ext cx="1773382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DB9471-7492-4024-8236-8650B3404B99}"/>
                  </a:ext>
                </a:extLst>
              </p:cNvPr>
              <p:cNvSpPr txBox="1"/>
              <p:nvPr/>
            </p:nvSpPr>
            <p:spPr>
              <a:xfrm>
                <a:off x="10658761" y="3274509"/>
                <a:ext cx="1385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solidFill>
                      <a:schemeClr val="bg1"/>
                    </a:solidFill>
                  </a:rPr>
                  <a:t>Increasing </a:t>
                </a:r>
                <a:r>
                  <a:rPr lang="en-AU" i="1" dirty="0">
                    <a:solidFill>
                      <a:schemeClr val="bg1"/>
                    </a:solidFill>
                  </a:rPr>
                  <a:t>r</a:t>
                </a:r>
                <a:endParaRPr lang="en-GB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3E425C2-148B-44DD-8AE3-09CBF8A235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98545" y="2715491"/>
                <a:ext cx="711200" cy="0"/>
              </a:xfrm>
              <a:prstGeom prst="line">
                <a:avLst/>
              </a:prstGeom>
              <a:ln w="412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52AE484-419B-4BDA-905A-7A6B8ABCAF62}"/>
                  </a:ext>
                </a:extLst>
              </p:cNvPr>
              <p:cNvCxnSpPr/>
              <p:nvPr/>
            </p:nvCxnSpPr>
            <p:spPr>
              <a:xfrm flipV="1">
                <a:off x="10298545" y="2087418"/>
                <a:ext cx="0" cy="11176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0B4EF2B-D4AE-4A58-812F-71491B1F925C}"/>
                  </a:ext>
                </a:extLst>
              </p:cNvPr>
              <p:cNvCxnSpPr/>
              <p:nvPr/>
            </p:nvCxnSpPr>
            <p:spPr>
              <a:xfrm flipV="1">
                <a:off x="11009745" y="2087418"/>
                <a:ext cx="0" cy="11176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533FEB-DFD5-46FC-8D39-2B0120380D30}"/>
                  </a:ext>
                </a:extLst>
              </p:cNvPr>
              <p:cNvSpPr txBox="1"/>
              <p:nvPr/>
            </p:nvSpPr>
            <p:spPr>
              <a:xfrm>
                <a:off x="10769602" y="2346159"/>
                <a:ext cx="1468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solidFill>
                      <a:schemeClr val="bg1"/>
                    </a:solidFill>
                  </a:rPr>
                  <a:t>1-D hole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3B5135-862F-4469-9071-EB0BDDEB8E6C}"/>
                  </a:ext>
                </a:extLst>
              </p:cNvPr>
              <p:cNvSpPr txBox="1"/>
              <p:nvPr/>
            </p:nvSpPr>
            <p:spPr>
              <a:xfrm>
                <a:off x="9764582" y="1727200"/>
                <a:ext cx="857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solidFill>
                      <a:schemeClr val="bg1"/>
                    </a:solidFill>
                  </a:rPr>
                  <a:t>Birth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9DFEF7-F7F4-46B5-B35D-896B0F9BE619}"/>
                  </a:ext>
                </a:extLst>
              </p:cNvPr>
              <p:cNvSpPr txBox="1"/>
              <p:nvPr/>
            </p:nvSpPr>
            <p:spPr>
              <a:xfrm>
                <a:off x="10922655" y="1727200"/>
                <a:ext cx="857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solidFill>
                      <a:schemeClr val="bg1"/>
                    </a:solidFill>
                  </a:rPr>
                  <a:t>Death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5E81C0-9E03-4C55-8B06-CD3424E14CEF}"/>
              </a:ext>
            </a:extLst>
          </p:cNvPr>
          <p:cNvCxnSpPr>
            <a:cxnSpLocks/>
          </p:cNvCxnSpPr>
          <p:nvPr/>
        </p:nvCxnSpPr>
        <p:spPr>
          <a:xfrm>
            <a:off x="332513" y="909838"/>
            <a:ext cx="90608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F3171A7-CC82-4BC8-82DE-341B3938A6E6}"/>
              </a:ext>
            </a:extLst>
          </p:cNvPr>
          <p:cNvSpPr txBox="1"/>
          <p:nvPr/>
        </p:nvSpPr>
        <p:spPr>
          <a:xfrm>
            <a:off x="9744364" y="1112324"/>
            <a:ext cx="22167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Applications:</a:t>
            </a:r>
          </a:p>
          <a:p>
            <a:endParaRPr lang="en-AU" dirty="0"/>
          </a:p>
          <a:p>
            <a:r>
              <a:rPr lang="en-AU" dirty="0"/>
              <a:t>Medical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Diagnostic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Pathological phenotypes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Cancer classification</a:t>
            </a:r>
          </a:p>
          <a:p>
            <a:endParaRPr lang="en-AU" dirty="0"/>
          </a:p>
          <a:p>
            <a:r>
              <a:rPr lang="en-AU" dirty="0"/>
              <a:t>Graphics/modelling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Shape segmentation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Image analysis</a:t>
            </a:r>
          </a:p>
          <a:p>
            <a:endParaRPr lang="en-AU" dirty="0"/>
          </a:p>
          <a:p>
            <a:r>
              <a:rPr lang="en-AU" dirty="0"/>
              <a:t>Biology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Bacteria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Viral evolution</a:t>
            </a:r>
          </a:p>
          <a:p>
            <a:endParaRPr lang="en-AU" dirty="0"/>
          </a:p>
          <a:p>
            <a:r>
              <a:rPr lang="en-AU" dirty="0"/>
              <a:t>…</a:t>
            </a:r>
          </a:p>
          <a:p>
            <a:endParaRPr lang="en-AU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51BB5-2E61-4A9B-BF0B-11CCC81D6179}"/>
              </a:ext>
            </a:extLst>
          </p:cNvPr>
          <p:cNvSpPr/>
          <p:nvPr/>
        </p:nvSpPr>
        <p:spPr>
          <a:xfrm>
            <a:off x="4752975" y="1389630"/>
            <a:ext cx="1855215" cy="1124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3F28C-EA59-44BD-9AC2-C03D433B7711}"/>
              </a:ext>
            </a:extLst>
          </p:cNvPr>
          <p:cNvSpPr/>
          <p:nvPr/>
        </p:nvSpPr>
        <p:spPr>
          <a:xfrm>
            <a:off x="7757203" y="1389630"/>
            <a:ext cx="1636183" cy="1124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24E1BC-8986-4FBC-B813-6DBC276FD702}"/>
              </a:ext>
            </a:extLst>
          </p:cNvPr>
          <p:cNvSpPr/>
          <p:nvPr/>
        </p:nvSpPr>
        <p:spPr>
          <a:xfrm>
            <a:off x="4972007" y="2963813"/>
            <a:ext cx="1636183" cy="1124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B40B58-8B87-4401-9DCF-04BF8CB6F379}"/>
              </a:ext>
            </a:extLst>
          </p:cNvPr>
          <p:cNvSpPr/>
          <p:nvPr/>
        </p:nvSpPr>
        <p:spPr>
          <a:xfrm>
            <a:off x="7834803" y="2963813"/>
            <a:ext cx="1558583" cy="1124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AD6BFF-E880-4053-88C5-977DBFCA86DE}"/>
              </a:ext>
            </a:extLst>
          </p:cNvPr>
          <p:cNvSpPr/>
          <p:nvPr/>
        </p:nvSpPr>
        <p:spPr>
          <a:xfrm>
            <a:off x="7610130" y="4241183"/>
            <a:ext cx="1783256" cy="1569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BFA426-EBFB-4C27-9537-C9D32B8AA8D8}"/>
              </a:ext>
            </a:extLst>
          </p:cNvPr>
          <p:cNvSpPr/>
          <p:nvPr/>
        </p:nvSpPr>
        <p:spPr>
          <a:xfrm>
            <a:off x="6542201" y="4695476"/>
            <a:ext cx="1340229" cy="625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EDDE54-9C86-4958-A9E7-237BE7171E43}"/>
              </a:ext>
            </a:extLst>
          </p:cNvPr>
          <p:cNvSpPr/>
          <p:nvPr/>
        </p:nvSpPr>
        <p:spPr>
          <a:xfrm>
            <a:off x="5180967" y="4794883"/>
            <a:ext cx="2011685" cy="1124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24346-81BF-4580-A7D8-36BEB082837C}"/>
              </a:ext>
            </a:extLst>
          </p:cNvPr>
          <p:cNvSpPr/>
          <p:nvPr/>
        </p:nvSpPr>
        <p:spPr>
          <a:xfrm>
            <a:off x="3433527" y="938147"/>
            <a:ext cx="6142182" cy="508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 animBg="1"/>
      <p:bldP spid="22" grpId="0" animBg="1"/>
      <p:bldP spid="32" grpId="0" animBg="1"/>
      <p:bldP spid="34" grpId="0" animBg="1"/>
      <p:bldP spid="39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300</Words>
  <Application>Microsoft Office PowerPoint</Application>
  <PresentationFormat>Widescreen</PresentationFormat>
  <Paragraphs>75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The rough idea of topological data analysis</vt:lpstr>
      <vt:lpstr>PowerPoint Presentation</vt:lpstr>
      <vt:lpstr>Why Topological Data Analysis?</vt:lpstr>
      <vt:lpstr>Persistent Homology après Salvador Dalí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rough idea of topological data analysis</dc:title>
  <dc:creator>Daniel Mathews</dc:creator>
  <cp:lastModifiedBy>Daniel Mathews</cp:lastModifiedBy>
  <cp:revision>6</cp:revision>
  <dcterms:created xsi:type="dcterms:W3CDTF">2021-11-03T12:07:11Z</dcterms:created>
  <dcterms:modified xsi:type="dcterms:W3CDTF">2021-11-07T01:59:55Z</dcterms:modified>
</cp:coreProperties>
</file>