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5" r:id="rId5"/>
    <p:sldId id="260" r:id="rId6"/>
    <p:sldId id="261" r:id="rId7"/>
    <p:sldId id="262" r:id="rId8"/>
    <p:sldId id="263" r:id="rId9"/>
    <p:sldId id="266" r:id="rId10"/>
    <p:sldId id="268" r:id="rId11"/>
    <p:sldId id="269" r:id="rId12"/>
    <p:sldId id="270" r:id="rId13"/>
    <p:sldId id="271" r:id="rId14"/>
    <p:sldId id="273" r:id="rId15"/>
    <p:sldId id="274" r:id="rId16"/>
    <p:sldId id="275" r:id="rId17"/>
    <p:sldId id="295" r:id="rId18"/>
    <p:sldId id="277" r:id="rId19"/>
    <p:sldId id="283" r:id="rId20"/>
    <p:sldId id="284" r:id="rId21"/>
    <p:sldId id="287" r:id="rId22"/>
    <p:sldId id="289" r:id="rId23"/>
    <p:sldId id="288" r:id="rId24"/>
    <p:sldId id="278" r:id="rId25"/>
    <p:sldId id="291" r:id="rId26"/>
    <p:sldId id="292" r:id="rId27"/>
    <p:sldId id="294" r:id="rId28"/>
    <p:sldId id="293" r:id="rId29"/>
    <p:sldId id="272" r:id="rId30"/>
    <p:sldId id="28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54232E-A435-4D25-9515-152712CC51B3}" type="datetimeFigureOut">
              <a:rPr lang="en-AU" smtClean="0"/>
              <a:t>30/08/2022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568B9B-D0A5-4823-817B-5DE04CC8BFA3}"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35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54232E-A435-4D25-9515-152712CC51B3}" type="datetimeFigureOut">
              <a:rPr lang="en-AU" smtClean="0"/>
              <a:t>30/08/2022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411379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54232E-A435-4D25-9515-152712CC51B3}" type="datetimeFigureOut">
              <a:rPr lang="en-AU" smtClean="0"/>
              <a:t>30/08/2022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83447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54232E-A435-4D25-9515-152712CC51B3}" type="datetimeFigureOut">
              <a:rPr lang="en-AU" smtClean="0"/>
              <a:t>30/08/2022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344237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54232E-A435-4D25-9515-152712CC51B3}" type="datetimeFigureOut">
              <a:rPr lang="en-AU" smtClean="0"/>
              <a:t>30/08/2022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568B9B-D0A5-4823-817B-5DE04CC8BFA3}"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93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54232E-A435-4D25-9515-152712CC51B3}" type="datetimeFigureOut">
              <a:rPr lang="en-AU" smtClean="0"/>
              <a:t>30/08/2022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2853024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54232E-A435-4D25-9515-152712CC51B3}" type="datetimeFigureOut">
              <a:rPr lang="en-AU" smtClean="0"/>
              <a:t>30/08/2022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101546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54232E-A435-4D25-9515-152712CC51B3}" type="datetimeFigureOut">
              <a:rPr lang="en-AU" smtClean="0"/>
              <a:t>30/08/2022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43505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54232E-A435-4D25-9515-152712CC51B3}" type="datetimeFigureOut">
              <a:rPr lang="en-AU" smtClean="0"/>
              <a:t>30/08/2022</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101222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154232E-A435-4D25-9515-152712CC51B3}" type="datetimeFigureOut">
              <a:rPr lang="en-AU" smtClean="0"/>
              <a:t>30/08/2022</a:t>
            </a:fld>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7568B9B-D0A5-4823-817B-5DE04CC8BFA3}" type="slidenum">
              <a:rPr lang="en-AU" smtClean="0"/>
              <a:t>‹#›</a:t>
            </a:fld>
            <a:endParaRPr lang="en-AU"/>
          </a:p>
        </p:txBody>
      </p:sp>
    </p:spTree>
    <p:extLst>
      <p:ext uri="{BB962C8B-B14F-4D97-AF65-F5344CB8AC3E}">
        <p14:creationId xmlns:p14="http://schemas.microsoft.com/office/powerpoint/2010/main" val="3513730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154232E-A435-4D25-9515-152712CC51B3}" type="datetimeFigureOut">
              <a:rPr lang="en-AU" smtClean="0"/>
              <a:t>30/08/2022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568B9B-D0A5-4823-817B-5DE04CC8BFA3}" type="slidenum">
              <a:rPr lang="en-AU" smtClean="0"/>
              <a:t>‹#›</a:t>
            </a:fld>
            <a:endParaRPr lang="en-AU"/>
          </a:p>
        </p:txBody>
      </p:sp>
    </p:spTree>
    <p:extLst>
      <p:ext uri="{BB962C8B-B14F-4D97-AF65-F5344CB8AC3E}">
        <p14:creationId xmlns:p14="http://schemas.microsoft.com/office/powerpoint/2010/main" val="232395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154232E-A435-4D25-9515-152712CC51B3}" type="datetimeFigureOut">
              <a:rPr lang="en-AU" smtClean="0"/>
              <a:t>30/08/2022</a:t>
            </a:fld>
            <a:endParaRPr lang="en-A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7568B9B-D0A5-4823-817B-5DE04CC8BFA3}" type="slidenum">
              <a:rPr lang="en-AU" smtClean="0"/>
              <a:t>‹#›</a:t>
            </a:fld>
            <a:endParaRPr lang="en-A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4642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commons.wikimedia.org/wiki/File:Euclidean_distance_2d.svg" TargetMode="Externa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commons.wikimedia.org/wiki/File:Euclidean_distance_3d_2_cropped.pn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Peas_in_pods_-_Studio.jpg"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matthewtrader.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quantamagazine.org/sphere-packing-solved-in-higher-dimensions-20160330/"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hyperlink" Target="https://commons.wikimedia.org/wiki/File:Orthorhombic.svg"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commons.wikimedia.org/w/index.php?curid=3173870" TargetMode="External"/><Relationship Id="rId5" Type="http://schemas.openxmlformats.org/officeDocument/2006/relationships/hyperlink" Target="https://en.wikipedia.org/wiki/File:Equilateral_Triangle_Lattice.svg" TargetMode="External"/><Relationship Id="rId10" Type="http://schemas.openxmlformats.org/officeDocument/2006/relationships/image" Target="../media/image24.jpg"/><Relationship Id="rId4" Type="http://schemas.openxmlformats.org/officeDocument/2006/relationships/image" Target="../media/image21.svg"/><Relationship Id="rId9"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https://commons.wikimedia.org/wiki/File:Sphalerite-unit-cell-depth-fade-3D-balls.png" TargetMode="External"/><Relationship Id="rId4" Type="http://schemas.openxmlformats.org/officeDocument/2006/relationships/hyperlink" Target="https://commons.wikimedia.org/wiki/File:Carbon_lattice_diamond.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hyperlink" Target="https://commons.wikimedia.org/wiki/File:Face-centered_orthorhombic.svg" TargetMode="External"/><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commons.wikimedia.org/wiki/File:Sites_interstitiels_cubique_a_faces_centrees.svg"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commons.wikimedia.org/wiki/File:Face-centered_orthorhombic.svg" TargetMode="External"/><Relationship Id="rId11" Type="http://schemas.openxmlformats.org/officeDocument/2006/relationships/image" Target="../media/image32.svg"/><Relationship Id="rId5" Type="http://schemas.openxmlformats.org/officeDocument/2006/relationships/hyperlink" Target="https://commons.wikimedia.org/wiki/File:Sphalerite-unit-cell-depth-fade-3D-balls.png" TargetMode="Externa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commons.wikimedia.org/wiki/File:E8_graph.svg" TargetMode="Externa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hyperlink" Target="https://cohn.mit.edu/" TargetMode="External"/><Relationship Id="rId4" Type="http://schemas.openxmlformats.org/officeDocument/2006/relationships/hyperlink" Target="https://commons.wikimedia.org/wiki/File:Noam_Elkies.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QpSnoAtciug" TargetMode="Externa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E0A9-2F0E-4EC5-ACCF-4B54E44D18E1}"/>
              </a:ext>
            </a:extLst>
          </p:cNvPr>
          <p:cNvSpPr>
            <a:spLocks noGrp="1"/>
          </p:cNvSpPr>
          <p:nvPr>
            <p:ph type="ctrTitle"/>
          </p:nvPr>
        </p:nvSpPr>
        <p:spPr>
          <a:xfrm>
            <a:off x="1097280" y="1518406"/>
            <a:ext cx="6693556" cy="2605369"/>
          </a:xfrm>
        </p:spPr>
        <p:txBody>
          <a:bodyPr>
            <a:normAutofit fontScale="90000"/>
          </a:bodyPr>
          <a:lstStyle/>
          <a:p>
            <a:r>
              <a:rPr lang="en-US" sz="6600" dirty="0"/>
              <a:t>"There is always room for a new theory in mathematics"</a:t>
            </a:r>
            <a:endParaRPr lang="en-AU" sz="6600" dirty="0"/>
          </a:p>
        </p:txBody>
      </p:sp>
      <p:sp>
        <p:nvSpPr>
          <p:cNvPr id="3" name="Subtitle 2">
            <a:extLst>
              <a:ext uri="{FF2B5EF4-FFF2-40B4-BE49-F238E27FC236}">
                <a16:creationId xmlns:a16="http://schemas.microsoft.com/office/drawing/2014/main" id="{A4BF7F27-334C-4F7A-A8E3-3F2B25B8C390}"/>
              </a:ext>
            </a:extLst>
          </p:cNvPr>
          <p:cNvSpPr>
            <a:spLocks noGrp="1"/>
          </p:cNvSpPr>
          <p:nvPr>
            <p:ph type="subTitle" idx="1"/>
          </p:nvPr>
        </p:nvSpPr>
        <p:spPr>
          <a:xfrm>
            <a:off x="1097280" y="4499181"/>
            <a:ext cx="10058400" cy="1143000"/>
          </a:xfrm>
        </p:spPr>
        <p:txBody>
          <a:bodyPr/>
          <a:lstStyle/>
          <a:p>
            <a:r>
              <a:rPr lang="en-AU" dirty="0"/>
              <a:t>Maryna Viazovska and her Mathematics</a:t>
            </a:r>
          </a:p>
        </p:txBody>
      </p:sp>
      <p:pic>
        <p:nvPicPr>
          <p:cNvPr id="7" name="Picture 6">
            <a:extLst>
              <a:ext uri="{FF2B5EF4-FFF2-40B4-BE49-F238E27FC236}">
                <a16:creationId xmlns:a16="http://schemas.microsoft.com/office/drawing/2014/main" id="{271B3734-F67B-4FB3-913C-56E595405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836" y="1518406"/>
            <a:ext cx="3536156" cy="3429000"/>
          </a:xfrm>
          <a:prstGeom prst="rect">
            <a:avLst/>
          </a:prstGeom>
        </p:spPr>
      </p:pic>
      <p:sp>
        <p:nvSpPr>
          <p:cNvPr id="8" name="TextBox 7">
            <a:extLst>
              <a:ext uri="{FF2B5EF4-FFF2-40B4-BE49-F238E27FC236}">
                <a16:creationId xmlns:a16="http://schemas.microsoft.com/office/drawing/2014/main" id="{CAFF6389-4679-4E5B-94E8-E354D4C8740D}"/>
              </a:ext>
            </a:extLst>
          </p:cNvPr>
          <p:cNvSpPr txBox="1"/>
          <p:nvPr/>
        </p:nvSpPr>
        <p:spPr>
          <a:xfrm>
            <a:off x="8670302" y="5923361"/>
            <a:ext cx="3521698" cy="369332"/>
          </a:xfrm>
          <a:prstGeom prst="rect">
            <a:avLst/>
          </a:prstGeom>
          <a:noFill/>
        </p:spPr>
        <p:txBody>
          <a:bodyPr wrap="square" rtlCol="0">
            <a:spAutoFit/>
          </a:bodyPr>
          <a:lstStyle/>
          <a:p>
            <a:r>
              <a:rPr lang="en-GB" dirty="0">
                <a:solidFill>
                  <a:schemeClr val="tx1">
                    <a:lumMod val="75000"/>
                    <a:lumOff val="25000"/>
                  </a:schemeClr>
                </a:solidFill>
              </a:rPr>
              <a:t>Daniel Mathews</a:t>
            </a:r>
            <a:r>
              <a:rPr lang="en-GB">
                <a:solidFill>
                  <a:schemeClr val="tx1">
                    <a:lumMod val="75000"/>
                    <a:lumOff val="25000"/>
                  </a:schemeClr>
                </a:solidFill>
              </a:rPr>
              <a:t>, August 30, </a:t>
            </a:r>
            <a:r>
              <a:rPr lang="en-GB" dirty="0">
                <a:solidFill>
                  <a:schemeClr val="tx1">
                    <a:lumMod val="75000"/>
                    <a:lumOff val="25000"/>
                  </a:schemeClr>
                </a:solidFill>
              </a:rPr>
              <a:t>2022</a:t>
            </a:r>
          </a:p>
        </p:txBody>
      </p:sp>
    </p:spTree>
    <p:extLst>
      <p:ext uri="{BB962C8B-B14F-4D97-AF65-F5344CB8AC3E}">
        <p14:creationId xmlns:p14="http://schemas.microsoft.com/office/powerpoint/2010/main" val="347225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6FC9-0EDD-4613-9EA9-B83FB90F5155}"/>
              </a:ext>
            </a:extLst>
          </p:cNvPr>
          <p:cNvSpPr>
            <a:spLocks noGrp="1"/>
          </p:cNvSpPr>
          <p:nvPr>
            <p:ph type="title"/>
          </p:nvPr>
        </p:nvSpPr>
        <p:spPr/>
        <p:txBody>
          <a:bodyPr/>
          <a:lstStyle/>
          <a:p>
            <a:r>
              <a:rPr lang="en-AU" dirty="0"/>
              <a:t>Sphere packing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DE7980-5B59-4CD1-BEBF-C57E621E2D9E}"/>
                  </a:ext>
                </a:extLst>
              </p:cNvPr>
              <p:cNvSpPr>
                <a:spLocks noGrp="1"/>
              </p:cNvSpPr>
              <p:nvPr>
                <p:ph idx="1"/>
              </p:nvPr>
            </p:nvSpPr>
            <p:spPr/>
            <p:txBody>
              <a:bodyPr/>
              <a:lstStyle/>
              <a:p>
                <a:r>
                  <a:rPr lang="en-AU" b="1" dirty="0"/>
                  <a:t>The sphere packing problem:</a:t>
                </a:r>
              </a:p>
              <a:p>
                <a:pPr algn="ctr"/>
                <a:r>
                  <a:rPr lang="en-AU" i="1" dirty="0"/>
                  <a:t>What is the densest packing of space with unit balls?</a:t>
                </a:r>
              </a:p>
              <a:p>
                <a:r>
                  <a:rPr lang="en-AU" dirty="0"/>
                  <a:t>May be asked in any dimension: pack </a:t>
                </a:r>
                <a14:m>
                  <m:oMath xmlns:m="http://schemas.openxmlformats.org/officeDocument/2006/math">
                    <m:sSup>
                      <m:sSupPr>
                        <m:ctrlPr>
                          <a:rPr lang="en-AU" b="0"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𝑛</m:t>
                        </m:r>
                      </m:sup>
                    </m:sSup>
                  </m:oMath>
                </a14:m>
                <a:r>
                  <a:rPr lang="en-AU" dirty="0"/>
                  <a:t> with n-dimensional unit balls.</a:t>
                </a:r>
              </a:p>
              <a:p>
                <a:r>
                  <a:rPr lang="en-AU" dirty="0"/>
                  <a:t>Unit ball: centred at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 </m:t>
                    </m:r>
                    <m:sSup>
                      <m:sSupPr>
                        <m:ctrlPr>
                          <a:rPr lang="en-AU" b="0" i="1" smtClean="0">
                            <a:latin typeface="Cambria Math" panose="02040503050406030204" pitchFamily="18" charset="0"/>
                            <a:ea typeface="Cambria Math" panose="02040503050406030204" pitchFamily="18" charset="0"/>
                          </a:rPr>
                        </m:ctrlPr>
                      </m:sSupPr>
                      <m:e>
                        <m:r>
                          <a:rPr lang="en-AU" b="0"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𝑛</m:t>
                        </m:r>
                      </m:sup>
                    </m:sSup>
                  </m:oMath>
                </a14:m>
                <a:endParaRPr lang="en-AU" dirty="0"/>
              </a:p>
              <a:p>
                <a:pPr algn="ctr"/>
                <a14:m>
                  <m:oMath xmlns:m="http://schemas.openxmlformats.org/officeDocument/2006/math">
                    <m:r>
                      <a:rPr lang="en-AU" b="0" i="1" smtClean="0">
                        <a:latin typeface="Cambria Math" panose="02040503050406030204" pitchFamily="18" charset="0"/>
                      </a:rPr>
                      <m:t>𝐵</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d>
                      <m:dPr>
                        <m:begChr m:val="{"/>
                        <m:endChr m:val="}"/>
                        <m:ctrlPr>
                          <a:rPr lang="en-AU" i="1">
                            <a:latin typeface="Cambria Math" panose="02040503050406030204" pitchFamily="18" charset="0"/>
                          </a:rPr>
                        </m:ctrlPr>
                      </m:dPr>
                      <m:e>
                        <m:r>
                          <a:rPr lang="en-AU" i="1">
                            <a:latin typeface="Cambria Math" panose="02040503050406030204" pitchFamily="18" charset="0"/>
                          </a:rPr>
                          <m:t>𝑝</m:t>
                        </m:r>
                        <m:r>
                          <a:rPr lang="en-AU" i="1">
                            <a:latin typeface="Cambria Math" panose="02040503050406030204" pitchFamily="18" charset="0"/>
                          </a:rPr>
                          <m:t>∈ </m:t>
                        </m:r>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ℝ</m:t>
                            </m:r>
                          </m:e>
                          <m:sup>
                            <m:r>
                              <a:rPr lang="en-AU" i="1">
                                <a:latin typeface="Cambria Math" panose="02040503050406030204" pitchFamily="18" charset="0"/>
                                <a:ea typeface="Cambria Math" panose="02040503050406030204" pitchFamily="18" charset="0"/>
                              </a:rPr>
                              <m:t>𝑛</m:t>
                            </m:r>
                          </m:sup>
                        </m:sSup>
                        <m:r>
                          <a:rPr lang="en-AU" i="1">
                            <a:latin typeface="Cambria Math" panose="02040503050406030204" pitchFamily="18" charset="0"/>
                            <a:ea typeface="Cambria Math" panose="02040503050406030204" pitchFamily="18" charset="0"/>
                          </a:rPr>
                          <m:t> :</m:t>
                        </m:r>
                        <m:r>
                          <m:rPr>
                            <m:sty m:val="p"/>
                          </m:rPr>
                          <a:rPr lang="en-AU" b="0" i="0" smtClean="0">
                            <a:latin typeface="Cambria Math" panose="02040503050406030204" pitchFamily="18" charset="0"/>
                            <a:ea typeface="Cambria Math" panose="02040503050406030204" pitchFamily="18" charset="0"/>
                          </a:rPr>
                          <m:t>the</m:t>
                        </m:r>
                        <m:r>
                          <a:rPr lang="en-AU" b="0" i="0" smtClean="0">
                            <a:latin typeface="Cambria Math" panose="02040503050406030204" pitchFamily="18" charset="0"/>
                            <a:ea typeface="Cambria Math" panose="02040503050406030204" pitchFamily="18" charset="0"/>
                          </a:rPr>
                          <m:t> </m:t>
                        </m:r>
                        <m:r>
                          <m:rPr>
                            <m:sty m:val="p"/>
                          </m:rPr>
                          <a:rPr lang="en-AU" b="0" i="0" smtClean="0">
                            <a:latin typeface="Cambria Math" panose="02040503050406030204" pitchFamily="18" charset="0"/>
                            <a:ea typeface="Cambria Math" panose="02040503050406030204" pitchFamily="18" charset="0"/>
                          </a:rPr>
                          <m:t>distance</m:t>
                        </m:r>
                        <m:r>
                          <a:rPr lang="en-AU" b="0" i="0" smtClean="0">
                            <a:latin typeface="Cambria Math" panose="02040503050406030204" pitchFamily="18" charset="0"/>
                            <a:ea typeface="Cambria Math" panose="02040503050406030204" pitchFamily="18" charset="0"/>
                          </a:rPr>
                          <m:t> </m:t>
                        </m:r>
                        <m:r>
                          <m:rPr>
                            <m:sty m:val="p"/>
                          </m:rPr>
                          <a:rPr lang="en-AU" b="0" i="0" smtClean="0">
                            <a:latin typeface="Cambria Math" panose="02040503050406030204" pitchFamily="18" charset="0"/>
                            <a:ea typeface="Cambria Math" panose="02040503050406030204" pitchFamily="18" charset="0"/>
                          </a:rPr>
                          <m:t>from</m:t>
                        </m:r>
                        <m:r>
                          <a:rPr lang="en-AU" b="0" i="0" smtClean="0">
                            <a:latin typeface="Cambria Math" panose="02040503050406030204" pitchFamily="18" charset="0"/>
                            <a:ea typeface="Cambria Math" panose="02040503050406030204" pitchFamily="18" charset="0"/>
                          </a:rPr>
                          <m:t> </m:t>
                        </m:r>
                        <m:r>
                          <a:rPr lang="en-AU" b="0" i="1" smtClean="0">
                            <a:latin typeface="Cambria Math" panose="02040503050406030204" pitchFamily="18" charset="0"/>
                            <a:ea typeface="Cambria Math" panose="02040503050406030204" pitchFamily="18" charset="0"/>
                          </a:rPr>
                          <m:t>𝑝</m:t>
                        </m:r>
                        <m:r>
                          <a:rPr lang="en-AU" b="0" i="1" smtClean="0">
                            <a:latin typeface="Cambria Math" panose="02040503050406030204" pitchFamily="18" charset="0"/>
                            <a:ea typeface="Cambria Math" panose="02040503050406030204" pitchFamily="18" charset="0"/>
                          </a:rPr>
                          <m:t> </m:t>
                        </m:r>
                        <m:r>
                          <m:rPr>
                            <m:sty m:val="p"/>
                          </m:rPr>
                          <a:rPr lang="en-AU" b="0" i="0" smtClean="0">
                            <a:latin typeface="Cambria Math" panose="02040503050406030204" pitchFamily="18" charset="0"/>
                            <a:ea typeface="Cambria Math" panose="02040503050406030204" pitchFamily="18" charset="0"/>
                          </a:rPr>
                          <m:t>to</m:t>
                        </m:r>
                        <m:r>
                          <a:rPr lang="en-AU" b="0" i="0" smtClean="0">
                            <a:latin typeface="Cambria Math" panose="02040503050406030204" pitchFamily="18" charset="0"/>
                            <a:ea typeface="Cambria Math" panose="02040503050406030204" pitchFamily="18" charset="0"/>
                          </a:rPr>
                          <m:t> </m:t>
                        </m:r>
                        <m:r>
                          <a:rPr lang="en-AU" b="0" i="1" smtClean="0">
                            <a:latin typeface="Cambria Math" panose="02040503050406030204" pitchFamily="18" charset="0"/>
                            <a:ea typeface="Cambria Math" panose="02040503050406030204" pitchFamily="18" charset="0"/>
                          </a:rPr>
                          <m:t>𝑥</m:t>
                        </m:r>
                        <m:r>
                          <a:rPr lang="en-AU" b="0" i="1" smtClean="0">
                            <a:latin typeface="Cambria Math" panose="02040503050406030204" pitchFamily="18" charset="0"/>
                            <a:ea typeface="Cambria Math" panose="02040503050406030204" pitchFamily="18" charset="0"/>
                          </a:rPr>
                          <m:t> </m:t>
                        </m:r>
                        <m:r>
                          <m:rPr>
                            <m:sty m:val="p"/>
                          </m:rPr>
                          <a:rPr lang="en-AU" b="0" i="0" smtClean="0">
                            <a:latin typeface="Cambria Math" panose="02040503050406030204" pitchFamily="18" charset="0"/>
                            <a:ea typeface="Cambria Math" panose="02040503050406030204" pitchFamily="18" charset="0"/>
                          </a:rPr>
                          <m:t>is</m:t>
                        </m:r>
                        <m:r>
                          <a:rPr lang="en-AU" b="0" i="0" smtClean="0">
                            <a:latin typeface="Cambria Math" panose="02040503050406030204" pitchFamily="18" charset="0"/>
                            <a:ea typeface="Cambria Math" panose="02040503050406030204" pitchFamily="18" charset="0"/>
                          </a:rPr>
                          <m:t> </m:t>
                        </m:r>
                        <m:r>
                          <m:rPr>
                            <m:sty m:val="p"/>
                          </m:rPr>
                          <a:rPr lang="en-AU" b="0" i="0" smtClean="0">
                            <a:latin typeface="Cambria Math" panose="02040503050406030204" pitchFamily="18" charset="0"/>
                            <a:ea typeface="Cambria Math" panose="02040503050406030204" pitchFamily="18" charset="0"/>
                          </a:rPr>
                          <m:t>less</m:t>
                        </m:r>
                        <m:r>
                          <a:rPr lang="en-AU" b="0" i="0" smtClean="0">
                            <a:latin typeface="Cambria Math" panose="02040503050406030204" pitchFamily="18" charset="0"/>
                            <a:ea typeface="Cambria Math" panose="02040503050406030204" pitchFamily="18" charset="0"/>
                          </a:rPr>
                          <m:t> </m:t>
                        </m:r>
                        <m:r>
                          <m:rPr>
                            <m:sty m:val="p"/>
                          </m:rPr>
                          <a:rPr lang="en-AU" b="0" i="0" smtClean="0">
                            <a:latin typeface="Cambria Math" panose="02040503050406030204" pitchFamily="18" charset="0"/>
                            <a:ea typeface="Cambria Math" panose="02040503050406030204" pitchFamily="18" charset="0"/>
                          </a:rPr>
                          <m:t>than</m:t>
                        </m:r>
                        <m:r>
                          <a:rPr lang="en-AU" b="0" i="0" smtClean="0">
                            <a:latin typeface="Cambria Math" panose="02040503050406030204" pitchFamily="18" charset="0"/>
                            <a:ea typeface="Cambria Math" panose="02040503050406030204" pitchFamily="18" charset="0"/>
                          </a:rPr>
                          <m:t> </m:t>
                        </m:r>
                        <m:r>
                          <a:rPr lang="en-AU" b="0" i="1" smtClean="0">
                            <a:latin typeface="Cambria Math" panose="02040503050406030204" pitchFamily="18" charset="0"/>
                            <a:ea typeface="Cambria Math" panose="02040503050406030204" pitchFamily="18" charset="0"/>
                          </a:rPr>
                          <m:t>1</m:t>
                        </m:r>
                      </m:e>
                    </m:d>
                  </m:oMath>
                </a14:m>
                <a:br>
                  <a:rPr lang="en-AU" dirty="0">
                    <a:ea typeface="Cambria Math" panose="02040503050406030204" pitchFamily="18" charset="0"/>
                  </a:rPr>
                </a:br>
                <a14:m>
                  <m:oMath xmlns:m="http://schemas.openxmlformats.org/officeDocument/2006/math">
                    <m:r>
                      <a:rPr lang="en-AU" b="0" i="1" smtClean="0">
                        <a:latin typeface="Cambria Math" panose="02040503050406030204" pitchFamily="18" charset="0"/>
                        <a:ea typeface="Cambria Math" panose="02040503050406030204" pitchFamily="18" charset="0"/>
                      </a:rPr>
                      <m:t>=</m:t>
                    </m:r>
                    <m:d>
                      <m:dPr>
                        <m:begChr m:val="{"/>
                        <m:endChr m:val="}"/>
                        <m:ctrlPr>
                          <a:rPr lang="en-AU" i="1">
                            <a:latin typeface="Cambria Math" panose="02040503050406030204" pitchFamily="18" charset="0"/>
                          </a:rPr>
                        </m:ctrlPr>
                      </m:dPr>
                      <m:e>
                        <m:r>
                          <a:rPr lang="en-AU" i="1">
                            <a:latin typeface="Cambria Math" panose="02040503050406030204" pitchFamily="18" charset="0"/>
                          </a:rPr>
                          <m:t>𝑝</m:t>
                        </m:r>
                        <m:r>
                          <a:rPr lang="en-AU" i="1">
                            <a:latin typeface="Cambria Math" panose="02040503050406030204" pitchFamily="18" charset="0"/>
                          </a:rPr>
                          <m:t>∈ </m:t>
                        </m:r>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ℝ</m:t>
                            </m:r>
                          </m:e>
                          <m:sup>
                            <m:r>
                              <a:rPr lang="en-AU" i="1">
                                <a:latin typeface="Cambria Math" panose="02040503050406030204" pitchFamily="18" charset="0"/>
                                <a:ea typeface="Cambria Math" panose="02040503050406030204" pitchFamily="18" charset="0"/>
                              </a:rPr>
                              <m:t>𝑛</m:t>
                            </m:r>
                          </m:sup>
                        </m:sSup>
                        <m:r>
                          <a:rPr lang="en-AU" i="1">
                            <a:latin typeface="Cambria Math" panose="02040503050406030204" pitchFamily="18" charset="0"/>
                            <a:ea typeface="Cambria Math" panose="02040503050406030204" pitchFamily="18" charset="0"/>
                          </a:rPr>
                          <m:t> : </m:t>
                        </m:r>
                        <m:d>
                          <m:dPr>
                            <m:begChr m:val="|"/>
                            <m:endChr m:val="|"/>
                            <m:ctrlPr>
                              <a:rPr lang="en-A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𝑝</m:t>
                            </m:r>
                            <m:r>
                              <a:rPr lang="en-AU" i="1">
                                <a:latin typeface="Cambria Math" panose="02040503050406030204" pitchFamily="18" charset="0"/>
                                <a:ea typeface="Cambria Math" panose="02040503050406030204" pitchFamily="18" charset="0"/>
                              </a:rPr>
                              <m:t>−</m:t>
                            </m:r>
                            <m:r>
                              <a:rPr lang="en-AU" i="1">
                                <a:latin typeface="Cambria Math" panose="02040503050406030204" pitchFamily="18" charset="0"/>
                                <a:ea typeface="Cambria Math" panose="02040503050406030204" pitchFamily="18" charset="0"/>
                              </a:rPr>
                              <m:t>𝑥</m:t>
                            </m:r>
                          </m:e>
                        </m:d>
                        <m:r>
                          <a:rPr lang="en-AU" i="1">
                            <a:latin typeface="Cambria Math" panose="02040503050406030204" pitchFamily="18" charset="0"/>
                            <a:ea typeface="Cambria Math" panose="02040503050406030204" pitchFamily="18" charset="0"/>
                          </a:rPr>
                          <m:t>&lt;1</m:t>
                        </m:r>
                      </m:e>
                    </m:d>
                  </m:oMath>
                </a14:m>
                <a:endParaRPr lang="en-AU" dirty="0"/>
              </a:p>
              <a:p>
                <a:pPr algn="ctr"/>
                <a:endParaRPr lang="en-AU" dirty="0"/>
              </a:p>
              <a:p>
                <a:pPr algn="ctr"/>
                <a:endParaRPr lang="en-AU" dirty="0"/>
              </a:p>
            </p:txBody>
          </p:sp>
        </mc:Choice>
        <mc:Fallback xmlns="">
          <p:sp>
            <p:nvSpPr>
              <p:cNvPr id="3" name="Content Placeholder 2">
                <a:extLst>
                  <a:ext uri="{FF2B5EF4-FFF2-40B4-BE49-F238E27FC236}">
                    <a16:creationId xmlns:a16="http://schemas.microsoft.com/office/drawing/2014/main" id="{E4DE7980-5B59-4CD1-BEBF-C57E621E2D9E}"/>
                  </a:ext>
                </a:extLst>
              </p:cNvPr>
              <p:cNvSpPr>
                <a:spLocks noGrp="1" noRot="1" noChangeAspect="1" noMove="1" noResize="1" noEditPoints="1" noAdjustHandles="1" noChangeArrowheads="1" noChangeShapeType="1" noTextEdit="1"/>
              </p:cNvSpPr>
              <p:nvPr>
                <p:ph idx="1"/>
              </p:nvPr>
            </p:nvSpPr>
            <p:spPr>
              <a:blipFill>
                <a:blip r:embed="rId2"/>
                <a:stretch>
                  <a:fillRect l="-606" t="-1667"/>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738C9918-DA5F-486A-872A-4F6B8BBDE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734" y="4414550"/>
            <a:ext cx="1472580" cy="1472580"/>
          </a:xfrm>
          <a:prstGeom prst="rect">
            <a:avLst/>
          </a:prstGeom>
        </p:spPr>
      </p:pic>
      <p:cxnSp>
        <p:nvCxnSpPr>
          <p:cNvPr id="7" name="Straight Connector 6">
            <a:extLst>
              <a:ext uri="{FF2B5EF4-FFF2-40B4-BE49-F238E27FC236}">
                <a16:creationId xmlns:a16="http://schemas.microsoft.com/office/drawing/2014/main" id="{7D1B804A-768C-43BC-93FE-4F15B99C2D6A}"/>
              </a:ext>
            </a:extLst>
          </p:cNvPr>
          <p:cNvCxnSpPr/>
          <p:nvPr/>
        </p:nvCxnSpPr>
        <p:spPr>
          <a:xfrm>
            <a:off x="2181137" y="5137418"/>
            <a:ext cx="1291905" cy="0"/>
          </a:xfrm>
          <a:prstGeom prst="line">
            <a:avLst/>
          </a:prstGeom>
          <a:ln/>
        </p:spPr>
        <p:style>
          <a:lnRef idx="3">
            <a:schemeClr val="dk1"/>
          </a:lnRef>
          <a:fillRef idx="0">
            <a:schemeClr val="dk1"/>
          </a:fillRef>
          <a:effectRef idx="2">
            <a:schemeClr val="dk1"/>
          </a:effectRef>
          <a:fontRef idx="minor">
            <a:schemeClr val="tx1"/>
          </a:fontRef>
        </p:style>
      </p:cxnSp>
      <p:sp>
        <p:nvSpPr>
          <p:cNvPr id="9" name="Oval 8">
            <a:extLst>
              <a:ext uri="{FF2B5EF4-FFF2-40B4-BE49-F238E27FC236}">
                <a16:creationId xmlns:a16="http://schemas.microsoft.com/office/drawing/2014/main" id="{6CADA18C-4FC7-4E4B-ABE6-7131DC7099B1}"/>
              </a:ext>
            </a:extLst>
          </p:cNvPr>
          <p:cNvSpPr/>
          <p:nvPr/>
        </p:nvSpPr>
        <p:spPr>
          <a:xfrm>
            <a:off x="5480527" y="4504887"/>
            <a:ext cx="1291905" cy="1291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633C5002-59C6-358F-213D-FE337183DEB9}"/>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151233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2A1E-EAF2-4E26-9DCF-EF163A49D25C}"/>
              </a:ext>
            </a:extLst>
          </p:cNvPr>
          <p:cNvSpPr>
            <a:spLocks noGrp="1"/>
          </p:cNvSpPr>
          <p:nvPr>
            <p:ph type="title"/>
          </p:nvPr>
        </p:nvSpPr>
        <p:spPr/>
        <p:txBody>
          <a:bodyPr/>
          <a:lstStyle/>
          <a:p>
            <a:r>
              <a:rPr lang="en-AU" dirty="0"/>
              <a:t>Higher dimensions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3DB1DD-4FF9-4BD9-AABF-728D990FD4AC}"/>
                  </a:ext>
                </a:extLst>
              </p:cNvPr>
              <p:cNvSpPr>
                <a:spLocks noGrp="1"/>
              </p:cNvSpPr>
              <p:nvPr>
                <p:ph idx="1"/>
              </p:nvPr>
            </p:nvSpPr>
            <p:spPr/>
            <p:txBody>
              <a:bodyPr/>
              <a:lstStyle/>
              <a:p>
                <a:r>
                  <a:rPr lang="en-AU" dirty="0"/>
                  <a:t>Do not be afraid! Just don’t expect to visualise!</a:t>
                </a:r>
              </a:p>
              <a:p>
                <a:r>
                  <a:rPr lang="en-AU" dirty="0"/>
                  <a:t>A point in </a:t>
                </a:r>
                <a14:m>
                  <m:oMath xmlns:m="http://schemas.openxmlformats.org/officeDocument/2006/math">
                    <m:sSup>
                      <m:sSupPr>
                        <m:ctrlPr>
                          <a:rPr lang="en-AU" b="0"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2</m:t>
                        </m:r>
                      </m:sup>
                    </m:sSup>
                  </m:oMath>
                </a14:m>
                <a:r>
                  <a:rPr lang="en-AU" dirty="0"/>
                  <a:t> is given by</a:t>
                </a:r>
              </a:p>
              <a:p>
                <a:pPr algn="ctr"/>
                <a14:m>
                  <m:oMath xmlns:m="http://schemas.openxmlformats.org/officeDocument/2006/math">
                    <m:r>
                      <a:rPr lang="en-AU" b="0" i="1" smtClean="0">
                        <a:latin typeface="Cambria Math" panose="02040503050406030204" pitchFamily="18" charset="0"/>
                      </a:rPr>
                      <m:t>𝑝</m:t>
                    </m:r>
                    <m:r>
                      <a:rPr lang="en-AU" b="0" i="1" smtClean="0">
                        <a:latin typeface="Cambria Math" panose="02040503050406030204" pitchFamily="18" charset="0"/>
                      </a:rPr>
                      <m:t>=</m:t>
                    </m:r>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2</m:t>
                            </m:r>
                          </m:sub>
                        </m:sSub>
                      </m:e>
                    </m:d>
                  </m:oMath>
                </a14:m>
                <a:endParaRPr lang="en-AU" b="0" dirty="0"/>
              </a:p>
              <a:p>
                <a:r>
                  <a:rPr lang="en-AU" dirty="0"/>
                  <a:t>And the distance </a:t>
                </a:r>
                <a14:m>
                  <m:oMath xmlns:m="http://schemas.openxmlformats.org/officeDocument/2006/math">
                    <m:d>
                      <m:dPr>
                        <m:begChr m:val="|"/>
                        <m:endChr m:val="|"/>
                        <m:ctrlPr>
                          <a:rPr lang="en-AU" i="1" smtClean="0">
                            <a:latin typeface="Cambria Math" panose="02040503050406030204" pitchFamily="18" charset="0"/>
                          </a:rPr>
                        </m:ctrlPr>
                      </m:dPr>
                      <m:e>
                        <m:r>
                          <a:rPr lang="en-AU" b="0" i="1" smtClean="0">
                            <a:latin typeface="Cambria Math" panose="02040503050406030204" pitchFamily="18" charset="0"/>
                          </a:rPr>
                          <m:t>𝑝</m:t>
                        </m:r>
                        <m:r>
                          <a:rPr lang="en-AU" b="0" i="1" smtClean="0">
                            <a:latin typeface="Cambria Math" panose="02040503050406030204" pitchFamily="18" charset="0"/>
                          </a:rPr>
                          <m:t>−</m:t>
                        </m:r>
                        <m:r>
                          <a:rPr lang="en-AU" b="0" i="1" smtClean="0">
                            <a:latin typeface="Cambria Math" panose="02040503050406030204" pitchFamily="18" charset="0"/>
                          </a:rPr>
                          <m:t>𝑞</m:t>
                        </m:r>
                      </m:e>
                    </m:d>
                  </m:oMath>
                </a14:m>
                <a:r>
                  <a:rPr lang="en-AU" dirty="0"/>
                  <a:t> between two points </a:t>
                </a:r>
                <a14:m>
                  <m:oMath xmlns:m="http://schemas.openxmlformats.org/officeDocument/2006/math">
                    <m:r>
                      <a:rPr lang="en-AU" b="0" i="1" smtClean="0">
                        <a:latin typeface="Cambria Math" panose="02040503050406030204" pitchFamily="18" charset="0"/>
                      </a:rPr>
                      <m:t>𝑝</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2</m:t>
                        </m:r>
                      </m:sub>
                    </m:sSub>
                    <m:r>
                      <a:rPr lang="en-AU" b="0" i="1" smtClean="0">
                        <a:latin typeface="Cambria Math" panose="02040503050406030204" pitchFamily="18" charset="0"/>
                      </a:rPr>
                      <m:t>)</m:t>
                    </m:r>
                  </m:oMath>
                </a14:m>
                <a:r>
                  <a:rPr lang="en-AU" dirty="0"/>
                  <a:t> and </a:t>
                </a:r>
                <a14:m>
                  <m:oMath xmlns:m="http://schemas.openxmlformats.org/officeDocument/2006/math">
                    <m:r>
                      <a:rPr lang="en-AU" b="0" i="1" smtClean="0">
                        <a:latin typeface="Cambria Math" panose="02040503050406030204" pitchFamily="18" charset="0"/>
                      </a:rPr>
                      <m:t>𝑞</m:t>
                    </m:r>
                    <m:r>
                      <a:rPr lang="en-AU" b="0" i="1" smtClean="0">
                        <a:latin typeface="Cambria Math" panose="02040503050406030204" pitchFamily="18" charset="0"/>
                      </a:rPr>
                      <m:t>=</m:t>
                    </m:r>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𝑞</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𝑞</m:t>
                            </m:r>
                          </m:e>
                          <m:sub>
                            <m:r>
                              <a:rPr lang="en-AU" b="0" i="1" smtClean="0">
                                <a:latin typeface="Cambria Math" panose="02040503050406030204" pitchFamily="18" charset="0"/>
                              </a:rPr>
                              <m:t>2</m:t>
                            </m:r>
                          </m:sub>
                        </m:sSub>
                      </m:e>
                    </m:d>
                  </m:oMath>
                </a14:m>
                <a:r>
                  <a:rPr lang="en-AU" dirty="0"/>
                  <a:t> is given by</a:t>
                </a:r>
              </a:p>
              <a:p>
                <a:pPr algn="ctr"/>
                <a14:m>
                  <m:oMath xmlns:m="http://schemas.openxmlformats.org/officeDocument/2006/math">
                    <m:sSup>
                      <m:sSupPr>
                        <m:ctrlPr>
                          <a:rPr lang="en-AU" b="0" i="1" smtClean="0">
                            <a:latin typeface="Cambria Math" panose="02040503050406030204" pitchFamily="18" charset="0"/>
                          </a:rPr>
                        </m:ctrlPr>
                      </m:sSupPr>
                      <m:e>
                        <m:d>
                          <m:dPr>
                            <m:begChr m:val="|"/>
                            <m:endChr m:val="|"/>
                            <m:ctrlPr>
                              <a:rPr lang="en-AU" i="1" smtClean="0">
                                <a:latin typeface="Cambria Math" panose="02040503050406030204" pitchFamily="18" charset="0"/>
                              </a:rPr>
                            </m:ctrlPr>
                          </m:dPr>
                          <m:e>
                            <m:r>
                              <a:rPr lang="en-AU" b="0" i="1" smtClean="0">
                                <a:latin typeface="Cambria Math" panose="02040503050406030204" pitchFamily="18" charset="0"/>
                              </a:rPr>
                              <m:t>𝑝</m:t>
                            </m:r>
                            <m:r>
                              <a:rPr lang="en-AU" b="0" i="1" smtClean="0">
                                <a:latin typeface="Cambria Math" panose="02040503050406030204" pitchFamily="18" charset="0"/>
                              </a:rPr>
                              <m:t>−</m:t>
                            </m:r>
                            <m:r>
                              <a:rPr lang="en-AU" b="0" i="1" smtClean="0">
                                <a:latin typeface="Cambria Math" panose="02040503050406030204" pitchFamily="18" charset="0"/>
                              </a:rPr>
                              <m:t>𝑞</m:t>
                            </m:r>
                          </m:e>
                        </m:d>
                      </m:e>
                      <m:sup>
                        <m:r>
                          <a:rPr lang="en-AU" b="0" i="1" smtClean="0">
                            <a:latin typeface="Cambria Math" panose="02040503050406030204" pitchFamily="18" charset="0"/>
                          </a:rPr>
                          <m:t>2</m:t>
                        </m:r>
                      </m:sup>
                    </m:sSup>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𝑞</m:t>
                                </m:r>
                              </m:e>
                              <m:sub>
                                <m:r>
                                  <a:rPr lang="en-AU" b="0" i="1" smtClean="0">
                                    <a:latin typeface="Cambria Math" panose="02040503050406030204" pitchFamily="18" charset="0"/>
                                  </a:rPr>
                                  <m:t>1</m:t>
                                </m:r>
                              </m:sub>
                            </m:sSub>
                          </m:e>
                        </m:d>
                      </m:e>
                      <m:sup>
                        <m:r>
                          <a:rPr lang="en-AU" b="0" i="1" smtClean="0">
                            <a:latin typeface="Cambria Math" panose="02040503050406030204" pitchFamily="18" charset="0"/>
                          </a:rPr>
                          <m:t>2</m:t>
                        </m:r>
                      </m:sup>
                    </m:sSup>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2</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𝑞</m:t>
                                </m:r>
                              </m:e>
                              <m:sub>
                                <m:r>
                                  <a:rPr lang="en-AU" b="0" i="1" smtClean="0">
                                    <a:latin typeface="Cambria Math" panose="02040503050406030204" pitchFamily="18" charset="0"/>
                                  </a:rPr>
                                  <m:t>2</m:t>
                                </m:r>
                              </m:sub>
                            </m:sSub>
                          </m:e>
                        </m:d>
                      </m:e>
                      <m:sup>
                        <m:r>
                          <a:rPr lang="en-AU" b="0" i="1" smtClean="0">
                            <a:latin typeface="Cambria Math" panose="02040503050406030204" pitchFamily="18" charset="0"/>
                          </a:rPr>
                          <m:t>2</m:t>
                        </m:r>
                      </m:sup>
                    </m:sSup>
                  </m:oMath>
                </a14:m>
                <a:endParaRPr lang="en-AU" dirty="0"/>
              </a:p>
              <a:p>
                <a:endParaRPr lang="en-AU" dirty="0"/>
              </a:p>
              <a:p>
                <a:endParaRPr lang="en-AU" dirty="0"/>
              </a:p>
            </p:txBody>
          </p:sp>
        </mc:Choice>
        <mc:Fallback xmlns="">
          <p:sp>
            <p:nvSpPr>
              <p:cNvPr id="3" name="Content Placeholder 2">
                <a:extLst>
                  <a:ext uri="{FF2B5EF4-FFF2-40B4-BE49-F238E27FC236}">
                    <a16:creationId xmlns:a16="http://schemas.microsoft.com/office/drawing/2014/main" id="{973DB1DD-4FF9-4BD9-AABF-728D990FD4AC}"/>
                  </a:ext>
                </a:extLst>
              </p:cNvPr>
              <p:cNvSpPr>
                <a:spLocks noGrp="1" noRot="1" noChangeAspect="1" noMove="1" noResize="1" noEditPoints="1" noAdjustHandles="1" noChangeArrowheads="1" noChangeShapeType="1" noTextEdit="1"/>
              </p:cNvSpPr>
              <p:nvPr>
                <p:ph idx="1"/>
              </p:nvPr>
            </p:nvSpPr>
            <p:spPr>
              <a:blipFill>
                <a:blip r:embed="rId2"/>
                <a:stretch>
                  <a:fillRect l="-606" t="-1667"/>
                </a:stretch>
              </a:blipFill>
            </p:spPr>
            <p:txBody>
              <a:bodyPr/>
              <a:lstStyle/>
              <a:p>
                <a:r>
                  <a:rPr lang="en-AU">
                    <a:noFill/>
                  </a:rPr>
                  <a:t> </a:t>
                </a:r>
              </a:p>
            </p:txBody>
          </p:sp>
        </mc:Fallback>
      </mc:AlternateContent>
      <p:pic>
        <p:nvPicPr>
          <p:cNvPr id="5" name="Graphic 4">
            <a:extLst>
              <a:ext uri="{FF2B5EF4-FFF2-40B4-BE49-F238E27FC236}">
                <a16:creationId xmlns:a16="http://schemas.microsoft.com/office/drawing/2014/main" id="{4B855185-3C92-47B4-B085-D2FEB1382C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6554" y="4454554"/>
            <a:ext cx="2618892" cy="1800488"/>
          </a:xfrm>
          <a:prstGeom prst="rect">
            <a:avLst/>
          </a:prstGeom>
        </p:spPr>
      </p:pic>
      <p:sp>
        <p:nvSpPr>
          <p:cNvPr id="4" name="TextBox 3">
            <a:extLst>
              <a:ext uri="{FF2B5EF4-FFF2-40B4-BE49-F238E27FC236}">
                <a16:creationId xmlns:a16="http://schemas.microsoft.com/office/drawing/2014/main" id="{81C1825B-C423-B174-DE89-5B29C9ADC78D}"/>
              </a:ext>
            </a:extLst>
          </p:cNvPr>
          <p:cNvSpPr txBox="1"/>
          <p:nvPr/>
        </p:nvSpPr>
        <p:spPr>
          <a:xfrm>
            <a:off x="10684856" y="6627168"/>
            <a:ext cx="1507144" cy="230832"/>
          </a:xfrm>
          <a:prstGeom prst="rect">
            <a:avLst/>
          </a:prstGeom>
          <a:noFill/>
        </p:spPr>
        <p:txBody>
          <a:bodyPr wrap="none" rtlCol="0">
            <a:spAutoFit/>
          </a:bodyPr>
          <a:lstStyle/>
          <a:p>
            <a:r>
              <a:rPr lang="en-GB" sz="900" dirty="0"/>
              <a:t>Source: </a:t>
            </a:r>
            <a:r>
              <a:rPr lang="en-GB" sz="900" dirty="0">
                <a:hlinkClick r:id="rId5"/>
              </a:rPr>
              <a:t>Wikipedia</a:t>
            </a:r>
            <a:r>
              <a:rPr lang="en-GB" sz="900" dirty="0"/>
              <a:t>, </a:t>
            </a:r>
            <a:r>
              <a:rPr lang="en-GB" sz="900" dirty="0" err="1"/>
              <a:t>Kmhkmh</a:t>
            </a:r>
            <a:endParaRPr lang="en-GB" sz="900" dirty="0"/>
          </a:p>
        </p:txBody>
      </p:sp>
      <p:sp>
        <p:nvSpPr>
          <p:cNvPr id="6" name="TextBox 5">
            <a:extLst>
              <a:ext uri="{FF2B5EF4-FFF2-40B4-BE49-F238E27FC236}">
                <a16:creationId xmlns:a16="http://schemas.microsoft.com/office/drawing/2014/main" id="{045CFB99-4794-78E5-86AE-62D4056F8277}"/>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1943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2A1E-EAF2-4E26-9DCF-EF163A49D25C}"/>
              </a:ext>
            </a:extLst>
          </p:cNvPr>
          <p:cNvSpPr>
            <a:spLocks noGrp="1"/>
          </p:cNvSpPr>
          <p:nvPr>
            <p:ph type="title"/>
          </p:nvPr>
        </p:nvSpPr>
        <p:spPr/>
        <p:txBody>
          <a:bodyPr/>
          <a:lstStyle/>
          <a:p>
            <a:r>
              <a:rPr lang="en-AU" dirty="0"/>
              <a:t>Higher dimensions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3DB1DD-4FF9-4BD9-AABF-728D990FD4AC}"/>
                  </a:ext>
                </a:extLst>
              </p:cNvPr>
              <p:cNvSpPr>
                <a:spLocks noGrp="1"/>
              </p:cNvSpPr>
              <p:nvPr>
                <p:ph idx="1"/>
              </p:nvPr>
            </p:nvSpPr>
            <p:spPr/>
            <p:txBody>
              <a:bodyPr/>
              <a:lstStyle/>
              <a:p>
                <a:r>
                  <a:rPr lang="en-AU" dirty="0"/>
                  <a:t>Do not be afraid! Just don’t expect to visualise!</a:t>
                </a:r>
              </a:p>
              <a:p>
                <a:r>
                  <a:rPr lang="en-AU" dirty="0"/>
                  <a:t>A point in </a:t>
                </a:r>
                <a14:m>
                  <m:oMath xmlns:m="http://schemas.openxmlformats.org/officeDocument/2006/math">
                    <m:sSup>
                      <m:sSupPr>
                        <m:ctrlPr>
                          <a:rPr lang="en-AU" b="0"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3</m:t>
                        </m:r>
                      </m:sup>
                    </m:sSup>
                  </m:oMath>
                </a14:m>
                <a:r>
                  <a:rPr lang="en-AU" dirty="0"/>
                  <a:t> is given by</a:t>
                </a:r>
              </a:p>
              <a:p>
                <a:pPr algn="ctr"/>
                <a14:m>
                  <m:oMath xmlns:m="http://schemas.openxmlformats.org/officeDocument/2006/math">
                    <m:r>
                      <a:rPr lang="en-AU" b="0" i="1" smtClean="0">
                        <a:latin typeface="Cambria Math" panose="02040503050406030204" pitchFamily="18" charset="0"/>
                      </a:rPr>
                      <m:t>𝑝</m:t>
                    </m:r>
                    <m:r>
                      <a:rPr lang="en-AU" b="0" i="1" smtClean="0">
                        <a:latin typeface="Cambria Math" panose="02040503050406030204" pitchFamily="18" charset="0"/>
                      </a:rPr>
                      <m:t>=</m:t>
                    </m:r>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2</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3</m:t>
                            </m:r>
                          </m:sub>
                        </m:sSub>
                      </m:e>
                    </m:d>
                  </m:oMath>
                </a14:m>
                <a:endParaRPr lang="en-AU" b="0" dirty="0"/>
              </a:p>
              <a:p>
                <a:r>
                  <a:rPr lang="en-AU" dirty="0"/>
                  <a:t>And the distance </a:t>
                </a:r>
                <a14:m>
                  <m:oMath xmlns:m="http://schemas.openxmlformats.org/officeDocument/2006/math">
                    <m:d>
                      <m:dPr>
                        <m:begChr m:val="|"/>
                        <m:endChr m:val="|"/>
                        <m:ctrlPr>
                          <a:rPr lang="en-AU" i="1">
                            <a:latin typeface="Cambria Math" panose="02040503050406030204" pitchFamily="18" charset="0"/>
                          </a:rPr>
                        </m:ctrlPr>
                      </m:dPr>
                      <m:e>
                        <m:r>
                          <a:rPr lang="en-AU" i="1">
                            <a:latin typeface="Cambria Math" panose="02040503050406030204" pitchFamily="18" charset="0"/>
                          </a:rPr>
                          <m:t>𝑝</m:t>
                        </m:r>
                        <m:r>
                          <a:rPr lang="en-AU" i="1">
                            <a:latin typeface="Cambria Math" panose="02040503050406030204" pitchFamily="18" charset="0"/>
                          </a:rPr>
                          <m:t>−</m:t>
                        </m:r>
                        <m:r>
                          <a:rPr lang="en-AU" i="1">
                            <a:latin typeface="Cambria Math" panose="02040503050406030204" pitchFamily="18" charset="0"/>
                          </a:rPr>
                          <m:t>𝑞</m:t>
                        </m:r>
                      </m:e>
                    </m:d>
                  </m:oMath>
                </a14:m>
                <a:r>
                  <a:rPr lang="en-AU" dirty="0"/>
                  <a:t> between two points </a:t>
                </a:r>
                <a14:m>
                  <m:oMath xmlns:m="http://schemas.openxmlformats.org/officeDocument/2006/math">
                    <m:r>
                      <a:rPr lang="en-AU" i="1">
                        <a:latin typeface="Cambria Math" panose="02040503050406030204" pitchFamily="18" charset="0"/>
                      </a:rPr>
                      <m:t>𝑝</m:t>
                    </m:r>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2</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3</m:t>
                        </m:r>
                      </m:sub>
                    </m:sSub>
                    <m:r>
                      <a:rPr lang="en-AU" i="1">
                        <a:latin typeface="Cambria Math" panose="02040503050406030204" pitchFamily="18" charset="0"/>
                      </a:rPr>
                      <m:t>)</m:t>
                    </m:r>
                  </m:oMath>
                </a14:m>
                <a:r>
                  <a:rPr lang="en-AU" dirty="0"/>
                  <a:t> and </a:t>
                </a:r>
                <a14:m>
                  <m:oMath xmlns:m="http://schemas.openxmlformats.org/officeDocument/2006/math">
                    <m:r>
                      <a:rPr lang="en-AU" i="1">
                        <a:latin typeface="Cambria Math" panose="02040503050406030204" pitchFamily="18" charset="0"/>
                      </a:rPr>
                      <m:t>𝑞</m:t>
                    </m:r>
                    <m:r>
                      <a:rPr lang="en-AU" i="1">
                        <a:latin typeface="Cambria Math" panose="02040503050406030204" pitchFamily="18" charset="0"/>
                      </a:rPr>
                      <m:t>=</m:t>
                    </m:r>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2</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3</m:t>
                            </m:r>
                          </m:sub>
                        </m:sSub>
                      </m:e>
                    </m:d>
                  </m:oMath>
                </a14:m>
                <a:r>
                  <a:rPr lang="en-AU" dirty="0"/>
                  <a:t> is given by</a:t>
                </a:r>
              </a:p>
              <a:p>
                <a:pPr algn="ctr"/>
                <a14:m>
                  <m:oMath xmlns:m="http://schemas.openxmlformats.org/officeDocument/2006/math">
                    <m:sSup>
                      <m:sSupPr>
                        <m:ctrlPr>
                          <a:rPr lang="en-AU" i="1">
                            <a:latin typeface="Cambria Math" panose="02040503050406030204" pitchFamily="18" charset="0"/>
                          </a:rPr>
                        </m:ctrlPr>
                      </m:sSupPr>
                      <m:e>
                        <m:d>
                          <m:dPr>
                            <m:begChr m:val="|"/>
                            <m:endChr m:val="|"/>
                            <m:ctrlPr>
                              <a:rPr lang="en-AU" i="1">
                                <a:latin typeface="Cambria Math" panose="02040503050406030204" pitchFamily="18" charset="0"/>
                              </a:rPr>
                            </m:ctrlPr>
                          </m:dPr>
                          <m:e>
                            <m:r>
                              <a:rPr lang="en-AU" i="1">
                                <a:latin typeface="Cambria Math" panose="02040503050406030204" pitchFamily="18" charset="0"/>
                              </a:rPr>
                              <m:t>𝑝</m:t>
                            </m:r>
                            <m:r>
                              <a:rPr lang="en-AU" i="1">
                                <a:latin typeface="Cambria Math" panose="02040503050406030204" pitchFamily="18" charset="0"/>
                              </a:rPr>
                              <m:t>−</m:t>
                            </m:r>
                            <m:r>
                              <a:rPr lang="en-AU" i="1">
                                <a:latin typeface="Cambria Math" panose="02040503050406030204" pitchFamily="18" charset="0"/>
                              </a:rPr>
                              <m:t>𝑞</m:t>
                            </m:r>
                          </m:e>
                        </m:d>
                      </m:e>
                      <m:sup>
                        <m:r>
                          <a:rPr lang="en-AU" i="1">
                            <a:latin typeface="Cambria Math" panose="02040503050406030204" pitchFamily="18" charset="0"/>
                          </a:rPr>
                          <m:t>2</m:t>
                        </m:r>
                      </m:sup>
                    </m:sSup>
                    <m:r>
                      <a:rPr lang="en-AU" i="1">
                        <a:latin typeface="Cambria Math" panose="02040503050406030204" pitchFamily="18" charset="0"/>
                      </a:rPr>
                      <m:t>= </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1</m:t>
                                </m:r>
                              </m:sub>
                            </m:sSub>
                          </m:e>
                        </m:d>
                      </m:e>
                      <m:sup>
                        <m:r>
                          <a:rPr lang="en-AU" i="1">
                            <a:latin typeface="Cambria Math" panose="02040503050406030204" pitchFamily="18" charset="0"/>
                          </a:rPr>
                          <m:t>2</m:t>
                        </m:r>
                      </m:sup>
                    </m:sSup>
                    <m:r>
                      <a:rPr lang="en-AU" i="1">
                        <a:latin typeface="Cambria Math" panose="02040503050406030204" pitchFamily="18" charset="0"/>
                      </a:rPr>
                      <m:t>+ </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2</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2</m:t>
                                </m:r>
                              </m:sub>
                            </m:sSub>
                          </m:e>
                        </m:d>
                      </m:e>
                      <m:sup>
                        <m:r>
                          <a:rPr lang="en-AU" i="1">
                            <a:latin typeface="Cambria Math" panose="02040503050406030204" pitchFamily="18" charset="0"/>
                          </a:rPr>
                          <m:t>2</m:t>
                        </m:r>
                      </m:sup>
                    </m:sSup>
                    <m:r>
                      <a:rPr lang="en-AU" i="1">
                        <a:latin typeface="Cambria Math" panose="02040503050406030204" pitchFamily="18" charset="0"/>
                      </a:rPr>
                      <m:t>+ </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3</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3</m:t>
                                </m:r>
                              </m:sub>
                            </m:sSub>
                          </m:e>
                        </m:d>
                      </m:e>
                      <m:sup>
                        <m:r>
                          <a:rPr lang="en-AU" i="1">
                            <a:latin typeface="Cambria Math" panose="02040503050406030204" pitchFamily="18" charset="0"/>
                          </a:rPr>
                          <m:t>2</m:t>
                        </m:r>
                      </m:sup>
                    </m:sSup>
                  </m:oMath>
                </a14:m>
                <a:endParaRPr lang="en-AU" dirty="0"/>
              </a:p>
              <a:p>
                <a:endParaRPr lang="en-AU" dirty="0"/>
              </a:p>
              <a:p>
                <a:endParaRPr lang="en-AU" dirty="0"/>
              </a:p>
              <a:p>
                <a:endParaRPr lang="en-AU" dirty="0"/>
              </a:p>
            </p:txBody>
          </p:sp>
        </mc:Choice>
        <mc:Fallback xmlns="">
          <p:sp>
            <p:nvSpPr>
              <p:cNvPr id="3" name="Content Placeholder 2">
                <a:extLst>
                  <a:ext uri="{FF2B5EF4-FFF2-40B4-BE49-F238E27FC236}">
                    <a16:creationId xmlns:a16="http://schemas.microsoft.com/office/drawing/2014/main" id="{973DB1DD-4FF9-4BD9-AABF-728D990FD4AC}"/>
                  </a:ext>
                </a:extLst>
              </p:cNvPr>
              <p:cNvSpPr>
                <a:spLocks noGrp="1" noRot="1" noChangeAspect="1" noMove="1" noResize="1" noEditPoints="1" noAdjustHandles="1" noChangeArrowheads="1" noChangeShapeType="1" noTextEdit="1"/>
              </p:cNvSpPr>
              <p:nvPr>
                <p:ph idx="1"/>
              </p:nvPr>
            </p:nvSpPr>
            <p:spPr>
              <a:blipFill>
                <a:blip r:embed="rId2"/>
                <a:stretch>
                  <a:fillRect l="-606" t="-1667"/>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88B949A6-8650-46CE-8836-774EE418A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315" y="4201666"/>
            <a:ext cx="2592329" cy="2112268"/>
          </a:xfrm>
          <a:prstGeom prst="rect">
            <a:avLst/>
          </a:prstGeom>
        </p:spPr>
      </p:pic>
      <p:sp>
        <p:nvSpPr>
          <p:cNvPr id="4" name="TextBox 3">
            <a:extLst>
              <a:ext uri="{FF2B5EF4-FFF2-40B4-BE49-F238E27FC236}">
                <a16:creationId xmlns:a16="http://schemas.microsoft.com/office/drawing/2014/main" id="{A4848294-37E0-66AB-3DBA-B30CC5A74CE7}"/>
              </a:ext>
            </a:extLst>
          </p:cNvPr>
          <p:cNvSpPr txBox="1"/>
          <p:nvPr/>
        </p:nvSpPr>
        <p:spPr>
          <a:xfrm>
            <a:off x="10684856" y="6627168"/>
            <a:ext cx="1507144" cy="230832"/>
          </a:xfrm>
          <a:prstGeom prst="rect">
            <a:avLst/>
          </a:prstGeom>
          <a:noFill/>
        </p:spPr>
        <p:txBody>
          <a:bodyPr wrap="none" rtlCol="0">
            <a:spAutoFit/>
          </a:bodyPr>
          <a:lstStyle/>
          <a:p>
            <a:r>
              <a:rPr lang="en-GB" sz="900" dirty="0"/>
              <a:t>Source: </a:t>
            </a:r>
            <a:r>
              <a:rPr lang="en-GB" sz="900" dirty="0">
                <a:hlinkClick r:id="rId4"/>
              </a:rPr>
              <a:t>Wikipedia</a:t>
            </a:r>
            <a:r>
              <a:rPr lang="en-GB" sz="900" dirty="0"/>
              <a:t>, </a:t>
            </a:r>
            <a:r>
              <a:rPr lang="en-GB" sz="900" dirty="0" err="1"/>
              <a:t>Kmhkmh</a:t>
            </a:r>
            <a:endParaRPr lang="en-GB" sz="900" dirty="0"/>
          </a:p>
        </p:txBody>
      </p:sp>
      <p:sp>
        <p:nvSpPr>
          <p:cNvPr id="6" name="TextBox 5">
            <a:extLst>
              <a:ext uri="{FF2B5EF4-FFF2-40B4-BE49-F238E27FC236}">
                <a16:creationId xmlns:a16="http://schemas.microsoft.com/office/drawing/2014/main" id="{60662325-6E1A-1EC4-DD18-D0ABB0741EB3}"/>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4426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2A1E-EAF2-4E26-9DCF-EF163A49D25C}"/>
              </a:ext>
            </a:extLst>
          </p:cNvPr>
          <p:cNvSpPr>
            <a:spLocks noGrp="1"/>
          </p:cNvSpPr>
          <p:nvPr>
            <p:ph type="title"/>
          </p:nvPr>
        </p:nvSpPr>
        <p:spPr/>
        <p:txBody>
          <a:bodyPr/>
          <a:lstStyle/>
          <a:p>
            <a:r>
              <a:rPr lang="en-AU" dirty="0"/>
              <a:t>Higher dimensions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3DB1DD-4FF9-4BD9-AABF-728D990FD4AC}"/>
                  </a:ext>
                </a:extLst>
              </p:cNvPr>
              <p:cNvSpPr>
                <a:spLocks noGrp="1"/>
              </p:cNvSpPr>
              <p:nvPr>
                <p:ph idx="1"/>
              </p:nvPr>
            </p:nvSpPr>
            <p:spPr/>
            <p:txBody>
              <a:bodyPr/>
              <a:lstStyle/>
              <a:p>
                <a:r>
                  <a:rPr lang="en-AU" dirty="0"/>
                  <a:t>Do not be afraid! Just don’t expect to visualise!</a:t>
                </a:r>
              </a:p>
              <a:p>
                <a:r>
                  <a:rPr lang="en-AU" dirty="0"/>
                  <a:t>A point in </a:t>
                </a:r>
                <a14:m>
                  <m:oMath xmlns:m="http://schemas.openxmlformats.org/officeDocument/2006/math">
                    <m:sSup>
                      <m:sSupPr>
                        <m:ctrlPr>
                          <a:rPr lang="en-AU" b="0"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8</m:t>
                        </m:r>
                      </m:sup>
                    </m:sSup>
                  </m:oMath>
                </a14:m>
                <a:r>
                  <a:rPr lang="en-AU" dirty="0"/>
                  <a:t> is given by</a:t>
                </a:r>
              </a:p>
              <a:p>
                <a:pPr algn="ctr"/>
                <a14:m>
                  <m:oMath xmlns:m="http://schemas.openxmlformats.org/officeDocument/2006/math">
                    <m:r>
                      <a:rPr lang="en-AU" b="0" i="1" smtClean="0">
                        <a:latin typeface="Cambria Math" panose="02040503050406030204" pitchFamily="18" charset="0"/>
                      </a:rPr>
                      <m:t>𝑝</m:t>
                    </m:r>
                    <m:r>
                      <a:rPr lang="en-AU" b="0" i="1" smtClean="0">
                        <a:latin typeface="Cambria Math" panose="02040503050406030204" pitchFamily="18" charset="0"/>
                      </a:rPr>
                      <m:t>=</m:t>
                    </m:r>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1</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2</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3</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4</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5</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6</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7</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𝑝</m:t>
                            </m:r>
                          </m:e>
                          <m:sub>
                            <m:r>
                              <a:rPr lang="en-AU" b="0" i="1" smtClean="0">
                                <a:latin typeface="Cambria Math" panose="02040503050406030204" pitchFamily="18" charset="0"/>
                              </a:rPr>
                              <m:t>8</m:t>
                            </m:r>
                          </m:sub>
                        </m:sSub>
                      </m:e>
                    </m:d>
                  </m:oMath>
                </a14:m>
                <a:endParaRPr lang="en-AU" b="0" dirty="0"/>
              </a:p>
              <a:p>
                <a:r>
                  <a:rPr lang="en-AU" dirty="0"/>
                  <a:t>The distance </a:t>
                </a:r>
                <a14:m>
                  <m:oMath xmlns:m="http://schemas.openxmlformats.org/officeDocument/2006/math">
                    <m:d>
                      <m:dPr>
                        <m:begChr m:val="|"/>
                        <m:endChr m:val="|"/>
                        <m:ctrlPr>
                          <a:rPr lang="en-AU" i="1">
                            <a:latin typeface="Cambria Math" panose="02040503050406030204" pitchFamily="18" charset="0"/>
                          </a:rPr>
                        </m:ctrlPr>
                      </m:dPr>
                      <m:e>
                        <m:r>
                          <a:rPr lang="en-AU" i="1">
                            <a:latin typeface="Cambria Math" panose="02040503050406030204" pitchFamily="18" charset="0"/>
                          </a:rPr>
                          <m:t>𝑝</m:t>
                        </m:r>
                        <m:r>
                          <a:rPr lang="en-AU" i="1">
                            <a:latin typeface="Cambria Math" panose="02040503050406030204" pitchFamily="18" charset="0"/>
                          </a:rPr>
                          <m:t>−</m:t>
                        </m:r>
                        <m:r>
                          <a:rPr lang="en-AU" i="1">
                            <a:latin typeface="Cambria Math" panose="02040503050406030204" pitchFamily="18" charset="0"/>
                          </a:rPr>
                          <m:t>𝑞</m:t>
                        </m:r>
                      </m:e>
                    </m:d>
                  </m:oMath>
                </a14:m>
                <a:r>
                  <a:rPr lang="en-AU" dirty="0"/>
                  <a:t> between two points </a:t>
                </a:r>
                <a14:m>
                  <m:oMath xmlns:m="http://schemas.openxmlformats.org/officeDocument/2006/math">
                    <m:r>
                      <a:rPr lang="en-AU" i="1">
                        <a:latin typeface="Cambria Math" panose="02040503050406030204" pitchFamily="18" charset="0"/>
                      </a:rPr>
                      <m:t>𝑝</m:t>
                    </m:r>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2</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8</m:t>
                        </m:r>
                      </m:sub>
                    </m:sSub>
                    <m:r>
                      <a:rPr lang="en-AU" i="1">
                        <a:latin typeface="Cambria Math" panose="02040503050406030204" pitchFamily="18" charset="0"/>
                      </a:rPr>
                      <m:t>)</m:t>
                    </m:r>
                  </m:oMath>
                </a14:m>
                <a:r>
                  <a:rPr lang="en-AU" dirty="0"/>
                  <a:t> and </a:t>
                </a:r>
                <a14:m>
                  <m:oMath xmlns:m="http://schemas.openxmlformats.org/officeDocument/2006/math">
                    <m:r>
                      <a:rPr lang="en-AU" i="1">
                        <a:latin typeface="Cambria Math" panose="02040503050406030204" pitchFamily="18" charset="0"/>
                      </a:rPr>
                      <m:t>𝑞</m:t>
                    </m:r>
                    <m:r>
                      <a:rPr lang="en-AU" i="1">
                        <a:latin typeface="Cambria Math" panose="02040503050406030204" pitchFamily="18" charset="0"/>
                      </a:rPr>
                      <m:t>=</m:t>
                    </m:r>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2</m:t>
                            </m:r>
                          </m:sub>
                        </m:sSub>
                        <m:r>
                          <a:rPr lang="en-AU" i="1">
                            <a:latin typeface="Cambria Math" panose="02040503050406030204" pitchFamily="18" charset="0"/>
                          </a:rPr>
                          <m:t>,…, </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8</m:t>
                            </m:r>
                          </m:sub>
                        </m:sSub>
                      </m:e>
                    </m:d>
                  </m:oMath>
                </a14:m>
                <a:r>
                  <a:rPr lang="en-AU" dirty="0"/>
                  <a:t> is given by</a:t>
                </a:r>
              </a:p>
              <a:p>
                <a:pPr algn="ctr"/>
                <a14:m>
                  <m:oMath xmlns:m="http://schemas.openxmlformats.org/officeDocument/2006/math">
                    <m:sSup>
                      <m:sSupPr>
                        <m:ctrlPr>
                          <a:rPr lang="en-AU" i="1">
                            <a:latin typeface="Cambria Math" panose="02040503050406030204" pitchFamily="18" charset="0"/>
                          </a:rPr>
                        </m:ctrlPr>
                      </m:sSupPr>
                      <m:e>
                        <m:d>
                          <m:dPr>
                            <m:begChr m:val="|"/>
                            <m:endChr m:val="|"/>
                            <m:ctrlPr>
                              <a:rPr lang="en-AU" i="1">
                                <a:latin typeface="Cambria Math" panose="02040503050406030204" pitchFamily="18" charset="0"/>
                              </a:rPr>
                            </m:ctrlPr>
                          </m:dPr>
                          <m:e>
                            <m:r>
                              <a:rPr lang="en-AU" i="1">
                                <a:latin typeface="Cambria Math" panose="02040503050406030204" pitchFamily="18" charset="0"/>
                              </a:rPr>
                              <m:t>𝑝</m:t>
                            </m:r>
                            <m:r>
                              <a:rPr lang="en-AU" i="1">
                                <a:latin typeface="Cambria Math" panose="02040503050406030204" pitchFamily="18" charset="0"/>
                              </a:rPr>
                              <m:t>−</m:t>
                            </m:r>
                            <m:r>
                              <a:rPr lang="en-AU" i="1">
                                <a:latin typeface="Cambria Math" panose="02040503050406030204" pitchFamily="18" charset="0"/>
                              </a:rPr>
                              <m:t>𝑞</m:t>
                            </m:r>
                          </m:e>
                        </m:d>
                      </m:e>
                      <m:sup>
                        <m:r>
                          <a:rPr lang="en-AU" i="1">
                            <a:latin typeface="Cambria Math" panose="02040503050406030204" pitchFamily="18" charset="0"/>
                          </a:rPr>
                          <m:t>2</m:t>
                        </m:r>
                      </m:sup>
                    </m:sSup>
                    <m:r>
                      <a:rPr lang="en-AU" i="1">
                        <a:latin typeface="Cambria Math" panose="02040503050406030204" pitchFamily="18" charset="0"/>
                      </a:rPr>
                      <m:t>= </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1</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1</m:t>
                                </m:r>
                              </m:sub>
                            </m:sSub>
                          </m:e>
                        </m:d>
                      </m:e>
                      <m:sup>
                        <m:r>
                          <a:rPr lang="en-AU" i="1">
                            <a:latin typeface="Cambria Math" panose="02040503050406030204" pitchFamily="18" charset="0"/>
                          </a:rPr>
                          <m:t>2</m:t>
                        </m:r>
                      </m:sup>
                    </m:sSup>
                    <m:r>
                      <a:rPr lang="en-AU" i="1">
                        <a:latin typeface="Cambria Math" panose="02040503050406030204" pitchFamily="18" charset="0"/>
                      </a:rPr>
                      <m:t>+ </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2</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2</m:t>
                                </m:r>
                              </m:sub>
                            </m:sSub>
                          </m:e>
                        </m:d>
                      </m:e>
                      <m:sup>
                        <m:r>
                          <a:rPr lang="en-AU" i="1">
                            <a:latin typeface="Cambria Math" panose="02040503050406030204" pitchFamily="18" charset="0"/>
                          </a:rPr>
                          <m:t>2</m:t>
                        </m:r>
                      </m:sup>
                    </m:sSup>
                    <m:r>
                      <a:rPr lang="en-AU" i="1">
                        <a:latin typeface="Cambria Math" panose="02040503050406030204" pitchFamily="18" charset="0"/>
                      </a:rPr>
                      <m:t>+ …+ </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𝑝</m:t>
                                </m:r>
                              </m:e>
                              <m:sub>
                                <m:r>
                                  <a:rPr lang="en-AU" i="1">
                                    <a:latin typeface="Cambria Math" panose="02040503050406030204" pitchFamily="18" charset="0"/>
                                  </a:rPr>
                                  <m:t>8</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𝑞</m:t>
                                </m:r>
                              </m:e>
                              <m:sub>
                                <m:r>
                                  <a:rPr lang="en-AU" i="1">
                                    <a:latin typeface="Cambria Math" panose="02040503050406030204" pitchFamily="18" charset="0"/>
                                  </a:rPr>
                                  <m:t>8</m:t>
                                </m:r>
                              </m:sub>
                            </m:sSub>
                          </m:e>
                        </m:d>
                      </m:e>
                      <m:sup>
                        <m:r>
                          <a:rPr lang="en-AU" i="1">
                            <a:latin typeface="Cambria Math" panose="02040503050406030204" pitchFamily="18" charset="0"/>
                          </a:rPr>
                          <m:t>2</m:t>
                        </m:r>
                      </m:sup>
                    </m:sSup>
                  </m:oMath>
                </a14:m>
                <a:endParaRPr lang="en-AU" dirty="0"/>
              </a:p>
              <a:p>
                <a:endParaRPr lang="en-AU" dirty="0"/>
              </a:p>
              <a:p>
                <a:endParaRPr lang="en-AU" dirty="0"/>
              </a:p>
              <a:p>
                <a:endParaRPr lang="en-AU" dirty="0"/>
              </a:p>
            </p:txBody>
          </p:sp>
        </mc:Choice>
        <mc:Fallback xmlns="">
          <p:sp>
            <p:nvSpPr>
              <p:cNvPr id="3" name="Content Placeholder 2">
                <a:extLst>
                  <a:ext uri="{FF2B5EF4-FFF2-40B4-BE49-F238E27FC236}">
                    <a16:creationId xmlns:a16="http://schemas.microsoft.com/office/drawing/2014/main" id="{973DB1DD-4FF9-4BD9-AABF-728D990FD4AC}"/>
                  </a:ext>
                </a:extLst>
              </p:cNvPr>
              <p:cNvSpPr>
                <a:spLocks noGrp="1" noRot="1" noChangeAspect="1" noMove="1" noResize="1" noEditPoints="1" noAdjustHandles="1" noChangeArrowheads="1" noChangeShapeType="1" noTextEdit="1"/>
              </p:cNvSpPr>
              <p:nvPr>
                <p:ph idx="1"/>
              </p:nvPr>
            </p:nvSpPr>
            <p:spPr>
              <a:blipFill>
                <a:blip r:embed="rId2"/>
                <a:stretch>
                  <a:fillRect l="-606" t="-1667" r="-121"/>
                </a:stretch>
              </a:blipFill>
            </p:spPr>
            <p:txBody>
              <a:bodyPr/>
              <a:lstStyle/>
              <a:p>
                <a:r>
                  <a:rPr lang="en-AU">
                    <a:noFill/>
                  </a:rPr>
                  <a:t> </a:t>
                </a:r>
              </a:p>
            </p:txBody>
          </p:sp>
        </mc:Fallback>
      </mc:AlternateContent>
      <p:sp>
        <p:nvSpPr>
          <p:cNvPr id="4" name="TextBox 3">
            <a:extLst>
              <a:ext uri="{FF2B5EF4-FFF2-40B4-BE49-F238E27FC236}">
                <a16:creationId xmlns:a16="http://schemas.microsoft.com/office/drawing/2014/main" id="{CF86FC2F-0C07-0BEE-F86C-8A5257369765}"/>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405867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13EB080-564D-40B2-B3C3-780B0EFBD472}"/>
              </a:ext>
            </a:extLst>
          </p:cNvPr>
          <p:cNvCxnSpPr>
            <a:cxnSpLocks/>
          </p:cNvCxnSpPr>
          <p:nvPr/>
        </p:nvCxnSpPr>
        <p:spPr>
          <a:xfrm>
            <a:off x="5998129" y="3124061"/>
            <a:ext cx="1291905" cy="0"/>
          </a:xfrm>
          <a:prstGeom prst="line">
            <a:avLst/>
          </a:prstGeom>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9428921A-C8E5-47FE-92F0-4E9DA3D45F89}"/>
              </a:ext>
            </a:extLst>
          </p:cNvPr>
          <p:cNvSpPr>
            <a:spLocks noGrp="1"/>
          </p:cNvSpPr>
          <p:nvPr>
            <p:ph type="title"/>
          </p:nvPr>
        </p:nvSpPr>
        <p:spPr/>
        <p:txBody>
          <a:bodyPr/>
          <a:lstStyle/>
          <a:p>
            <a:r>
              <a:rPr lang="en-AU" dirty="0"/>
              <a:t>Sphere packing in 1 dimension</a:t>
            </a:r>
          </a:p>
        </p:txBody>
      </p:sp>
      <p:sp>
        <p:nvSpPr>
          <p:cNvPr id="3" name="Content Placeholder 2">
            <a:extLst>
              <a:ext uri="{FF2B5EF4-FFF2-40B4-BE49-F238E27FC236}">
                <a16:creationId xmlns:a16="http://schemas.microsoft.com/office/drawing/2014/main" id="{AD8A0848-C711-448E-82E2-D71FDDAD0D9E}"/>
              </a:ext>
            </a:extLst>
          </p:cNvPr>
          <p:cNvSpPr>
            <a:spLocks noGrp="1"/>
          </p:cNvSpPr>
          <p:nvPr>
            <p:ph idx="1"/>
          </p:nvPr>
        </p:nvSpPr>
        <p:spPr/>
        <p:txBody>
          <a:bodyPr/>
          <a:lstStyle/>
          <a:p>
            <a:r>
              <a:rPr lang="en-AU" dirty="0"/>
              <a:t>Doable! </a:t>
            </a:r>
          </a:p>
          <a:p>
            <a:r>
              <a:rPr lang="en-AU" dirty="0"/>
              <a:t>100% density!</a:t>
            </a:r>
          </a:p>
          <a:p>
            <a:endParaRPr lang="en-AU" dirty="0"/>
          </a:p>
          <a:p>
            <a:endParaRPr lang="en-AU" dirty="0"/>
          </a:p>
          <a:p>
            <a:r>
              <a:rPr lang="en-AU" dirty="0"/>
              <a:t>Solved by nature in practice &gt; 90 Mya</a:t>
            </a:r>
          </a:p>
        </p:txBody>
      </p:sp>
      <p:cxnSp>
        <p:nvCxnSpPr>
          <p:cNvPr id="4" name="Straight Connector 3">
            <a:extLst>
              <a:ext uri="{FF2B5EF4-FFF2-40B4-BE49-F238E27FC236}">
                <a16:creationId xmlns:a16="http://schemas.microsoft.com/office/drawing/2014/main" id="{F020E0B4-E475-4785-A115-1A01B0A183B2}"/>
              </a:ext>
            </a:extLst>
          </p:cNvPr>
          <p:cNvCxnSpPr>
            <a:cxnSpLocks/>
          </p:cNvCxnSpPr>
          <p:nvPr/>
        </p:nvCxnSpPr>
        <p:spPr>
          <a:xfrm>
            <a:off x="2122414" y="3124061"/>
            <a:ext cx="1291905" cy="0"/>
          </a:xfrm>
          <a:prstGeom prst="line">
            <a:avLst/>
          </a:prstGeom>
          <a:ln/>
        </p:spPr>
        <p:style>
          <a:lnRef idx="3">
            <a:schemeClr val="dk1"/>
          </a:lnRef>
          <a:fillRef idx="0">
            <a:schemeClr val="dk1"/>
          </a:fillRef>
          <a:effectRef idx="2">
            <a:schemeClr val="dk1"/>
          </a:effectRef>
          <a:fontRef idx="minor">
            <a:schemeClr val="tx1"/>
          </a:fontRef>
        </p:style>
      </p:cxnSp>
      <p:sp>
        <p:nvSpPr>
          <p:cNvPr id="7" name="Oval 6">
            <a:extLst>
              <a:ext uri="{FF2B5EF4-FFF2-40B4-BE49-F238E27FC236}">
                <a16:creationId xmlns:a16="http://schemas.microsoft.com/office/drawing/2014/main" id="{AAD91CE4-FD85-43C2-A37B-87E308DE3992}"/>
              </a:ext>
            </a:extLst>
          </p:cNvPr>
          <p:cNvSpPr/>
          <p:nvPr/>
        </p:nvSpPr>
        <p:spPr>
          <a:xfrm>
            <a:off x="3369228" y="3078970"/>
            <a:ext cx="90182" cy="90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9500A99E-A2E0-470D-9F47-3EBAB9C1E6EF}"/>
              </a:ext>
            </a:extLst>
          </p:cNvPr>
          <p:cNvSpPr/>
          <p:nvPr/>
        </p:nvSpPr>
        <p:spPr>
          <a:xfrm>
            <a:off x="2077323" y="3078970"/>
            <a:ext cx="90182" cy="90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 name="Straight Connector 8">
            <a:extLst>
              <a:ext uri="{FF2B5EF4-FFF2-40B4-BE49-F238E27FC236}">
                <a16:creationId xmlns:a16="http://schemas.microsoft.com/office/drawing/2014/main" id="{02451D8B-B061-40E5-BF03-A67CA3008E27}"/>
              </a:ext>
            </a:extLst>
          </p:cNvPr>
          <p:cNvCxnSpPr>
            <a:cxnSpLocks/>
          </p:cNvCxnSpPr>
          <p:nvPr/>
        </p:nvCxnSpPr>
        <p:spPr>
          <a:xfrm>
            <a:off x="3414319" y="3126316"/>
            <a:ext cx="1291905" cy="0"/>
          </a:xfrm>
          <a:prstGeom prst="line">
            <a:avLst/>
          </a:prstGeom>
          <a:ln/>
        </p:spPr>
        <p:style>
          <a:lnRef idx="3">
            <a:schemeClr val="dk1"/>
          </a:lnRef>
          <a:fillRef idx="0">
            <a:schemeClr val="dk1"/>
          </a:fillRef>
          <a:effectRef idx="2">
            <a:schemeClr val="dk1"/>
          </a:effectRef>
          <a:fontRef idx="minor">
            <a:schemeClr val="tx1"/>
          </a:fontRef>
        </p:style>
      </p:cxnSp>
      <p:sp>
        <p:nvSpPr>
          <p:cNvPr id="10" name="Oval 9">
            <a:extLst>
              <a:ext uri="{FF2B5EF4-FFF2-40B4-BE49-F238E27FC236}">
                <a16:creationId xmlns:a16="http://schemas.microsoft.com/office/drawing/2014/main" id="{5B22DB16-A83A-4055-9E8D-71572E5D3F09}"/>
              </a:ext>
            </a:extLst>
          </p:cNvPr>
          <p:cNvSpPr/>
          <p:nvPr/>
        </p:nvSpPr>
        <p:spPr>
          <a:xfrm>
            <a:off x="4661133" y="3081225"/>
            <a:ext cx="90182" cy="90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55A7F081-4547-4B50-9572-13F7D8EA5775}"/>
              </a:ext>
            </a:extLst>
          </p:cNvPr>
          <p:cNvSpPr/>
          <p:nvPr/>
        </p:nvSpPr>
        <p:spPr>
          <a:xfrm>
            <a:off x="3369228" y="3081225"/>
            <a:ext cx="90182" cy="90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D7DE2D5A-C3FE-4236-A779-5BDBE6E2A5B1}"/>
              </a:ext>
            </a:extLst>
          </p:cNvPr>
          <p:cNvCxnSpPr>
            <a:cxnSpLocks/>
          </p:cNvCxnSpPr>
          <p:nvPr/>
        </p:nvCxnSpPr>
        <p:spPr>
          <a:xfrm>
            <a:off x="4706224" y="3124061"/>
            <a:ext cx="1291905" cy="0"/>
          </a:xfrm>
          <a:prstGeom prst="line">
            <a:avLst/>
          </a:prstGeom>
          <a:ln/>
        </p:spPr>
        <p:style>
          <a:lnRef idx="3">
            <a:schemeClr val="dk1"/>
          </a:lnRef>
          <a:fillRef idx="0">
            <a:schemeClr val="dk1"/>
          </a:fillRef>
          <a:effectRef idx="2">
            <a:schemeClr val="dk1"/>
          </a:effectRef>
          <a:fontRef idx="minor">
            <a:schemeClr val="tx1"/>
          </a:fontRef>
        </p:style>
      </p:cxnSp>
      <p:sp>
        <p:nvSpPr>
          <p:cNvPr id="19" name="Oval 18">
            <a:extLst>
              <a:ext uri="{FF2B5EF4-FFF2-40B4-BE49-F238E27FC236}">
                <a16:creationId xmlns:a16="http://schemas.microsoft.com/office/drawing/2014/main" id="{EF4B3939-3F64-40C0-84FB-580F6C326487}"/>
              </a:ext>
            </a:extLst>
          </p:cNvPr>
          <p:cNvSpPr/>
          <p:nvPr/>
        </p:nvSpPr>
        <p:spPr>
          <a:xfrm>
            <a:off x="5953038" y="3078970"/>
            <a:ext cx="90182" cy="90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173FDCF8-FBA7-4BD5-8F68-CCEA8F3AD1C5}"/>
              </a:ext>
            </a:extLst>
          </p:cNvPr>
          <p:cNvSpPr/>
          <p:nvPr/>
        </p:nvSpPr>
        <p:spPr>
          <a:xfrm>
            <a:off x="4661133" y="3078970"/>
            <a:ext cx="90182" cy="90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DF7E0296-80E9-48A0-B668-E362C6C93F96}"/>
              </a:ext>
            </a:extLst>
          </p:cNvPr>
          <p:cNvSpPr/>
          <p:nvPr/>
        </p:nvSpPr>
        <p:spPr>
          <a:xfrm>
            <a:off x="7262454" y="3078970"/>
            <a:ext cx="90182" cy="90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icture 24">
            <a:extLst>
              <a:ext uri="{FF2B5EF4-FFF2-40B4-BE49-F238E27FC236}">
                <a16:creationId xmlns:a16="http://schemas.microsoft.com/office/drawing/2014/main" id="{7F426A6A-1DD0-4F03-B698-21179DA26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323" y="4162376"/>
            <a:ext cx="2207706" cy="1905622"/>
          </a:xfrm>
          <a:prstGeom prst="rect">
            <a:avLst/>
          </a:prstGeom>
        </p:spPr>
      </p:pic>
      <p:cxnSp>
        <p:nvCxnSpPr>
          <p:cNvPr id="26" name="Straight Connector 25">
            <a:extLst>
              <a:ext uri="{FF2B5EF4-FFF2-40B4-BE49-F238E27FC236}">
                <a16:creationId xmlns:a16="http://schemas.microsoft.com/office/drawing/2014/main" id="{92D2CCD3-DB0B-4833-8030-E4347FB360E8}"/>
              </a:ext>
            </a:extLst>
          </p:cNvPr>
          <p:cNvCxnSpPr/>
          <p:nvPr/>
        </p:nvCxnSpPr>
        <p:spPr>
          <a:xfrm>
            <a:off x="4015180" y="2025103"/>
            <a:ext cx="1291905" cy="0"/>
          </a:xfrm>
          <a:prstGeom prst="line">
            <a:avLst/>
          </a:prstGeom>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9E6FB2EF-4442-73CD-C3A8-68446BE6FE8A}"/>
              </a:ext>
            </a:extLst>
          </p:cNvPr>
          <p:cNvSpPr txBox="1"/>
          <p:nvPr/>
        </p:nvSpPr>
        <p:spPr>
          <a:xfrm>
            <a:off x="10535777" y="6623550"/>
            <a:ext cx="1656223" cy="230832"/>
          </a:xfrm>
          <a:prstGeom prst="rect">
            <a:avLst/>
          </a:prstGeom>
          <a:noFill/>
        </p:spPr>
        <p:txBody>
          <a:bodyPr wrap="none" rtlCol="0">
            <a:spAutoFit/>
          </a:bodyPr>
          <a:lstStyle/>
          <a:p>
            <a:r>
              <a:rPr lang="en-GB" sz="900" dirty="0"/>
              <a:t>Source: </a:t>
            </a:r>
            <a:r>
              <a:rPr lang="en-GB" sz="900" dirty="0">
                <a:hlinkClick r:id="rId3"/>
              </a:rPr>
              <a:t>Wikipedia</a:t>
            </a:r>
            <a:r>
              <a:rPr lang="en-GB" sz="900" dirty="0"/>
              <a:t>, Bill </a:t>
            </a:r>
            <a:r>
              <a:rPr lang="en-GB" sz="900" dirty="0" err="1"/>
              <a:t>Ebbesen</a:t>
            </a:r>
            <a:endParaRPr lang="en-GB" sz="900" dirty="0"/>
          </a:p>
        </p:txBody>
      </p:sp>
      <p:sp>
        <p:nvSpPr>
          <p:cNvPr id="6" name="TextBox 5">
            <a:extLst>
              <a:ext uri="{FF2B5EF4-FFF2-40B4-BE49-F238E27FC236}">
                <a16:creationId xmlns:a16="http://schemas.microsoft.com/office/drawing/2014/main" id="{B9D05EB4-36B0-4648-E17C-1EAD5ACC04F1}"/>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70375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10" grpId="0" animBg="1"/>
      <p:bldP spid="11" grpId="0" animBg="1"/>
      <p:bldP spid="19"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2D2AC-8627-4438-A8B7-3CEDC0B681A2}"/>
              </a:ext>
            </a:extLst>
          </p:cNvPr>
          <p:cNvSpPr>
            <a:spLocks noGrp="1"/>
          </p:cNvSpPr>
          <p:nvPr>
            <p:ph type="title"/>
          </p:nvPr>
        </p:nvSpPr>
        <p:spPr/>
        <p:txBody>
          <a:bodyPr/>
          <a:lstStyle/>
          <a:p>
            <a:r>
              <a:rPr lang="en-AU" dirty="0"/>
              <a:t>Sphere packing in 2 dimensions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755DC8-7CF6-4A5C-B48F-3B3E1184CD25}"/>
                  </a:ext>
                </a:extLst>
              </p:cNvPr>
              <p:cNvSpPr>
                <a:spLocks noGrp="1"/>
              </p:cNvSpPr>
              <p:nvPr>
                <p:ph idx="1"/>
              </p:nvPr>
            </p:nvSpPr>
            <p:spPr/>
            <p:txBody>
              <a:bodyPr>
                <a:normAutofit lnSpcReduction="10000"/>
              </a:bodyPr>
              <a:lstStyle/>
              <a:p>
                <a:r>
                  <a:rPr lang="en-AU" dirty="0"/>
                  <a:t>Solved in practice by nature </a:t>
                </a:r>
                <a14:m>
                  <m:oMath xmlns:m="http://schemas.openxmlformats.org/officeDocument/2006/math">
                    <m:r>
                      <a:rPr lang="en-AU" i="1" smtClean="0">
                        <a:latin typeface="Cambria Math" panose="02040503050406030204" pitchFamily="18" charset="0"/>
                        <a:ea typeface="Cambria Math" panose="02040503050406030204" pitchFamily="18" charset="0"/>
                      </a:rPr>
                      <m:t>∼</m:t>
                    </m:r>
                  </m:oMath>
                </a14:m>
                <a:r>
                  <a:rPr lang="en-AU" dirty="0"/>
                  <a:t>63 Mya</a:t>
                </a:r>
              </a:p>
              <a:p>
                <a:endParaRPr lang="en-AU" dirty="0"/>
              </a:p>
              <a:p>
                <a:endParaRPr lang="en-AU" dirty="0"/>
              </a:p>
              <a:p>
                <a:endParaRPr lang="en-AU" dirty="0"/>
              </a:p>
              <a:p>
                <a:endParaRPr lang="en-AU" dirty="0"/>
              </a:p>
              <a:p>
                <a:endParaRPr lang="en-AU" dirty="0"/>
              </a:p>
              <a:p>
                <a:r>
                  <a:rPr lang="en-AU" dirty="0"/>
                  <a:t>Harder to prove than it looks!</a:t>
                </a:r>
              </a:p>
              <a:p>
                <a:r>
                  <a:rPr lang="en-AU" dirty="0"/>
                  <a:t>Thue 1910 gave a proof of optimal packing.</a:t>
                </a:r>
              </a:p>
              <a:p>
                <a:r>
                  <a:rPr lang="en-AU" dirty="0"/>
                  <a:t>Density:   </a:t>
                </a:r>
                <a14:m>
                  <m:oMath xmlns:m="http://schemas.openxmlformats.org/officeDocument/2006/math">
                    <m:f>
                      <m:fPr>
                        <m:ctrlPr>
                          <a:rPr lang="en-AU" i="1" smtClean="0">
                            <a:latin typeface="Cambria Math" panose="02040503050406030204" pitchFamily="18" charset="0"/>
                          </a:rPr>
                        </m:ctrlPr>
                      </m:fPr>
                      <m:num>
                        <m:r>
                          <a:rPr lang="en-AU" b="0" i="1" smtClean="0">
                            <a:latin typeface="Cambria Math" panose="02040503050406030204" pitchFamily="18" charset="0"/>
                          </a:rPr>
                          <m:t>𝜋</m:t>
                        </m:r>
                      </m:num>
                      <m:den>
                        <m:r>
                          <a:rPr lang="en-AU" b="0" i="1" smtClean="0">
                            <a:latin typeface="Cambria Math" panose="02040503050406030204" pitchFamily="18" charset="0"/>
                          </a:rPr>
                          <m:t>2 </m:t>
                        </m:r>
                        <m:rad>
                          <m:radPr>
                            <m:degHide m:val="on"/>
                            <m:ctrlPr>
                              <a:rPr lang="en-AU" b="0" i="1" smtClean="0">
                                <a:latin typeface="Cambria Math" panose="02040503050406030204" pitchFamily="18" charset="0"/>
                              </a:rPr>
                            </m:ctrlPr>
                          </m:radPr>
                          <m:deg/>
                          <m:e>
                            <m:r>
                              <a:rPr lang="en-AU" b="0" i="1" smtClean="0">
                                <a:latin typeface="Cambria Math" panose="02040503050406030204" pitchFamily="18" charset="0"/>
                              </a:rPr>
                              <m:t>3</m:t>
                            </m:r>
                          </m:e>
                        </m:rad>
                      </m:den>
                    </m:f>
                    <m:r>
                      <a:rPr lang="en-GB" b="0" i="1" smtClean="0">
                        <a:latin typeface="Cambria Math" panose="02040503050406030204" pitchFamily="18" charset="0"/>
                      </a:rPr>
                      <m:t>∼0.9069</m:t>
                    </m:r>
                  </m:oMath>
                </a14:m>
                <a:endParaRPr lang="en-AU" dirty="0"/>
              </a:p>
            </p:txBody>
          </p:sp>
        </mc:Choice>
        <mc:Fallback xmlns="">
          <p:sp>
            <p:nvSpPr>
              <p:cNvPr id="3" name="Content Placeholder 2">
                <a:extLst>
                  <a:ext uri="{FF2B5EF4-FFF2-40B4-BE49-F238E27FC236}">
                    <a16:creationId xmlns:a16="http://schemas.microsoft.com/office/drawing/2014/main" id="{01755DC8-7CF6-4A5C-B48F-3B3E1184CD25}"/>
                  </a:ext>
                </a:extLst>
              </p:cNvPr>
              <p:cNvSpPr>
                <a:spLocks noGrp="1" noRot="1" noChangeAspect="1" noMove="1" noResize="1" noEditPoints="1" noAdjustHandles="1" noChangeArrowheads="1" noChangeShapeType="1" noTextEdit="1"/>
              </p:cNvSpPr>
              <p:nvPr>
                <p:ph idx="1"/>
              </p:nvPr>
            </p:nvSpPr>
            <p:spPr>
              <a:blipFill>
                <a:blip r:embed="rId2"/>
                <a:stretch>
                  <a:fillRect l="-606" t="-2273"/>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16C287ED-8603-4F4D-8236-7B2E81BCF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131" y="2306829"/>
            <a:ext cx="2639738" cy="2009450"/>
          </a:xfrm>
          <a:prstGeom prst="rect">
            <a:avLst/>
          </a:prstGeom>
        </p:spPr>
      </p:pic>
      <p:sp>
        <p:nvSpPr>
          <p:cNvPr id="8" name="TextBox 7">
            <a:extLst>
              <a:ext uri="{FF2B5EF4-FFF2-40B4-BE49-F238E27FC236}">
                <a16:creationId xmlns:a16="http://schemas.microsoft.com/office/drawing/2014/main" id="{E3A062BB-FBFC-44B7-A588-25C1430C7F5A}"/>
              </a:ext>
            </a:extLst>
          </p:cNvPr>
          <p:cNvSpPr txBox="1"/>
          <p:nvPr/>
        </p:nvSpPr>
        <p:spPr>
          <a:xfrm>
            <a:off x="10816302" y="6627168"/>
            <a:ext cx="1375698" cy="230832"/>
          </a:xfrm>
          <a:prstGeom prst="rect">
            <a:avLst/>
          </a:prstGeom>
          <a:noFill/>
        </p:spPr>
        <p:txBody>
          <a:bodyPr wrap="none" rtlCol="0">
            <a:spAutoFit/>
          </a:bodyPr>
          <a:lstStyle/>
          <a:p>
            <a:r>
              <a:rPr lang="en-US" sz="900" dirty="0"/>
              <a:t>Source: </a:t>
            </a:r>
            <a:r>
              <a:rPr lang="en-US" sz="900" dirty="0">
                <a:hlinkClick r:id="rId4"/>
              </a:rPr>
              <a:t>Matthew T Rader</a:t>
            </a:r>
            <a:endParaRPr lang="en-AU" sz="900" dirty="0"/>
          </a:p>
        </p:txBody>
      </p:sp>
      <p:sp>
        <p:nvSpPr>
          <p:cNvPr id="4" name="TextBox 3">
            <a:extLst>
              <a:ext uri="{FF2B5EF4-FFF2-40B4-BE49-F238E27FC236}">
                <a16:creationId xmlns:a16="http://schemas.microsoft.com/office/drawing/2014/main" id="{E5C4B947-8065-E563-1FD9-520FE2D78E50}"/>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0053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2EA7-EEE9-4532-888B-B55AC04467EE}"/>
              </a:ext>
            </a:extLst>
          </p:cNvPr>
          <p:cNvSpPr>
            <a:spLocks noGrp="1"/>
          </p:cNvSpPr>
          <p:nvPr>
            <p:ph type="title"/>
          </p:nvPr>
        </p:nvSpPr>
        <p:spPr/>
        <p:txBody>
          <a:bodyPr/>
          <a:lstStyle/>
          <a:p>
            <a:r>
              <a:rPr lang="en-AU" dirty="0"/>
              <a:t>Sphere packing in 3 dimensions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6B5890-9E91-4538-9FE0-5BD86B1901B5}"/>
                  </a:ext>
                </a:extLst>
              </p:cNvPr>
              <p:cNvSpPr>
                <a:spLocks noGrp="1"/>
              </p:cNvSpPr>
              <p:nvPr>
                <p:ph idx="1"/>
              </p:nvPr>
            </p:nvSpPr>
            <p:spPr>
              <a:xfrm>
                <a:off x="1097280" y="1845734"/>
                <a:ext cx="10058400" cy="4437620"/>
              </a:xfrm>
            </p:spPr>
            <p:txBody>
              <a:bodyPr>
                <a:normAutofit/>
              </a:bodyPr>
              <a:lstStyle/>
              <a:p>
                <a:r>
                  <a:rPr lang="en-AU" dirty="0"/>
                  <a:t>Solved in practice by…</a:t>
                </a:r>
              </a:p>
              <a:p>
                <a:pPr lvl="1"/>
                <a:r>
                  <a:rPr lang="en-AU" dirty="0"/>
                  <a:t>Greengrocers everywhere</a:t>
                </a:r>
              </a:p>
              <a:p>
                <a:pPr lvl="1"/>
                <a:r>
                  <a:rPr lang="en-AU" dirty="0"/>
                  <a:t>Any crystal with a face-centred cubic lattice structure</a:t>
                </a:r>
                <a:br>
                  <a:rPr lang="en-AU" dirty="0"/>
                </a:br>
                <a:r>
                  <a:rPr lang="en-AU" dirty="0"/>
                  <a:t>(</a:t>
                </a:r>
                <a:r>
                  <a:rPr lang="en-AU" dirty="0" err="1"/>
                  <a:t>eg</a:t>
                </a:r>
                <a:r>
                  <a:rPr lang="en-AU" dirty="0"/>
                  <a:t> aluminium, copper, gold, silver…)</a:t>
                </a:r>
              </a:p>
              <a:p>
                <a:r>
                  <a:rPr lang="en-AU" dirty="0"/>
                  <a:t>Asserted as best possible by Kepler 1611: </a:t>
                </a:r>
                <a:r>
                  <a:rPr lang="en-AU" b="1" dirty="0"/>
                  <a:t>Kepler’s conjecture</a:t>
                </a:r>
              </a:p>
              <a:p>
                <a:r>
                  <a:rPr lang="en-AU" dirty="0"/>
                  <a:t>Infinitely many packings with equal density!</a:t>
                </a:r>
              </a:p>
              <a:p>
                <a:r>
                  <a:rPr lang="en-AU" dirty="0"/>
                  <a:t>Rogers 1958: “many mathematicians believe, </a:t>
                </a:r>
                <a:br>
                  <a:rPr lang="en-AU" dirty="0"/>
                </a:br>
                <a:r>
                  <a:rPr lang="en-AU" dirty="0"/>
                  <a:t>	and all physicists know” the answer</a:t>
                </a:r>
              </a:p>
              <a:p>
                <a:r>
                  <a:rPr lang="en-AU" dirty="0"/>
                  <a:t>Extremely difficult to prove! Many attempts!</a:t>
                </a:r>
              </a:p>
              <a:p>
                <a:r>
                  <a:rPr lang="en-AU" dirty="0"/>
                  <a:t>Density: </a:t>
                </a:r>
                <a14:m>
                  <m:oMath xmlns:m="http://schemas.openxmlformats.org/officeDocument/2006/math">
                    <m:f>
                      <m:fPr>
                        <m:ctrlPr>
                          <a:rPr lang="en-AU" i="1" smtClean="0">
                            <a:latin typeface="Cambria Math" panose="02040503050406030204" pitchFamily="18" charset="0"/>
                          </a:rPr>
                        </m:ctrlPr>
                      </m:fPr>
                      <m:num>
                        <m:r>
                          <a:rPr lang="en-AU" b="0" i="1" smtClean="0">
                            <a:latin typeface="Cambria Math" panose="02040503050406030204" pitchFamily="18" charset="0"/>
                          </a:rPr>
                          <m:t>𝜋</m:t>
                        </m:r>
                      </m:num>
                      <m:den>
                        <m:r>
                          <a:rPr lang="en-AU" b="0" i="1" smtClean="0">
                            <a:latin typeface="Cambria Math" panose="02040503050406030204" pitchFamily="18" charset="0"/>
                          </a:rPr>
                          <m:t>3</m:t>
                        </m:r>
                        <m:rad>
                          <m:radPr>
                            <m:degHide m:val="on"/>
                            <m:ctrlPr>
                              <a:rPr lang="en-AU" b="0" i="1" smtClean="0">
                                <a:latin typeface="Cambria Math" panose="02040503050406030204" pitchFamily="18" charset="0"/>
                              </a:rPr>
                            </m:ctrlPr>
                          </m:radPr>
                          <m:deg/>
                          <m:e>
                            <m:r>
                              <a:rPr lang="en-AU" b="0" i="1" smtClean="0">
                                <a:latin typeface="Cambria Math" panose="02040503050406030204" pitchFamily="18" charset="0"/>
                              </a:rPr>
                              <m:t>2</m:t>
                            </m:r>
                          </m:e>
                        </m:rad>
                      </m:den>
                    </m:f>
                    <m:r>
                      <a:rPr lang="en-AU" b="0" i="1" smtClean="0">
                        <a:latin typeface="Cambria Math" panose="02040503050406030204" pitchFamily="18" charset="0"/>
                      </a:rPr>
                      <m:t> </m:t>
                    </m:r>
                    <m:r>
                      <a:rPr lang="en-AU" b="0" i="1" smtClean="0">
                        <a:latin typeface="Cambria Math" panose="02040503050406030204" pitchFamily="18" charset="0"/>
                        <a:ea typeface="Cambria Math" panose="02040503050406030204" pitchFamily="18" charset="0"/>
                      </a:rPr>
                      <m:t>∼0.7405</m:t>
                    </m:r>
                  </m:oMath>
                </a14:m>
                <a:endParaRPr lang="en-AU" dirty="0"/>
              </a:p>
            </p:txBody>
          </p:sp>
        </mc:Choice>
        <mc:Fallback xmlns="">
          <p:sp>
            <p:nvSpPr>
              <p:cNvPr id="3" name="Content Placeholder 2">
                <a:extLst>
                  <a:ext uri="{FF2B5EF4-FFF2-40B4-BE49-F238E27FC236}">
                    <a16:creationId xmlns:a16="http://schemas.microsoft.com/office/drawing/2014/main" id="{666B5890-9E91-4538-9FE0-5BD86B1901B5}"/>
                  </a:ext>
                </a:extLst>
              </p:cNvPr>
              <p:cNvSpPr>
                <a:spLocks noGrp="1" noRot="1" noChangeAspect="1" noMove="1" noResize="1" noEditPoints="1" noAdjustHandles="1" noChangeArrowheads="1" noChangeShapeType="1" noTextEdit="1"/>
              </p:cNvSpPr>
              <p:nvPr>
                <p:ph idx="1"/>
              </p:nvPr>
            </p:nvSpPr>
            <p:spPr>
              <a:xfrm>
                <a:off x="1097280" y="1845734"/>
                <a:ext cx="10058400" cy="4437620"/>
              </a:xfrm>
              <a:blipFill>
                <a:blip r:embed="rId2"/>
                <a:stretch>
                  <a:fillRect l="-606" t="-1511"/>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56983B19-AA19-C107-99F7-8C3230B17BA7}"/>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pic>
        <p:nvPicPr>
          <p:cNvPr id="5" name="Content Placeholder 4">
            <a:extLst>
              <a:ext uri="{FF2B5EF4-FFF2-40B4-BE49-F238E27FC236}">
                <a16:creationId xmlns:a16="http://schemas.microsoft.com/office/drawing/2014/main" id="{A77AB9BD-27E8-DBD2-B72C-9D84ED774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635" y="1845734"/>
            <a:ext cx="3204012" cy="2865376"/>
          </a:xfrm>
          <a:prstGeom prst="rect">
            <a:avLst/>
          </a:prstGeom>
        </p:spPr>
      </p:pic>
      <p:sp>
        <p:nvSpPr>
          <p:cNvPr id="6" name="TextBox 5">
            <a:extLst>
              <a:ext uri="{FF2B5EF4-FFF2-40B4-BE49-F238E27FC236}">
                <a16:creationId xmlns:a16="http://schemas.microsoft.com/office/drawing/2014/main" id="{2BEFBB49-3E2D-DAAB-F6DC-CF305EB3408D}"/>
              </a:ext>
            </a:extLst>
          </p:cNvPr>
          <p:cNvSpPr txBox="1"/>
          <p:nvPr/>
        </p:nvSpPr>
        <p:spPr>
          <a:xfrm>
            <a:off x="10070907" y="6627168"/>
            <a:ext cx="2121093" cy="230832"/>
          </a:xfrm>
          <a:prstGeom prst="rect">
            <a:avLst/>
          </a:prstGeom>
          <a:noFill/>
        </p:spPr>
        <p:txBody>
          <a:bodyPr wrap="none" rtlCol="0">
            <a:spAutoFit/>
          </a:bodyPr>
          <a:lstStyle/>
          <a:p>
            <a:r>
              <a:rPr lang="en-AU" sz="900" dirty="0"/>
              <a:t>Source: Okounkov, The magic of 8 and 24</a:t>
            </a:r>
          </a:p>
        </p:txBody>
      </p:sp>
    </p:spTree>
    <p:extLst>
      <p:ext uri="{BB962C8B-B14F-4D97-AF65-F5344CB8AC3E}">
        <p14:creationId xmlns:p14="http://schemas.microsoft.com/office/powerpoint/2010/main" val="232213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2EA7-EEE9-4532-888B-B55AC04467EE}"/>
              </a:ext>
            </a:extLst>
          </p:cNvPr>
          <p:cNvSpPr>
            <a:spLocks noGrp="1"/>
          </p:cNvSpPr>
          <p:nvPr>
            <p:ph type="title"/>
          </p:nvPr>
        </p:nvSpPr>
        <p:spPr/>
        <p:txBody>
          <a:bodyPr/>
          <a:lstStyle/>
          <a:p>
            <a:r>
              <a:rPr lang="en-AU" dirty="0"/>
              <a:t>Sphere packing in 3 dimensions</a:t>
            </a:r>
          </a:p>
        </p:txBody>
      </p:sp>
      <p:sp>
        <p:nvSpPr>
          <p:cNvPr id="3" name="Content Placeholder 2">
            <a:extLst>
              <a:ext uri="{FF2B5EF4-FFF2-40B4-BE49-F238E27FC236}">
                <a16:creationId xmlns:a16="http://schemas.microsoft.com/office/drawing/2014/main" id="{666B5890-9E91-4538-9FE0-5BD86B1901B5}"/>
              </a:ext>
            </a:extLst>
          </p:cNvPr>
          <p:cNvSpPr>
            <a:spLocks noGrp="1"/>
          </p:cNvSpPr>
          <p:nvPr>
            <p:ph idx="1"/>
          </p:nvPr>
        </p:nvSpPr>
        <p:spPr>
          <a:xfrm>
            <a:off x="1097280" y="1845734"/>
            <a:ext cx="6200828" cy="4437620"/>
          </a:xfrm>
        </p:spPr>
        <p:txBody>
          <a:bodyPr>
            <a:normAutofit/>
          </a:bodyPr>
          <a:lstStyle/>
          <a:p>
            <a:r>
              <a:rPr lang="en-AU" dirty="0"/>
              <a:t>Proved by T Hales – raising philosophical issues</a:t>
            </a:r>
          </a:p>
          <a:p>
            <a:pPr lvl="1"/>
            <a:r>
              <a:rPr lang="en-AU" dirty="0"/>
              <a:t>Reduced problem to “100,000 linear programming problems”</a:t>
            </a:r>
          </a:p>
          <a:p>
            <a:pPr lvl="1"/>
            <a:r>
              <a:rPr lang="en-AU" dirty="0"/>
              <a:t>1998 proof announcement: 339 pages, 50,000 lines of code </a:t>
            </a:r>
          </a:p>
          <a:p>
            <a:pPr lvl="1"/>
            <a:r>
              <a:rPr lang="en-AU" dirty="0"/>
              <a:t>Referees “99% certain” of correctness</a:t>
            </a:r>
          </a:p>
          <a:p>
            <a:pPr lvl="1"/>
            <a:r>
              <a:rPr lang="en-AU" dirty="0"/>
              <a:t>Published (abridged) in </a:t>
            </a:r>
            <a:r>
              <a:rPr lang="en-AU" i="1" dirty="0"/>
              <a:t>Annals of mathematics </a:t>
            </a:r>
            <a:r>
              <a:rPr lang="en-AU" dirty="0"/>
              <a:t>in 2005</a:t>
            </a:r>
          </a:p>
          <a:p>
            <a:pPr lvl="1"/>
            <a:r>
              <a:rPr lang="en-AU" dirty="0"/>
              <a:t>Formal proof using computerised assistants completed 2014</a:t>
            </a:r>
          </a:p>
        </p:txBody>
      </p:sp>
      <p:pic>
        <p:nvPicPr>
          <p:cNvPr id="7" name="Picture 6">
            <a:extLst>
              <a:ext uri="{FF2B5EF4-FFF2-40B4-BE49-F238E27FC236}">
                <a16:creationId xmlns:a16="http://schemas.microsoft.com/office/drawing/2014/main" id="{CC7DD02C-177A-4234-B1B2-1B2BCC363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580" y="1737361"/>
            <a:ext cx="3573100" cy="3383280"/>
          </a:xfrm>
          <a:prstGeom prst="rect">
            <a:avLst/>
          </a:prstGeom>
        </p:spPr>
      </p:pic>
      <p:sp>
        <p:nvSpPr>
          <p:cNvPr id="8" name="TextBox 7">
            <a:extLst>
              <a:ext uri="{FF2B5EF4-FFF2-40B4-BE49-F238E27FC236}">
                <a16:creationId xmlns:a16="http://schemas.microsoft.com/office/drawing/2014/main" id="{84463C75-FDDC-4CCD-96BF-D4DC8DCFE65A}"/>
              </a:ext>
            </a:extLst>
          </p:cNvPr>
          <p:cNvSpPr txBox="1"/>
          <p:nvPr/>
        </p:nvSpPr>
        <p:spPr>
          <a:xfrm>
            <a:off x="11255525" y="6627168"/>
            <a:ext cx="936475" cy="230832"/>
          </a:xfrm>
          <a:prstGeom prst="rect">
            <a:avLst/>
          </a:prstGeom>
          <a:noFill/>
        </p:spPr>
        <p:txBody>
          <a:bodyPr wrap="none" rtlCol="0">
            <a:spAutoFit/>
          </a:bodyPr>
          <a:lstStyle/>
          <a:p>
            <a:r>
              <a:rPr lang="en-AU" sz="900" dirty="0"/>
              <a:t>Source: </a:t>
            </a:r>
            <a:r>
              <a:rPr lang="en-AU" sz="900" dirty="0">
                <a:hlinkClick r:id="rId3"/>
              </a:rPr>
              <a:t>Quanta</a:t>
            </a:r>
            <a:r>
              <a:rPr lang="en-AU" sz="900" dirty="0"/>
              <a:t>.</a:t>
            </a:r>
          </a:p>
        </p:txBody>
      </p:sp>
      <p:sp>
        <p:nvSpPr>
          <p:cNvPr id="4" name="TextBox 3">
            <a:extLst>
              <a:ext uri="{FF2B5EF4-FFF2-40B4-BE49-F238E27FC236}">
                <a16:creationId xmlns:a16="http://schemas.microsoft.com/office/drawing/2014/main" id="{56983B19-AA19-C107-99F7-8C3230B17BA7}"/>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08333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6BF9-A106-4273-BEB9-1A1EDDE0DA3D}"/>
              </a:ext>
            </a:extLst>
          </p:cNvPr>
          <p:cNvSpPr>
            <a:spLocks noGrp="1"/>
          </p:cNvSpPr>
          <p:nvPr>
            <p:ph type="title"/>
          </p:nvPr>
        </p:nvSpPr>
        <p:spPr/>
        <p:txBody>
          <a:bodyPr/>
          <a:lstStyle/>
          <a:p>
            <a:r>
              <a:rPr lang="en-AU" dirty="0"/>
              <a:t>Current status of the problem</a:t>
            </a:r>
          </a:p>
        </p:txBody>
      </p:sp>
      <p:sp>
        <p:nvSpPr>
          <p:cNvPr id="3" name="Content Placeholder 2">
            <a:extLst>
              <a:ext uri="{FF2B5EF4-FFF2-40B4-BE49-F238E27FC236}">
                <a16:creationId xmlns:a16="http://schemas.microsoft.com/office/drawing/2014/main" id="{8DC8D6A8-866C-4D23-B0F4-9B5B1284436B}"/>
              </a:ext>
            </a:extLst>
          </p:cNvPr>
          <p:cNvSpPr>
            <a:spLocks noGrp="1"/>
          </p:cNvSpPr>
          <p:nvPr>
            <p:ph idx="1"/>
          </p:nvPr>
        </p:nvSpPr>
        <p:spPr/>
        <p:txBody>
          <a:bodyPr>
            <a:normAutofit/>
          </a:bodyPr>
          <a:lstStyle/>
          <a:p>
            <a:r>
              <a:rPr lang="en-AU" dirty="0"/>
              <a:t>Best sphere packings are currently known in dimensions:</a:t>
            </a:r>
          </a:p>
          <a:p>
            <a:pPr lvl="1"/>
            <a:r>
              <a:rPr lang="en-AU" dirty="0"/>
              <a:t>1</a:t>
            </a:r>
          </a:p>
          <a:p>
            <a:pPr lvl="1"/>
            <a:r>
              <a:rPr lang="en-AU" dirty="0"/>
              <a:t>2 (Thue 1910)</a:t>
            </a:r>
          </a:p>
          <a:p>
            <a:pPr lvl="1"/>
            <a:r>
              <a:rPr lang="en-AU" dirty="0"/>
              <a:t>3 (Hales 1998-2014)</a:t>
            </a:r>
          </a:p>
          <a:p>
            <a:pPr lvl="1"/>
            <a:r>
              <a:rPr lang="en-AU" dirty="0"/>
              <a:t>8 (Viazovska 2016)</a:t>
            </a:r>
          </a:p>
          <a:p>
            <a:pPr lvl="1"/>
            <a:r>
              <a:rPr lang="en-AU" dirty="0"/>
              <a:t>24 (Cohn, Kumar, Miller, Radchenko, Viazovska 2017)</a:t>
            </a:r>
          </a:p>
          <a:p>
            <a:r>
              <a:rPr lang="en-AU" dirty="0"/>
              <a:t>No proof in any other dimension is known.</a:t>
            </a:r>
          </a:p>
          <a:p>
            <a:r>
              <a:rPr lang="en-AU" dirty="0"/>
              <a:t>There are widely believed conjectures for optimal packing in dimensions 4-7.</a:t>
            </a:r>
          </a:p>
          <a:p>
            <a:r>
              <a:rPr lang="en-AU" dirty="0"/>
              <a:t>For all dimensions 9 and above (except 24), all bets are off.</a:t>
            </a:r>
          </a:p>
          <a:p>
            <a:r>
              <a:rPr lang="en-AU" dirty="0"/>
              <a:t>Best known upper &amp; lower bounds in large dimension differ by large factors.</a:t>
            </a:r>
          </a:p>
          <a:p>
            <a:endParaRPr lang="en-AU" dirty="0"/>
          </a:p>
        </p:txBody>
      </p:sp>
      <p:sp>
        <p:nvSpPr>
          <p:cNvPr id="4" name="TextBox 3">
            <a:extLst>
              <a:ext uri="{FF2B5EF4-FFF2-40B4-BE49-F238E27FC236}">
                <a16:creationId xmlns:a16="http://schemas.microsoft.com/office/drawing/2014/main" id="{D4E83864-8E6F-A96A-F024-CF17540EC24E}"/>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11056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6507-2D29-D6C1-F73F-EE306E995E5C}"/>
              </a:ext>
            </a:extLst>
          </p:cNvPr>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dirty="0"/>
              <a:t>Lattices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FF5363-10B7-ECB5-7BA0-5717CDA0257C}"/>
                  </a:ext>
                </a:extLst>
              </p:cNvPr>
              <p:cNvSpPr txBox="1">
                <a:spLocks/>
              </p:cNvSpPr>
              <p:nvPr/>
            </p:nvSpPr>
            <p:spPr>
              <a:xfrm>
                <a:off x="1036320" y="988247"/>
                <a:ext cx="10058400" cy="4023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AU" dirty="0"/>
                  <a:t>Consider a set of linearly independent vectors </a:t>
                </a:r>
                <a14:m>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rPr>
                          <m:t>𝑣</m:t>
                        </m:r>
                      </m:e>
                      <m:sub>
                        <m:r>
                          <a:rPr lang="en-AU" i="1" smtClean="0">
                            <a:latin typeface="Cambria Math" panose="02040503050406030204" pitchFamily="18" charset="0"/>
                          </a:rPr>
                          <m:t>1</m:t>
                        </m:r>
                      </m:sub>
                    </m:sSub>
                    <m:r>
                      <a:rPr lang="en-AU" i="1" smtClean="0">
                        <a:latin typeface="Cambria Math" panose="02040503050406030204" pitchFamily="18" charset="0"/>
                      </a:rPr>
                      <m:t>,</m:t>
                    </m:r>
                    <m:sSub>
                      <m:sSubPr>
                        <m:ctrlPr>
                          <a:rPr lang="en-AU" i="1" smtClean="0">
                            <a:latin typeface="Cambria Math" panose="02040503050406030204" pitchFamily="18" charset="0"/>
                          </a:rPr>
                        </m:ctrlPr>
                      </m:sSubPr>
                      <m:e>
                        <m:r>
                          <a:rPr lang="en-AU" i="1" smtClean="0">
                            <a:latin typeface="Cambria Math" panose="02040503050406030204" pitchFamily="18" charset="0"/>
                          </a:rPr>
                          <m:t>𝑣</m:t>
                        </m:r>
                      </m:e>
                      <m:sub>
                        <m:r>
                          <a:rPr lang="en-AU" i="1" smtClean="0">
                            <a:latin typeface="Cambria Math" panose="02040503050406030204" pitchFamily="18" charset="0"/>
                          </a:rPr>
                          <m:t>2</m:t>
                        </m:r>
                      </m:sub>
                    </m:sSub>
                    <m:r>
                      <a:rPr lang="en-AU" i="1" smtClean="0">
                        <a:latin typeface="Cambria Math" panose="02040503050406030204" pitchFamily="18" charset="0"/>
                      </a:rPr>
                      <m:t>,…, </m:t>
                    </m:r>
                    <m:sSub>
                      <m:sSubPr>
                        <m:ctrlPr>
                          <a:rPr lang="en-AU" i="1" smtClean="0">
                            <a:latin typeface="Cambria Math" panose="02040503050406030204" pitchFamily="18" charset="0"/>
                          </a:rPr>
                        </m:ctrlPr>
                      </m:sSubPr>
                      <m:e>
                        <m:r>
                          <a:rPr lang="en-AU" i="1" smtClean="0">
                            <a:latin typeface="Cambria Math" panose="02040503050406030204" pitchFamily="18" charset="0"/>
                          </a:rPr>
                          <m:t>𝑣</m:t>
                        </m:r>
                      </m:e>
                      <m:sub>
                        <m:r>
                          <a:rPr lang="en-AU" i="1" smtClean="0">
                            <a:latin typeface="Cambria Math" panose="02040503050406030204" pitchFamily="18" charset="0"/>
                          </a:rPr>
                          <m:t>𝑛</m:t>
                        </m:r>
                      </m:sub>
                    </m:sSub>
                    <m:r>
                      <a:rPr lang="en-AU" i="1" smtClean="0">
                        <a:latin typeface="Cambria Math" panose="02040503050406030204" pitchFamily="18" charset="0"/>
                      </a:rPr>
                      <m:t>∈</m:t>
                    </m:r>
                    <m:sSup>
                      <m:sSupPr>
                        <m:ctrlPr>
                          <a:rPr lang="en-AU"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AU" i="1" smtClean="0">
                            <a:latin typeface="Cambria Math" panose="02040503050406030204" pitchFamily="18" charset="0"/>
                            <a:ea typeface="Cambria Math" panose="02040503050406030204" pitchFamily="18" charset="0"/>
                          </a:rPr>
                          <m:t>𝑛</m:t>
                        </m:r>
                      </m:sup>
                    </m:sSup>
                    <m:r>
                      <a:rPr lang="en-GB" b="0" i="0" smtClean="0">
                        <a:latin typeface="Cambria Math" panose="02040503050406030204" pitchFamily="18" charset="0"/>
                        <a:ea typeface="Cambria Math" panose="02040503050406030204" pitchFamily="18" charset="0"/>
                      </a:rPr>
                      <m:t>.</m:t>
                    </m:r>
                  </m:oMath>
                </a14:m>
                <a:endParaRPr lang="en-GB" b="0" dirty="0">
                  <a:ea typeface="Cambria Math" panose="02040503050406030204" pitchFamily="18" charset="0"/>
                </a:endParaRPr>
              </a:p>
              <a:p>
                <a:r>
                  <a:rPr lang="en-AU" dirty="0"/>
                  <a:t>Taking integer combinations of them yields a discrete set of points called a </a:t>
                </a:r>
                <a:r>
                  <a:rPr lang="en-AU" i="1" dirty="0"/>
                  <a:t>lattice</a:t>
                </a:r>
                <a:r>
                  <a:rPr lang="en-AU" dirty="0"/>
                  <a:t> </a:t>
                </a:r>
                <a14:m>
                  <m:oMath xmlns:m="http://schemas.openxmlformats.org/officeDocument/2006/math">
                    <m:r>
                      <m:rPr>
                        <m:sty m:val="p"/>
                      </m:rPr>
                      <a:rPr lang="en-AU" smtClean="0">
                        <a:latin typeface="Cambria Math" panose="02040503050406030204" pitchFamily="18" charset="0"/>
                      </a:rPr>
                      <m:t>Λ</m:t>
                    </m:r>
                  </m:oMath>
                </a14:m>
                <a:r>
                  <a:rPr lang="en-AU" dirty="0"/>
                  <a:t>.</a:t>
                </a:r>
              </a:p>
              <a:p>
                <a:pPr algn="ctr"/>
                <a14:m>
                  <m:oMath xmlns:m="http://schemas.openxmlformats.org/officeDocument/2006/math">
                    <m:r>
                      <m:rPr>
                        <m:sty m:val="p"/>
                      </m:rPr>
                      <a:rPr lang="en-AU" smtClean="0">
                        <a:latin typeface="Cambria Math" panose="02040503050406030204" pitchFamily="18" charset="0"/>
                      </a:rPr>
                      <m:t>Λ</m:t>
                    </m:r>
                    <m:r>
                      <a:rPr lang="en-AU" i="1" smtClean="0">
                        <a:latin typeface="Cambria Math" panose="02040503050406030204" pitchFamily="18" charset="0"/>
                      </a:rPr>
                      <m:t>= </m:t>
                    </m:r>
                    <m:r>
                      <a:rPr lang="en-AU" i="1" smtClean="0">
                        <a:latin typeface="Cambria Math" panose="02040503050406030204" pitchFamily="18" charset="0"/>
                        <a:ea typeface="Cambria Math" panose="02040503050406030204" pitchFamily="18" charset="0"/>
                      </a:rPr>
                      <m:t>ℤ</m:t>
                    </m:r>
                    <m:r>
                      <a:rPr lang="en-AU" i="1" smtClean="0">
                        <a:latin typeface="Cambria Math" panose="02040503050406030204" pitchFamily="18" charset="0"/>
                        <a:ea typeface="Cambria Math" panose="02040503050406030204" pitchFamily="18" charset="0"/>
                      </a:rPr>
                      <m:t> </m:t>
                    </m:r>
                    <m:sSub>
                      <m:sSubPr>
                        <m:ctrlPr>
                          <a:rPr lang="en-AU" i="1" smtClean="0">
                            <a:latin typeface="Cambria Math" panose="02040503050406030204" pitchFamily="18" charset="0"/>
                            <a:ea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𝑣</m:t>
                        </m:r>
                      </m:e>
                      <m:sub>
                        <m:r>
                          <a:rPr lang="en-AU" i="1" smtClean="0">
                            <a:latin typeface="Cambria Math" panose="02040503050406030204" pitchFamily="18" charset="0"/>
                            <a:ea typeface="Cambria Math" panose="02040503050406030204" pitchFamily="18" charset="0"/>
                          </a:rPr>
                          <m:t>1</m:t>
                        </m:r>
                      </m:sub>
                    </m:sSub>
                    <m:r>
                      <a:rPr lang="en-AU" i="1" smtClean="0">
                        <a:latin typeface="Cambria Math" panose="02040503050406030204" pitchFamily="18" charset="0"/>
                        <a:ea typeface="Cambria Math" panose="02040503050406030204" pitchFamily="18" charset="0"/>
                      </a:rPr>
                      <m:t>+</m:t>
                    </m:r>
                    <m:r>
                      <a:rPr lang="en-AU" i="1" smtClean="0">
                        <a:latin typeface="Cambria Math" panose="02040503050406030204" pitchFamily="18" charset="0"/>
                        <a:ea typeface="Cambria Math" panose="02040503050406030204" pitchFamily="18" charset="0"/>
                      </a:rPr>
                      <m:t>ℤ</m:t>
                    </m:r>
                    <m:sSub>
                      <m:sSubPr>
                        <m:ctrlPr>
                          <a:rPr lang="en-AU" i="1" smtClean="0">
                            <a:latin typeface="Cambria Math" panose="02040503050406030204" pitchFamily="18" charset="0"/>
                            <a:ea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 </m:t>
                        </m:r>
                        <m:r>
                          <a:rPr lang="en-AU" i="1" smtClean="0">
                            <a:latin typeface="Cambria Math" panose="02040503050406030204" pitchFamily="18" charset="0"/>
                            <a:ea typeface="Cambria Math" panose="02040503050406030204" pitchFamily="18" charset="0"/>
                          </a:rPr>
                          <m:t>𝑣</m:t>
                        </m:r>
                      </m:e>
                      <m:sub>
                        <m:r>
                          <a:rPr lang="en-AU" i="1" smtClean="0">
                            <a:latin typeface="Cambria Math" panose="02040503050406030204" pitchFamily="18" charset="0"/>
                            <a:ea typeface="Cambria Math" panose="02040503050406030204" pitchFamily="18" charset="0"/>
                          </a:rPr>
                          <m:t>2</m:t>
                        </m:r>
                      </m:sub>
                    </m:sSub>
                    <m:r>
                      <a:rPr lang="en-AU" i="1" smtClean="0">
                        <a:latin typeface="Cambria Math" panose="02040503050406030204" pitchFamily="18" charset="0"/>
                        <a:ea typeface="Cambria Math" panose="02040503050406030204" pitchFamily="18" charset="0"/>
                      </a:rPr>
                      <m:t>+…+</m:t>
                    </m:r>
                    <m:r>
                      <a:rPr lang="en-AU" i="1" smtClean="0">
                        <a:latin typeface="Cambria Math" panose="02040503050406030204" pitchFamily="18" charset="0"/>
                        <a:ea typeface="Cambria Math" panose="02040503050406030204" pitchFamily="18" charset="0"/>
                      </a:rPr>
                      <m:t>ℤ</m:t>
                    </m:r>
                    <m:r>
                      <a:rPr lang="en-AU" i="1" smtClean="0">
                        <a:latin typeface="Cambria Math" panose="02040503050406030204" pitchFamily="18" charset="0"/>
                        <a:ea typeface="Cambria Math" panose="02040503050406030204" pitchFamily="18" charset="0"/>
                      </a:rPr>
                      <m:t> </m:t>
                    </m:r>
                    <m:sSub>
                      <m:sSubPr>
                        <m:ctrlPr>
                          <a:rPr lang="en-AU" i="1" smtClean="0">
                            <a:latin typeface="Cambria Math" panose="02040503050406030204" pitchFamily="18" charset="0"/>
                            <a:ea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𝑣</m:t>
                        </m:r>
                      </m:e>
                      <m:sub>
                        <m:r>
                          <a:rPr lang="en-AU" i="1" smtClean="0">
                            <a:latin typeface="Cambria Math" panose="02040503050406030204" pitchFamily="18" charset="0"/>
                            <a:ea typeface="Cambria Math" panose="02040503050406030204" pitchFamily="18" charset="0"/>
                          </a:rPr>
                          <m:t>𝑛</m:t>
                        </m:r>
                      </m:sub>
                    </m:sSub>
                    <m:r>
                      <a:rPr lang="en-AU" i="1" smtClean="0">
                        <a:latin typeface="Cambria Math" panose="02040503050406030204" pitchFamily="18" charset="0"/>
                      </a:rPr>
                      <m:t>= </m:t>
                    </m:r>
                    <m:d>
                      <m:dPr>
                        <m:begChr m:val="{"/>
                        <m:endChr m:val="}"/>
                        <m:ctrlPr>
                          <a:rPr lang="en-AU" i="1" smtClean="0">
                            <a:latin typeface="Cambria Math" panose="02040503050406030204" pitchFamily="18" charset="0"/>
                          </a:rPr>
                        </m:ctrlPr>
                      </m:dPr>
                      <m:e>
                        <m:sSub>
                          <m:sSubPr>
                            <m:ctrlPr>
                              <a:rPr lang="en-AU" i="1" smtClean="0">
                                <a:latin typeface="Cambria Math" panose="02040503050406030204" pitchFamily="18" charset="0"/>
                              </a:rPr>
                            </m:ctrlPr>
                          </m:sSubPr>
                          <m:e>
                            <m:r>
                              <a:rPr lang="en-AU" i="1" smtClean="0">
                                <a:latin typeface="Cambria Math" panose="02040503050406030204" pitchFamily="18" charset="0"/>
                              </a:rPr>
                              <m:t>𝑎</m:t>
                            </m:r>
                          </m:e>
                          <m:sub>
                            <m:r>
                              <a:rPr lang="en-AU" i="1" smtClean="0">
                                <a:latin typeface="Cambria Math" panose="02040503050406030204" pitchFamily="18" charset="0"/>
                              </a:rPr>
                              <m:t>1</m:t>
                            </m:r>
                          </m:sub>
                        </m:sSub>
                        <m:sSub>
                          <m:sSubPr>
                            <m:ctrlPr>
                              <a:rPr lang="en-AU" i="1" smtClean="0">
                                <a:latin typeface="Cambria Math" panose="02040503050406030204" pitchFamily="18" charset="0"/>
                              </a:rPr>
                            </m:ctrlPr>
                          </m:sSubPr>
                          <m:e>
                            <m:r>
                              <a:rPr lang="en-AU" i="1" smtClean="0">
                                <a:latin typeface="Cambria Math" panose="02040503050406030204" pitchFamily="18" charset="0"/>
                              </a:rPr>
                              <m:t>𝑣</m:t>
                            </m:r>
                          </m:e>
                          <m:sub>
                            <m:r>
                              <a:rPr lang="en-AU" i="1" smtClean="0">
                                <a:latin typeface="Cambria Math" panose="02040503050406030204" pitchFamily="18" charset="0"/>
                              </a:rPr>
                              <m:t>1</m:t>
                            </m:r>
                          </m:sub>
                        </m:sSub>
                        <m:r>
                          <a:rPr lang="en-AU" i="1" smtClean="0">
                            <a:latin typeface="Cambria Math" panose="02040503050406030204" pitchFamily="18" charset="0"/>
                          </a:rPr>
                          <m:t>+</m:t>
                        </m:r>
                        <m:sSub>
                          <m:sSubPr>
                            <m:ctrlPr>
                              <a:rPr lang="en-AU" i="1" smtClean="0">
                                <a:latin typeface="Cambria Math" panose="02040503050406030204" pitchFamily="18" charset="0"/>
                              </a:rPr>
                            </m:ctrlPr>
                          </m:sSubPr>
                          <m:e>
                            <m:r>
                              <a:rPr lang="en-AU" i="1" smtClean="0">
                                <a:latin typeface="Cambria Math" panose="02040503050406030204" pitchFamily="18" charset="0"/>
                              </a:rPr>
                              <m:t>𝑎</m:t>
                            </m:r>
                          </m:e>
                          <m:sub>
                            <m:r>
                              <a:rPr lang="en-AU" i="1" smtClean="0">
                                <a:latin typeface="Cambria Math" panose="02040503050406030204" pitchFamily="18" charset="0"/>
                              </a:rPr>
                              <m:t>2</m:t>
                            </m:r>
                          </m:sub>
                        </m:sSub>
                        <m:sSub>
                          <m:sSubPr>
                            <m:ctrlPr>
                              <a:rPr lang="en-AU" i="1" smtClean="0">
                                <a:latin typeface="Cambria Math" panose="02040503050406030204" pitchFamily="18" charset="0"/>
                              </a:rPr>
                            </m:ctrlPr>
                          </m:sSubPr>
                          <m:e>
                            <m:r>
                              <a:rPr lang="en-AU" i="1" smtClean="0">
                                <a:latin typeface="Cambria Math" panose="02040503050406030204" pitchFamily="18" charset="0"/>
                              </a:rPr>
                              <m:t>𝑣</m:t>
                            </m:r>
                          </m:e>
                          <m:sub>
                            <m:r>
                              <a:rPr lang="en-AU" i="1" smtClean="0">
                                <a:latin typeface="Cambria Math" panose="02040503050406030204" pitchFamily="18" charset="0"/>
                              </a:rPr>
                              <m:t>2</m:t>
                            </m:r>
                          </m:sub>
                        </m:sSub>
                        <m:r>
                          <a:rPr lang="en-AU" i="1" smtClean="0">
                            <a:latin typeface="Cambria Math" panose="02040503050406030204" pitchFamily="18" charset="0"/>
                          </a:rPr>
                          <m:t>+…+</m:t>
                        </m:r>
                        <m:sSub>
                          <m:sSubPr>
                            <m:ctrlPr>
                              <a:rPr lang="en-AU" i="1" smtClean="0">
                                <a:latin typeface="Cambria Math" panose="02040503050406030204" pitchFamily="18" charset="0"/>
                              </a:rPr>
                            </m:ctrlPr>
                          </m:sSubPr>
                          <m:e>
                            <m:r>
                              <a:rPr lang="en-AU" i="1" smtClean="0">
                                <a:latin typeface="Cambria Math" panose="02040503050406030204" pitchFamily="18" charset="0"/>
                              </a:rPr>
                              <m:t>𝑎</m:t>
                            </m:r>
                          </m:e>
                          <m:sub>
                            <m:r>
                              <a:rPr lang="en-AU" i="1" smtClean="0">
                                <a:latin typeface="Cambria Math" panose="02040503050406030204" pitchFamily="18" charset="0"/>
                              </a:rPr>
                              <m:t>𝑛</m:t>
                            </m:r>
                          </m:sub>
                        </m:sSub>
                        <m:sSub>
                          <m:sSubPr>
                            <m:ctrlPr>
                              <a:rPr lang="en-AU" i="1" smtClean="0">
                                <a:latin typeface="Cambria Math" panose="02040503050406030204" pitchFamily="18" charset="0"/>
                              </a:rPr>
                            </m:ctrlPr>
                          </m:sSubPr>
                          <m:e>
                            <m:r>
                              <a:rPr lang="en-AU" i="1" smtClean="0">
                                <a:latin typeface="Cambria Math" panose="02040503050406030204" pitchFamily="18" charset="0"/>
                              </a:rPr>
                              <m:t>𝑣</m:t>
                            </m:r>
                          </m:e>
                          <m:sub>
                            <m:r>
                              <a:rPr lang="en-AU" i="1" smtClean="0">
                                <a:latin typeface="Cambria Math" panose="02040503050406030204" pitchFamily="18" charset="0"/>
                              </a:rPr>
                              <m:t>𝑛</m:t>
                            </m:r>
                          </m:sub>
                        </m:sSub>
                        <m:r>
                          <a:rPr lang="en-AU" i="1" smtClean="0">
                            <a:latin typeface="Cambria Math" panose="02040503050406030204" pitchFamily="18" charset="0"/>
                          </a:rPr>
                          <m:t>:</m:t>
                        </m:r>
                        <m:sSub>
                          <m:sSubPr>
                            <m:ctrlPr>
                              <a:rPr lang="en-AU" i="1" smtClean="0">
                                <a:latin typeface="Cambria Math" panose="02040503050406030204" pitchFamily="18" charset="0"/>
                              </a:rPr>
                            </m:ctrlPr>
                          </m:sSubPr>
                          <m:e>
                            <m:r>
                              <a:rPr lang="en-AU" i="1" smtClean="0">
                                <a:latin typeface="Cambria Math" panose="02040503050406030204" pitchFamily="18" charset="0"/>
                              </a:rPr>
                              <m:t>𝑎</m:t>
                            </m:r>
                          </m:e>
                          <m:sub>
                            <m:r>
                              <a:rPr lang="en-AU" i="1" smtClean="0">
                                <a:latin typeface="Cambria Math" panose="02040503050406030204" pitchFamily="18" charset="0"/>
                              </a:rPr>
                              <m:t>1</m:t>
                            </m:r>
                          </m:sub>
                        </m:sSub>
                        <m:r>
                          <a:rPr lang="en-AU" i="1" smtClean="0">
                            <a:latin typeface="Cambria Math" panose="02040503050406030204" pitchFamily="18" charset="0"/>
                          </a:rPr>
                          <m:t>,</m:t>
                        </m:r>
                        <m:sSub>
                          <m:sSubPr>
                            <m:ctrlPr>
                              <a:rPr lang="en-AU" i="1" smtClean="0">
                                <a:latin typeface="Cambria Math" panose="02040503050406030204" pitchFamily="18" charset="0"/>
                              </a:rPr>
                            </m:ctrlPr>
                          </m:sSubPr>
                          <m:e>
                            <m:r>
                              <a:rPr lang="en-AU" i="1" smtClean="0">
                                <a:latin typeface="Cambria Math" panose="02040503050406030204" pitchFamily="18" charset="0"/>
                              </a:rPr>
                              <m:t>𝑎</m:t>
                            </m:r>
                          </m:e>
                          <m:sub>
                            <m:r>
                              <a:rPr lang="en-AU" i="1" smtClean="0">
                                <a:latin typeface="Cambria Math" panose="02040503050406030204" pitchFamily="18" charset="0"/>
                              </a:rPr>
                              <m:t>2</m:t>
                            </m:r>
                          </m:sub>
                        </m:sSub>
                        <m:r>
                          <a:rPr lang="en-AU" i="1" smtClean="0">
                            <a:latin typeface="Cambria Math" panose="02040503050406030204" pitchFamily="18" charset="0"/>
                          </a:rPr>
                          <m:t>,…, </m:t>
                        </m:r>
                        <m:sSub>
                          <m:sSubPr>
                            <m:ctrlPr>
                              <a:rPr lang="en-AU" i="1" smtClean="0">
                                <a:latin typeface="Cambria Math" panose="02040503050406030204" pitchFamily="18" charset="0"/>
                              </a:rPr>
                            </m:ctrlPr>
                          </m:sSubPr>
                          <m:e>
                            <m:r>
                              <a:rPr lang="en-AU" i="1" smtClean="0">
                                <a:latin typeface="Cambria Math" panose="02040503050406030204" pitchFamily="18" charset="0"/>
                              </a:rPr>
                              <m:t>𝑎</m:t>
                            </m:r>
                          </m:e>
                          <m:sub>
                            <m:r>
                              <a:rPr lang="en-AU" i="1" smtClean="0">
                                <a:latin typeface="Cambria Math" panose="02040503050406030204" pitchFamily="18" charset="0"/>
                              </a:rPr>
                              <m:t>𝑛</m:t>
                            </m:r>
                          </m:sub>
                        </m:sSub>
                        <m:r>
                          <a:rPr lang="en-AU" i="1" smtClean="0">
                            <a:latin typeface="Cambria Math" panose="02040503050406030204" pitchFamily="18" charset="0"/>
                          </a:rPr>
                          <m:t>∈</m:t>
                        </m:r>
                        <m:r>
                          <a:rPr lang="en-AU" i="1" smtClean="0">
                            <a:latin typeface="Cambria Math" panose="02040503050406030204" pitchFamily="18" charset="0"/>
                            <a:ea typeface="Cambria Math" panose="02040503050406030204" pitchFamily="18" charset="0"/>
                          </a:rPr>
                          <m:t>ℤ</m:t>
                        </m:r>
                      </m:e>
                    </m:d>
                  </m:oMath>
                </a14:m>
                <a:endParaRPr lang="en-AU" dirty="0"/>
              </a:p>
              <a:p>
                <a:r>
                  <a:rPr lang="en-AU" dirty="0"/>
                  <a:t>(A discrete additive subgroup of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GB" b="0" i="1" smtClean="0">
                            <a:latin typeface="Cambria Math" panose="02040503050406030204" pitchFamily="18" charset="0"/>
                            <a:ea typeface="Cambria Math" panose="02040503050406030204" pitchFamily="18" charset="0"/>
                          </a:rPr>
                          <m:t>𝑛</m:t>
                        </m:r>
                      </m:sup>
                    </m:sSup>
                  </m:oMath>
                </a14:m>
                <a:r>
                  <a:rPr lang="en-AU" dirty="0"/>
                  <a:t>.)</a:t>
                </a:r>
              </a:p>
              <a:p>
                <a:r>
                  <a:rPr lang="en-AU" dirty="0"/>
                  <a:t>Points are arranged regularly! Space is divided into fundamental cells!</a:t>
                </a:r>
              </a:p>
              <a:p>
                <a:r>
                  <a:rPr lang="en-AU" dirty="0"/>
                  <a:t>If points are all distance </a:t>
                </a:r>
                <a14:m>
                  <m:oMath xmlns:m="http://schemas.openxmlformats.org/officeDocument/2006/math">
                    <m:r>
                      <a:rPr lang="en-GB" i="1" smtClean="0">
                        <a:latin typeface="Cambria Math" panose="02040503050406030204" pitchFamily="18" charset="0"/>
                      </a:rPr>
                      <m:t>≥2</m:t>
                    </m:r>
                    <m:r>
                      <a:rPr lang="en-GB" i="1" smtClean="0">
                        <a:latin typeface="Cambria Math" panose="02040503050406030204" pitchFamily="18" charset="0"/>
                      </a:rPr>
                      <m:t>𝑟</m:t>
                    </m:r>
                  </m:oMath>
                </a14:m>
                <a:r>
                  <a:rPr lang="en-AU" dirty="0"/>
                  <a:t> apart then we obtain a lattice sphere packing of radius </a:t>
                </a:r>
                <a14:m>
                  <m:oMath xmlns:m="http://schemas.openxmlformats.org/officeDocument/2006/math">
                    <m:r>
                      <a:rPr lang="en-GB" i="1" smtClean="0">
                        <a:latin typeface="Cambria Math" panose="02040503050406030204" pitchFamily="18" charset="0"/>
                      </a:rPr>
                      <m:t>𝑟</m:t>
                    </m:r>
                  </m:oMath>
                </a14:m>
                <a:r>
                  <a:rPr lang="en-AU" dirty="0"/>
                  <a:t>.</a:t>
                </a:r>
              </a:p>
            </p:txBody>
          </p:sp>
        </mc:Choice>
        <mc:Fallback xmlns="">
          <p:sp>
            <p:nvSpPr>
              <p:cNvPr id="3" name="Content Placeholder 2">
                <a:extLst>
                  <a:ext uri="{FF2B5EF4-FFF2-40B4-BE49-F238E27FC236}">
                    <a16:creationId xmlns:a16="http://schemas.microsoft.com/office/drawing/2014/main" id="{7AFF5363-10B7-ECB5-7BA0-5717CDA0257C}"/>
                  </a:ext>
                </a:extLst>
              </p:cNvPr>
              <p:cNvSpPr txBox="1">
                <a:spLocks noRot="1" noChangeAspect="1" noMove="1" noResize="1" noEditPoints="1" noAdjustHandles="1" noChangeArrowheads="1" noChangeShapeType="1" noTextEdit="1"/>
              </p:cNvSpPr>
              <p:nvPr/>
            </p:nvSpPr>
            <p:spPr>
              <a:xfrm>
                <a:off x="1036320" y="988247"/>
                <a:ext cx="10058400" cy="4023360"/>
              </a:xfrm>
              <a:prstGeom prst="rect">
                <a:avLst/>
              </a:prstGeom>
              <a:blipFill>
                <a:blip r:embed="rId2"/>
                <a:stretch>
                  <a:fillRect t="-1515"/>
                </a:stretch>
              </a:blipFill>
            </p:spPr>
            <p:txBody>
              <a:bodyPr/>
              <a:lstStyle/>
              <a:p>
                <a:r>
                  <a:rPr lang="en-GB">
                    <a:noFill/>
                  </a:rPr>
                  <a:t> </a:t>
                </a:r>
              </a:p>
            </p:txBody>
          </p:sp>
        </mc:Fallback>
      </mc:AlternateContent>
      <p:pic>
        <p:nvPicPr>
          <p:cNvPr id="4" name="Graphic 3">
            <a:extLst>
              <a:ext uri="{FF2B5EF4-FFF2-40B4-BE49-F238E27FC236}">
                <a16:creationId xmlns:a16="http://schemas.microsoft.com/office/drawing/2014/main" id="{D6EECCD9-0B4D-E8E8-0AAD-B4AD0A5EC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3895" y="3795519"/>
            <a:ext cx="2095500" cy="2095500"/>
          </a:xfrm>
          <a:prstGeom prst="rect">
            <a:avLst/>
          </a:prstGeom>
        </p:spPr>
      </p:pic>
      <p:sp>
        <p:nvSpPr>
          <p:cNvPr id="5" name="TextBox 4">
            <a:extLst>
              <a:ext uri="{FF2B5EF4-FFF2-40B4-BE49-F238E27FC236}">
                <a16:creationId xmlns:a16="http://schemas.microsoft.com/office/drawing/2014/main" id="{58E51B43-A965-8670-40D4-EC41D5369DB2}"/>
              </a:ext>
            </a:extLst>
          </p:cNvPr>
          <p:cNvSpPr txBox="1"/>
          <p:nvPr/>
        </p:nvSpPr>
        <p:spPr>
          <a:xfrm>
            <a:off x="8891096" y="6627168"/>
            <a:ext cx="3300904" cy="230832"/>
          </a:xfrm>
          <a:prstGeom prst="rect">
            <a:avLst/>
          </a:prstGeom>
          <a:noFill/>
        </p:spPr>
        <p:txBody>
          <a:bodyPr wrap="none" rtlCol="0">
            <a:spAutoFit/>
          </a:bodyPr>
          <a:lstStyle/>
          <a:p>
            <a:r>
              <a:rPr lang="en-GB" sz="900" dirty="0"/>
              <a:t>Sources: </a:t>
            </a:r>
            <a:r>
              <a:rPr lang="en-GB" sz="900" dirty="0">
                <a:hlinkClick r:id="rId5"/>
              </a:rPr>
              <a:t>Wikipedia</a:t>
            </a:r>
            <a:r>
              <a:rPr lang="en-GB" sz="900" dirty="0"/>
              <a:t>; </a:t>
            </a:r>
            <a:r>
              <a:rPr lang="en-GB" sz="900" dirty="0" err="1">
                <a:hlinkClick r:id="rId6"/>
              </a:rPr>
              <a:t>Melcom</a:t>
            </a:r>
            <a:r>
              <a:rPr lang="en-GB" sz="900" dirty="0"/>
              <a:t>; </a:t>
            </a:r>
            <a:r>
              <a:rPr lang="en-GB" sz="900" dirty="0">
                <a:hlinkClick r:id="rId7"/>
              </a:rPr>
              <a:t>Wikimedia</a:t>
            </a:r>
            <a:r>
              <a:rPr lang="en-GB" sz="900" dirty="0"/>
              <a:t>, Daniel Mayer, </a:t>
            </a:r>
            <a:r>
              <a:rPr lang="en-GB" sz="900" dirty="0" err="1"/>
              <a:t>Stannered</a:t>
            </a:r>
            <a:endParaRPr lang="en-GB" sz="900" dirty="0"/>
          </a:p>
        </p:txBody>
      </p:sp>
      <p:pic>
        <p:nvPicPr>
          <p:cNvPr id="6" name="Graphic 5">
            <a:extLst>
              <a:ext uri="{FF2B5EF4-FFF2-40B4-BE49-F238E27FC236}">
                <a16:creationId xmlns:a16="http://schemas.microsoft.com/office/drawing/2014/main" id="{C96A4117-F296-00D8-2DBA-00F5A6D903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20739" y="4098763"/>
            <a:ext cx="1028700" cy="1352550"/>
          </a:xfrm>
          <a:prstGeom prst="rect">
            <a:avLst/>
          </a:prstGeom>
        </p:spPr>
      </p:pic>
      <p:pic>
        <p:nvPicPr>
          <p:cNvPr id="10" name="Picture 9" descr="Shape, circle&#10;&#10;Description automatically generated">
            <a:extLst>
              <a:ext uri="{FF2B5EF4-FFF2-40B4-BE49-F238E27FC236}">
                <a16:creationId xmlns:a16="http://schemas.microsoft.com/office/drawing/2014/main" id="{063B5FE0-BD4D-F109-F3EC-756E2EF0CF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8297" y="3795519"/>
            <a:ext cx="2097162" cy="2097162"/>
          </a:xfrm>
          <a:prstGeom prst="rect">
            <a:avLst/>
          </a:prstGeom>
        </p:spPr>
      </p:pic>
      <p:sp>
        <p:nvSpPr>
          <p:cNvPr id="12" name="TextBox 11">
            <a:extLst>
              <a:ext uri="{FF2B5EF4-FFF2-40B4-BE49-F238E27FC236}">
                <a16:creationId xmlns:a16="http://schemas.microsoft.com/office/drawing/2014/main" id="{3F0F5A04-3438-8330-9318-7B9C030C65C1}"/>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11758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8E8F-95D2-4C7C-8303-28D278BA6605}"/>
              </a:ext>
            </a:extLst>
          </p:cNvPr>
          <p:cNvSpPr>
            <a:spLocks noGrp="1"/>
          </p:cNvSpPr>
          <p:nvPr>
            <p:ph type="title"/>
          </p:nvPr>
        </p:nvSpPr>
        <p:spPr/>
        <p:txBody>
          <a:bodyPr/>
          <a:lstStyle/>
          <a:p>
            <a:r>
              <a:rPr lang="en-AU" dirty="0"/>
              <a:t>Maryna Viazovska</a:t>
            </a:r>
          </a:p>
        </p:txBody>
      </p:sp>
      <p:sp>
        <p:nvSpPr>
          <p:cNvPr id="3" name="Content Placeholder 2">
            <a:extLst>
              <a:ext uri="{FF2B5EF4-FFF2-40B4-BE49-F238E27FC236}">
                <a16:creationId xmlns:a16="http://schemas.microsoft.com/office/drawing/2014/main" id="{19A311BB-885F-43B9-B6BE-7B9AF861B1D6}"/>
              </a:ext>
            </a:extLst>
          </p:cNvPr>
          <p:cNvSpPr>
            <a:spLocks noGrp="1"/>
          </p:cNvSpPr>
          <p:nvPr>
            <p:ph idx="1"/>
          </p:nvPr>
        </p:nvSpPr>
        <p:spPr/>
        <p:txBody>
          <a:bodyPr/>
          <a:lstStyle/>
          <a:p>
            <a:r>
              <a:rPr lang="en-AU" dirty="0"/>
              <a:t>5 July 2022:</a:t>
            </a:r>
          </a:p>
        </p:txBody>
      </p:sp>
      <p:pic>
        <p:nvPicPr>
          <p:cNvPr id="5" name="Picture 4">
            <a:extLst>
              <a:ext uri="{FF2B5EF4-FFF2-40B4-BE49-F238E27FC236}">
                <a16:creationId xmlns:a16="http://schemas.microsoft.com/office/drawing/2014/main" id="{45F1E1DC-B62B-4903-BE52-E24405AF6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888" y="1845734"/>
            <a:ext cx="8273792" cy="6858000"/>
          </a:xfrm>
          <a:prstGeom prst="rect">
            <a:avLst/>
          </a:prstGeom>
        </p:spPr>
      </p:pic>
      <p:sp>
        <p:nvSpPr>
          <p:cNvPr id="6" name="Rectangle 5">
            <a:extLst>
              <a:ext uri="{FF2B5EF4-FFF2-40B4-BE49-F238E27FC236}">
                <a16:creationId xmlns:a16="http://schemas.microsoft.com/office/drawing/2014/main" id="{3ACE92AD-755E-4068-BFA5-970E1A1BA4B0}"/>
              </a:ext>
            </a:extLst>
          </p:cNvPr>
          <p:cNvSpPr/>
          <p:nvPr/>
        </p:nvSpPr>
        <p:spPr>
          <a:xfrm>
            <a:off x="3129094" y="4521666"/>
            <a:ext cx="7776594" cy="6375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0669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BFAE-76E8-8328-5AF3-0ED7D4DB68C3}"/>
              </a:ext>
            </a:extLst>
          </p:cNvPr>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a:t>Lattices vs periodic packings</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39E9D8-41CB-74EF-54C0-F8876882620F}"/>
                  </a:ext>
                </a:extLst>
              </p:cNvPr>
              <p:cNvSpPr txBox="1">
                <a:spLocks/>
              </p:cNvSpPr>
              <p:nvPr/>
            </p:nvSpPr>
            <p:spPr>
              <a:xfrm>
                <a:off x="1097280" y="1011981"/>
                <a:ext cx="10058400" cy="4023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AU" dirty="0"/>
                  <a:t>A </a:t>
                </a:r>
                <a:r>
                  <a:rPr lang="en-AU" i="1" dirty="0"/>
                  <a:t>periodic </a:t>
                </a:r>
                <a:r>
                  <a:rPr lang="en-AU" dirty="0"/>
                  <a:t>sphere packing is obtained by placing spheres in the fundamental cell of a lattice, and translating them through space by the lattice.</a:t>
                </a:r>
              </a:p>
              <a:p>
                <a:pPr algn="ctr"/>
                <a14:m>
                  <m:oMath xmlns:m="http://schemas.openxmlformats.org/officeDocument/2006/math">
                    <m:r>
                      <a:rPr lang="en-AU" i="1" smtClean="0">
                        <a:latin typeface="Cambria Math" panose="02040503050406030204" pitchFamily="18" charset="0"/>
                      </a:rPr>
                      <m:t>{ </m:t>
                    </m:r>
                  </m:oMath>
                </a14:m>
                <a:r>
                  <a:rPr lang="en-AU" dirty="0"/>
                  <a:t>Lattice packings </a:t>
                </a:r>
                <a14:m>
                  <m:oMath xmlns:m="http://schemas.openxmlformats.org/officeDocument/2006/math">
                    <m:r>
                      <a:rPr lang="en-AU" i="1" smtClean="0">
                        <a:latin typeface="Cambria Math" panose="02040503050406030204" pitchFamily="18" charset="0"/>
                      </a:rPr>
                      <m:t>}⊂{</m:t>
                    </m:r>
                  </m:oMath>
                </a14:m>
                <a:r>
                  <a:rPr lang="en-AU" dirty="0"/>
                  <a:t> Periodic packings </a:t>
                </a:r>
                <a14:m>
                  <m:oMath xmlns:m="http://schemas.openxmlformats.org/officeDocument/2006/math">
                    <m:r>
                      <a:rPr lang="en-AU" i="1" smtClean="0">
                        <a:latin typeface="Cambria Math" panose="02040503050406030204" pitchFamily="18" charset="0"/>
                      </a:rPr>
                      <m:t>}</m:t>
                    </m:r>
                  </m:oMath>
                </a14:m>
                <a:endParaRPr lang="en-AU" dirty="0"/>
              </a:p>
              <a:p>
                <a:r>
                  <a:rPr lang="en-AU" dirty="0"/>
                  <a:t>Efficient sphere packings can sometimes be obtained from lattice packings by placing spheres in </a:t>
                </a:r>
                <a:r>
                  <a:rPr lang="en-AU" i="1" dirty="0"/>
                  <a:t>interstitial sites</a:t>
                </a:r>
                <a:r>
                  <a:rPr lang="en-AU" dirty="0"/>
                  <a:t> / </a:t>
                </a:r>
                <a:r>
                  <a:rPr lang="en-AU" i="1" dirty="0"/>
                  <a:t>holes.</a:t>
                </a:r>
              </a:p>
            </p:txBody>
          </p:sp>
        </mc:Choice>
        <mc:Fallback xmlns="">
          <p:sp>
            <p:nvSpPr>
              <p:cNvPr id="3" name="Content Placeholder 2">
                <a:extLst>
                  <a:ext uri="{FF2B5EF4-FFF2-40B4-BE49-F238E27FC236}">
                    <a16:creationId xmlns:a16="http://schemas.microsoft.com/office/drawing/2014/main" id="{0739E9D8-41CB-74EF-54C0-F8876882620F}"/>
                  </a:ext>
                </a:extLst>
              </p:cNvPr>
              <p:cNvSpPr txBox="1">
                <a:spLocks noRot="1" noChangeAspect="1" noMove="1" noResize="1" noEditPoints="1" noAdjustHandles="1" noChangeArrowheads="1" noChangeShapeType="1" noTextEdit="1"/>
              </p:cNvSpPr>
              <p:nvPr/>
            </p:nvSpPr>
            <p:spPr>
              <a:xfrm>
                <a:off x="1097280" y="1011981"/>
                <a:ext cx="10058400" cy="4023360"/>
              </a:xfrm>
              <a:prstGeom prst="rect">
                <a:avLst/>
              </a:prstGeom>
              <a:blipFill>
                <a:blip r:embed="rId2"/>
                <a:stretch>
                  <a:fillRect t="-1515"/>
                </a:stretch>
              </a:blipFill>
            </p:spPr>
            <p:txBody>
              <a:bodyPr/>
              <a:lstStyle/>
              <a:p>
                <a:r>
                  <a:rPr lang="en-GB">
                    <a:noFill/>
                  </a:rPr>
                  <a:t> </a:t>
                </a:r>
              </a:p>
            </p:txBody>
          </p:sp>
        </mc:Fallback>
      </mc:AlternateContent>
      <p:pic>
        <p:nvPicPr>
          <p:cNvPr id="4" name="Picture 3" descr="A group of balloons&#10;&#10;Description automatically generated with low confidence">
            <a:extLst>
              <a:ext uri="{FF2B5EF4-FFF2-40B4-BE49-F238E27FC236}">
                <a16:creationId xmlns:a16="http://schemas.microsoft.com/office/drawing/2014/main" id="{FA5F2C62-42E7-1773-D234-7564F1806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432" y="3082241"/>
            <a:ext cx="2211506" cy="2409090"/>
          </a:xfrm>
          <a:prstGeom prst="rect">
            <a:avLst/>
          </a:prstGeom>
        </p:spPr>
      </p:pic>
      <p:sp>
        <p:nvSpPr>
          <p:cNvPr id="5" name="TextBox 4">
            <a:extLst>
              <a:ext uri="{FF2B5EF4-FFF2-40B4-BE49-F238E27FC236}">
                <a16:creationId xmlns:a16="http://schemas.microsoft.com/office/drawing/2014/main" id="{DEC69EBE-41B0-C7AB-9C27-6B69D10F4EDB}"/>
              </a:ext>
            </a:extLst>
          </p:cNvPr>
          <p:cNvSpPr txBox="1"/>
          <p:nvPr/>
        </p:nvSpPr>
        <p:spPr>
          <a:xfrm>
            <a:off x="7296108" y="6627168"/>
            <a:ext cx="4895892" cy="230832"/>
          </a:xfrm>
          <a:prstGeom prst="rect">
            <a:avLst/>
          </a:prstGeom>
          <a:noFill/>
        </p:spPr>
        <p:txBody>
          <a:bodyPr wrap="none" rtlCol="0">
            <a:spAutoFit/>
          </a:bodyPr>
          <a:lstStyle/>
          <a:p>
            <a:r>
              <a:rPr lang="en-GB" sz="900" dirty="0"/>
              <a:t>Sources: </a:t>
            </a:r>
            <a:r>
              <a:rPr lang="en-GB" sz="900" dirty="0" err="1"/>
              <a:t>GYassineMrabet</a:t>
            </a:r>
            <a:r>
              <a:rPr lang="en-GB" sz="900" dirty="0"/>
              <a:t>, </a:t>
            </a:r>
            <a:r>
              <a:rPr lang="en-GB" sz="900" dirty="0">
                <a:hlinkClick r:id="rId4"/>
              </a:rPr>
              <a:t>Wikimedia</a:t>
            </a:r>
            <a:r>
              <a:rPr lang="en-GB" sz="900" dirty="0"/>
              <a:t>; </a:t>
            </a:r>
            <a:r>
              <a:rPr lang="en-AU" sz="900" dirty="0"/>
              <a:t>Cohn, </a:t>
            </a:r>
            <a:r>
              <a:rPr lang="en-AU" sz="900" i="1" dirty="0"/>
              <a:t>A conceptual breakthrough; </a:t>
            </a:r>
            <a:r>
              <a:rPr lang="en-GB" sz="900" dirty="0"/>
              <a:t>Benjah-bmm27, </a:t>
            </a:r>
            <a:r>
              <a:rPr lang="en-GB" sz="900" dirty="0">
                <a:hlinkClick r:id="rId5"/>
              </a:rPr>
              <a:t>Wikimedia</a:t>
            </a:r>
            <a:endParaRPr lang="en-GB" sz="900" dirty="0"/>
          </a:p>
        </p:txBody>
      </p:sp>
      <p:pic>
        <p:nvPicPr>
          <p:cNvPr id="6" name="Picture 5" descr="A close-up of a toy&#10;&#10;Description automatically generated with medium confidence">
            <a:extLst>
              <a:ext uri="{FF2B5EF4-FFF2-40B4-BE49-F238E27FC236}">
                <a16:creationId xmlns:a16="http://schemas.microsoft.com/office/drawing/2014/main" id="{302D8AD6-A86D-5E93-1569-D32F27A52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6946" y="3104577"/>
            <a:ext cx="2678734" cy="2437648"/>
          </a:xfrm>
          <a:prstGeom prst="rect">
            <a:avLst/>
          </a:prstGeom>
        </p:spPr>
      </p:pic>
      <p:pic>
        <p:nvPicPr>
          <p:cNvPr id="8" name="Picture 7" descr="Scatter chart&#10;&#10;Description automatically generated with medium confidence">
            <a:extLst>
              <a:ext uri="{FF2B5EF4-FFF2-40B4-BE49-F238E27FC236}">
                <a16:creationId xmlns:a16="http://schemas.microsoft.com/office/drawing/2014/main" id="{73CB8F0A-3071-533E-C47C-99EE376893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041" y="2560498"/>
            <a:ext cx="1958802" cy="3488610"/>
          </a:xfrm>
          <a:prstGeom prst="rect">
            <a:avLst/>
          </a:prstGeom>
        </p:spPr>
      </p:pic>
      <p:sp>
        <p:nvSpPr>
          <p:cNvPr id="12" name="TextBox 11">
            <a:extLst>
              <a:ext uri="{FF2B5EF4-FFF2-40B4-BE49-F238E27FC236}">
                <a16:creationId xmlns:a16="http://schemas.microsoft.com/office/drawing/2014/main" id="{EEEC5D70-11C0-0BB5-D41E-3EFB87ADB797}"/>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32762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3854813-B1AE-DFBB-E7BE-E5AED1F11B5E}"/>
                  </a:ext>
                </a:extLst>
              </p:cNvPr>
              <p:cNvSpPr txBox="1">
                <a:spLocks/>
              </p:cNvSpPr>
              <p:nvPr/>
            </p:nvSpPr>
            <p:spPr>
              <a:xfrm>
                <a:off x="704173" y="286602"/>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dirty="0"/>
                  <a:t>The </a:t>
                </a:r>
                <a14:m>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rPr>
                          <m:t>𝐷</m:t>
                        </m:r>
                      </m:e>
                      <m:sub>
                        <m:r>
                          <a:rPr lang="en-AU" i="1" smtClean="0">
                            <a:latin typeface="Cambria Math" panose="02040503050406030204" pitchFamily="18" charset="0"/>
                          </a:rPr>
                          <m:t>𝑛</m:t>
                        </m:r>
                      </m:sub>
                    </m:sSub>
                  </m:oMath>
                </a14:m>
                <a:r>
                  <a:rPr lang="en-AU" dirty="0"/>
                  <a:t> lattice</a:t>
                </a:r>
              </a:p>
            </p:txBody>
          </p:sp>
        </mc:Choice>
        <mc:Fallback xmlns="">
          <p:sp>
            <p:nvSpPr>
              <p:cNvPr id="2" name="Title 1">
                <a:extLst>
                  <a:ext uri="{FF2B5EF4-FFF2-40B4-BE49-F238E27FC236}">
                    <a16:creationId xmlns:a16="http://schemas.microsoft.com/office/drawing/2014/main" id="{33854813-B1AE-DFBB-E7BE-E5AED1F11B5E}"/>
                  </a:ext>
                </a:extLst>
              </p:cNvPr>
              <p:cNvSpPr txBox="1">
                <a:spLocks noRot="1" noChangeAspect="1" noMove="1" noResize="1" noEditPoints="1" noAdjustHandles="1" noChangeArrowheads="1" noChangeShapeType="1" noTextEdit="1"/>
              </p:cNvSpPr>
              <p:nvPr/>
            </p:nvSpPr>
            <p:spPr>
              <a:xfrm>
                <a:off x="704173" y="286602"/>
                <a:ext cx="10058400" cy="1450757"/>
              </a:xfrm>
              <a:prstGeom prst="rect">
                <a:avLst/>
              </a:prstGeom>
              <a:blipFill>
                <a:blip r:embed="rId2"/>
                <a:stretch>
                  <a:fillRect l="-2788" t="-163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82B7FD-EFCB-915D-2E1A-2EFE894B103B}"/>
                  </a:ext>
                </a:extLst>
              </p:cNvPr>
              <p:cNvSpPr txBox="1">
                <a:spLocks/>
              </p:cNvSpPr>
              <p:nvPr/>
            </p:nvSpPr>
            <p:spPr>
              <a:xfrm>
                <a:off x="549812" y="1011980"/>
                <a:ext cx="8061960" cy="480226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n-AU" i="1" dirty="0">
                  <a:latin typeface="Cambria Math" panose="02040503050406030204" pitchFamily="18" charset="0"/>
                </a:endParaRPr>
              </a:p>
              <a:p>
                <a:pPr algn="ctr"/>
                <a14:m>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rPr>
                          <m:t>𝐷</m:t>
                        </m:r>
                      </m:e>
                      <m:sub>
                        <m:r>
                          <a:rPr lang="en-AU" i="1" smtClean="0">
                            <a:latin typeface="Cambria Math" panose="02040503050406030204" pitchFamily="18" charset="0"/>
                          </a:rPr>
                          <m:t>𝑛</m:t>
                        </m:r>
                      </m:sub>
                    </m:sSub>
                    <m:r>
                      <a:rPr lang="en-AU" i="1" smtClean="0">
                        <a:latin typeface="Cambria Math" panose="02040503050406030204" pitchFamily="18" charset="0"/>
                      </a:rPr>
                      <m:t>= </m:t>
                    </m:r>
                    <m:d>
                      <m:dPr>
                        <m:begChr m:val="{"/>
                        <m:endChr m:val="}"/>
                        <m:ctrlPr>
                          <a:rPr lang="en-AU" i="1" smtClean="0">
                            <a:latin typeface="Cambria Math" panose="02040503050406030204" pitchFamily="18" charset="0"/>
                          </a:rPr>
                        </m:ctrlPr>
                      </m:dPr>
                      <m:e>
                        <m:d>
                          <m:dPr>
                            <m:ctrlPr>
                              <a:rPr lang="en-AU" i="1" smtClean="0">
                                <a:latin typeface="Cambria Math" panose="02040503050406030204" pitchFamily="18" charset="0"/>
                              </a:rPr>
                            </m:ctrlPr>
                          </m:dPr>
                          <m:e>
                            <m:sSub>
                              <m:sSubPr>
                                <m:ctrlPr>
                                  <a:rPr lang="en-AU" i="1" smtClean="0">
                                    <a:latin typeface="Cambria Math" panose="02040503050406030204" pitchFamily="18" charset="0"/>
                                  </a:rPr>
                                </m:ctrlPr>
                              </m:sSubPr>
                              <m:e>
                                <m:r>
                                  <a:rPr lang="en-AU" i="1" smtClean="0">
                                    <a:latin typeface="Cambria Math" panose="02040503050406030204" pitchFamily="18" charset="0"/>
                                  </a:rPr>
                                  <m:t>𝑥</m:t>
                                </m:r>
                              </m:e>
                              <m:sub>
                                <m:r>
                                  <a:rPr lang="en-AU" i="1" smtClean="0">
                                    <a:latin typeface="Cambria Math" panose="02040503050406030204" pitchFamily="18" charset="0"/>
                                  </a:rPr>
                                  <m:t>1</m:t>
                                </m:r>
                              </m:sub>
                            </m:sSub>
                            <m:r>
                              <a:rPr lang="en-AU" i="1" smtClean="0">
                                <a:latin typeface="Cambria Math" panose="02040503050406030204" pitchFamily="18" charset="0"/>
                              </a:rPr>
                              <m:t>,…, </m:t>
                            </m:r>
                            <m:sSub>
                              <m:sSubPr>
                                <m:ctrlPr>
                                  <a:rPr lang="en-AU" i="1" smtClean="0">
                                    <a:latin typeface="Cambria Math" panose="02040503050406030204" pitchFamily="18" charset="0"/>
                                  </a:rPr>
                                </m:ctrlPr>
                              </m:sSubPr>
                              <m:e>
                                <m:r>
                                  <a:rPr lang="en-AU" i="1" smtClean="0">
                                    <a:latin typeface="Cambria Math" panose="02040503050406030204" pitchFamily="18" charset="0"/>
                                  </a:rPr>
                                  <m:t>𝑥</m:t>
                                </m:r>
                              </m:e>
                              <m:sub>
                                <m:r>
                                  <a:rPr lang="en-AU" i="1" smtClean="0">
                                    <a:latin typeface="Cambria Math" panose="02040503050406030204" pitchFamily="18" charset="0"/>
                                  </a:rPr>
                                  <m:t>𝑛</m:t>
                                </m:r>
                              </m:sub>
                            </m:sSub>
                          </m:e>
                        </m:d>
                        <m:r>
                          <a:rPr lang="en-AU" i="1" smtClean="0">
                            <a:latin typeface="Cambria Math" panose="02040503050406030204" pitchFamily="18" charset="0"/>
                          </a:rPr>
                          <m:t>∈ </m:t>
                        </m:r>
                        <m:sSup>
                          <m:sSupPr>
                            <m:ctrlPr>
                              <a:rPr lang="en-AU"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ℤ</m:t>
                            </m:r>
                          </m:e>
                          <m:sup>
                            <m:r>
                              <a:rPr lang="en-AU" i="1" smtClean="0">
                                <a:latin typeface="Cambria Math" panose="02040503050406030204" pitchFamily="18" charset="0"/>
                                <a:ea typeface="Cambria Math" panose="02040503050406030204" pitchFamily="18" charset="0"/>
                              </a:rPr>
                              <m:t>𝑛</m:t>
                            </m:r>
                          </m:sup>
                        </m:sSup>
                        <m:r>
                          <a:rPr lang="en-AU" i="1" smtClean="0">
                            <a:latin typeface="Cambria Math" panose="02040503050406030204" pitchFamily="18" charset="0"/>
                            <a:ea typeface="Cambria Math" panose="02040503050406030204" pitchFamily="18" charset="0"/>
                          </a:rPr>
                          <m:t> : </m:t>
                        </m:r>
                        <m:nary>
                          <m:naryPr>
                            <m:chr m:val="∑"/>
                            <m:ctrlPr>
                              <a:rPr lang="en-AU" i="1" smtClean="0">
                                <a:latin typeface="Cambria Math" panose="02040503050406030204" pitchFamily="18" charset="0"/>
                                <a:ea typeface="Cambria Math" panose="02040503050406030204" pitchFamily="18" charset="0"/>
                              </a:rPr>
                            </m:ctrlPr>
                          </m:naryPr>
                          <m:sub>
                            <m:r>
                              <m:rPr>
                                <m:brk m:alnAt="23"/>
                              </m:rPr>
                              <a:rPr lang="en-AU" i="1" smtClean="0">
                                <a:latin typeface="Cambria Math" panose="02040503050406030204" pitchFamily="18" charset="0"/>
                                <a:ea typeface="Cambria Math" panose="02040503050406030204" pitchFamily="18" charset="0"/>
                              </a:rPr>
                              <m:t>𝑖</m:t>
                            </m:r>
                            <m:r>
                              <a:rPr lang="en-AU" i="1" smtClean="0">
                                <a:latin typeface="Cambria Math" panose="02040503050406030204" pitchFamily="18" charset="0"/>
                                <a:ea typeface="Cambria Math" panose="02040503050406030204" pitchFamily="18" charset="0"/>
                              </a:rPr>
                              <m:t>=1</m:t>
                            </m:r>
                          </m:sub>
                          <m:sup>
                            <m:r>
                              <a:rPr lang="en-AU" i="1" smtClean="0">
                                <a:latin typeface="Cambria Math" panose="02040503050406030204" pitchFamily="18" charset="0"/>
                                <a:ea typeface="Cambria Math" panose="02040503050406030204" pitchFamily="18" charset="0"/>
                              </a:rPr>
                              <m:t>𝑛</m:t>
                            </m:r>
                          </m:sup>
                          <m:e>
                            <m:sSub>
                              <m:sSubPr>
                                <m:ctrlPr>
                                  <a:rPr lang="en-AU" i="1" smtClean="0">
                                    <a:latin typeface="Cambria Math" panose="02040503050406030204" pitchFamily="18" charset="0"/>
                                    <a:ea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𝑥</m:t>
                                </m:r>
                              </m:e>
                              <m:sub>
                                <m:r>
                                  <a:rPr lang="en-AU" i="1" smtClean="0">
                                    <a:latin typeface="Cambria Math" panose="02040503050406030204" pitchFamily="18" charset="0"/>
                                    <a:ea typeface="Cambria Math" panose="02040503050406030204" pitchFamily="18" charset="0"/>
                                  </a:rPr>
                                  <m:t>𝑖</m:t>
                                </m:r>
                              </m:sub>
                            </m:sSub>
                          </m:e>
                        </m:nary>
                        <m:r>
                          <a:rPr lang="en-AU" i="1" smtClean="0">
                            <a:latin typeface="Cambria Math" panose="02040503050406030204" pitchFamily="18" charset="0"/>
                            <a:ea typeface="Cambria Math" panose="02040503050406030204" pitchFamily="18" charset="0"/>
                          </a:rPr>
                          <m:t> </m:t>
                        </m:r>
                        <m:r>
                          <m:rPr>
                            <m:sty m:val="p"/>
                          </m:rPr>
                          <a:rPr lang="en-AU" smtClean="0">
                            <a:latin typeface="Cambria Math" panose="02040503050406030204" pitchFamily="18" charset="0"/>
                            <a:ea typeface="Cambria Math" panose="02040503050406030204" pitchFamily="18" charset="0"/>
                          </a:rPr>
                          <m:t>is</m:t>
                        </m:r>
                        <m:r>
                          <a:rPr lang="en-AU" smtClean="0">
                            <a:latin typeface="Cambria Math" panose="02040503050406030204" pitchFamily="18" charset="0"/>
                            <a:ea typeface="Cambria Math" panose="02040503050406030204" pitchFamily="18" charset="0"/>
                          </a:rPr>
                          <m:t> </m:t>
                        </m:r>
                        <m:r>
                          <m:rPr>
                            <m:sty m:val="p"/>
                          </m:rPr>
                          <a:rPr lang="en-AU" smtClean="0">
                            <a:latin typeface="Cambria Math" panose="02040503050406030204" pitchFamily="18" charset="0"/>
                            <a:ea typeface="Cambria Math" panose="02040503050406030204" pitchFamily="18" charset="0"/>
                          </a:rPr>
                          <m:t>even</m:t>
                        </m:r>
                      </m:e>
                    </m:d>
                  </m:oMath>
                </a14:m>
                <a:endParaRPr lang="en-AU" dirty="0"/>
              </a:p>
              <a:p>
                <a:endParaRPr lang="en-AU" dirty="0"/>
              </a:p>
              <a:p>
                <a:r>
                  <a:rPr lang="en-AU" dirty="0"/>
                  <a:t>E.g. </a:t>
                </a:r>
                <a14:m>
                  <m:oMath xmlns:m="http://schemas.openxmlformats.org/officeDocument/2006/math">
                    <m:sSub>
                      <m:sSubPr>
                        <m:ctrlPr>
                          <a:rPr lang="en-AU" sz="1600" i="1" smtClean="0">
                            <a:latin typeface="Cambria Math" panose="02040503050406030204" pitchFamily="18" charset="0"/>
                          </a:rPr>
                        </m:ctrlPr>
                      </m:sSubPr>
                      <m:e>
                        <m:r>
                          <a:rPr lang="en-AU" sz="1600" i="1" smtClean="0">
                            <a:latin typeface="Cambria Math" panose="02040503050406030204" pitchFamily="18" charset="0"/>
                          </a:rPr>
                          <m:t>𝐷</m:t>
                        </m:r>
                      </m:e>
                      <m:sub>
                        <m:r>
                          <a:rPr lang="en-AU" sz="1600" i="1" smtClean="0">
                            <a:latin typeface="Cambria Math" panose="02040503050406030204" pitchFamily="18" charset="0"/>
                          </a:rPr>
                          <m:t>3</m:t>
                        </m:r>
                      </m:sub>
                    </m:sSub>
                    <m:r>
                      <a:rPr lang="en-AU" sz="1600" i="1" smtClean="0">
                        <a:latin typeface="Cambria Math" panose="02040503050406030204" pitchFamily="18" charset="0"/>
                      </a:rPr>
                      <m:t>=</m:t>
                    </m:r>
                    <m:d>
                      <m:dPr>
                        <m:begChr m:val="{"/>
                        <m:endChr m:val="}"/>
                        <m:ctrlPr>
                          <a:rPr lang="en-AU" sz="1600" i="1" smtClean="0">
                            <a:latin typeface="Cambria Math" panose="02040503050406030204" pitchFamily="18" charset="0"/>
                          </a:rPr>
                        </m:ctrlPr>
                      </m:dPr>
                      <m:e>
                        <m:d>
                          <m:dPr>
                            <m:ctrlPr>
                              <a:rPr lang="en-AU" sz="1600" i="1" smtClean="0">
                                <a:latin typeface="Cambria Math" panose="02040503050406030204" pitchFamily="18" charset="0"/>
                              </a:rPr>
                            </m:ctrlPr>
                          </m:dPr>
                          <m:e>
                            <m:r>
                              <m:rPr>
                                <m:sty m:val="p"/>
                              </m:rPr>
                              <a:rPr lang="en-AU" sz="1600" smtClean="0">
                                <a:latin typeface="Cambria Math" panose="02040503050406030204" pitchFamily="18" charset="0"/>
                              </a:rPr>
                              <m:t>even</m:t>
                            </m:r>
                            <m:r>
                              <a:rPr lang="en-AU" sz="1600" i="1" smtClean="0">
                                <a:latin typeface="Cambria Math" panose="02040503050406030204" pitchFamily="18" charset="0"/>
                              </a:rPr>
                              <m:t>,</m:t>
                            </m:r>
                            <m:r>
                              <m:rPr>
                                <m:sty m:val="p"/>
                              </m:rPr>
                              <a:rPr lang="en-AU" sz="1600" smtClean="0">
                                <a:latin typeface="Cambria Math" panose="02040503050406030204" pitchFamily="18" charset="0"/>
                              </a:rPr>
                              <m:t>even</m:t>
                            </m:r>
                            <m:r>
                              <a:rPr lang="en-AU" sz="1600" i="1" smtClean="0">
                                <a:latin typeface="Cambria Math" panose="02040503050406030204" pitchFamily="18" charset="0"/>
                              </a:rPr>
                              <m:t>,</m:t>
                            </m:r>
                            <m:r>
                              <m:rPr>
                                <m:sty m:val="p"/>
                              </m:rPr>
                              <a:rPr lang="en-AU" sz="1600" smtClean="0">
                                <a:latin typeface="Cambria Math" panose="02040503050406030204" pitchFamily="18" charset="0"/>
                              </a:rPr>
                              <m:t>even</m:t>
                            </m:r>
                          </m:e>
                        </m:d>
                        <m:r>
                          <a:rPr lang="en-AU" sz="1600" i="1" smtClean="0">
                            <a:latin typeface="Cambria Math" panose="02040503050406030204" pitchFamily="18" charset="0"/>
                          </a:rPr>
                          <m:t>,</m:t>
                        </m:r>
                        <m:d>
                          <m:dPr>
                            <m:ctrlPr>
                              <a:rPr lang="en-AU" sz="1600" i="1" smtClean="0">
                                <a:latin typeface="Cambria Math" panose="02040503050406030204" pitchFamily="18" charset="0"/>
                              </a:rPr>
                            </m:ctrlPr>
                          </m:dPr>
                          <m:e>
                            <m:r>
                              <m:rPr>
                                <m:sty m:val="p"/>
                              </m:rPr>
                              <a:rPr lang="en-AU" sz="1600" smtClean="0">
                                <a:latin typeface="Cambria Math" panose="02040503050406030204" pitchFamily="18" charset="0"/>
                              </a:rPr>
                              <m:t>even</m:t>
                            </m:r>
                            <m:r>
                              <a:rPr lang="en-AU" sz="1600" i="1" smtClean="0">
                                <a:latin typeface="Cambria Math" panose="02040503050406030204" pitchFamily="18" charset="0"/>
                              </a:rPr>
                              <m:t>,</m:t>
                            </m:r>
                            <m:r>
                              <m:rPr>
                                <m:sty m:val="p"/>
                              </m:rPr>
                              <a:rPr lang="en-AU" sz="1600" smtClean="0">
                                <a:latin typeface="Cambria Math" panose="02040503050406030204" pitchFamily="18" charset="0"/>
                              </a:rPr>
                              <m:t>odd</m:t>
                            </m:r>
                            <m:r>
                              <a:rPr lang="en-AU" sz="1600" i="1" smtClean="0">
                                <a:latin typeface="Cambria Math" panose="02040503050406030204" pitchFamily="18" charset="0"/>
                              </a:rPr>
                              <m:t>,</m:t>
                            </m:r>
                            <m:r>
                              <m:rPr>
                                <m:sty m:val="p"/>
                              </m:rPr>
                              <a:rPr lang="en-AU" sz="1600" smtClean="0">
                                <a:latin typeface="Cambria Math" panose="02040503050406030204" pitchFamily="18" charset="0"/>
                              </a:rPr>
                              <m:t>odd</m:t>
                            </m:r>
                          </m:e>
                        </m:d>
                        <m:r>
                          <a:rPr lang="en-AU" sz="1600" i="1" smtClean="0">
                            <a:latin typeface="Cambria Math" panose="02040503050406030204" pitchFamily="18" charset="0"/>
                          </a:rPr>
                          <m:t>,</m:t>
                        </m:r>
                        <m:d>
                          <m:dPr>
                            <m:ctrlPr>
                              <a:rPr lang="en-AU" sz="1600" i="1" smtClean="0">
                                <a:latin typeface="Cambria Math" panose="02040503050406030204" pitchFamily="18" charset="0"/>
                              </a:rPr>
                            </m:ctrlPr>
                          </m:dPr>
                          <m:e>
                            <m:r>
                              <m:rPr>
                                <m:sty m:val="p"/>
                              </m:rPr>
                              <a:rPr lang="en-AU" sz="1600" smtClean="0">
                                <a:latin typeface="Cambria Math" panose="02040503050406030204" pitchFamily="18" charset="0"/>
                              </a:rPr>
                              <m:t>odd</m:t>
                            </m:r>
                            <m:r>
                              <a:rPr lang="en-AU" sz="1600" smtClean="0">
                                <a:latin typeface="Cambria Math" panose="02040503050406030204" pitchFamily="18" charset="0"/>
                              </a:rPr>
                              <m:t>,</m:t>
                            </m:r>
                            <m:r>
                              <m:rPr>
                                <m:sty m:val="p"/>
                              </m:rPr>
                              <a:rPr lang="en-AU" sz="1600" smtClean="0">
                                <a:latin typeface="Cambria Math" panose="02040503050406030204" pitchFamily="18" charset="0"/>
                              </a:rPr>
                              <m:t>even</m:t>
                            </m:r>
                            <m:r>
                              <a:rPr lang="en-AU" sz="1600" smtClean="0">
                                <a:latin typeface="Cambria Math" panose="02040503050406030204" pitchFamily="18" charset="0"/>
                              </a:rPr>
                              <m:t>,</m:t>
                            </m:r>
                            <m:r>
                              <m:rPr>
                                <m:sty m:val="p"/>
                              </m:rPr>
                              <a:rPr lang="en-AU" sz="1600" smtClean="0">
                                <a:latin typeface="Cambria Math" panose="02040503050406030204" pitchFamily="18" charset="0"/>
                              </a:rPr>
                              <m:t>odd</m:t>
                            </m:r>
                          </m:e>
                        </m:d>
                        <m:r>
                          <a:rPr lang="en-AU" sz="1600" i="1" smtClean="0">
                            <a:latin typeface="Cambria Math" panose="02040503050406030204" pitchFamily="18" charset="0"/>
                          </a:rPr>
                          <m:t>,(</m:t>
                        </m:r>
                        <m:r>
                          <m:rPr>
                            <m:sty m:val="p"/>
                          </m:rPr>
                          <a:rPr lang="en-AU" sz="1600" smtClean="0">
                            <a:latin typeface="Cambria Math" panose="02040503050406030204" pitchFamily="18" charset="0"/>
                          </a:rPr>
                          <m:t>odd</m:t>
                        </m:r>
                        <m:r>
                          <a:rPr lang="en-AU" sz="1600" smtClean="0">
                            <a:latin typeface="Cambria Math" panose="02040503050406030204" pitchFamily="18" charset="0"/>
                          </a:rPr>
                          <m:t>,</m:t>
                        </m:r>
                        <m:r>
                          <m:rPr>
                            <m:sty m:val="p"/>
                          </m:rPr>
                          <a:rPr lang="en-AU" sz="1600" smtClean="0">
                            <a:latin typeface="Cambria Math" panose="02040503050406030204" pitchFamily="18" charset="0"/>
                          </a:rPr>
                          <m:t>odd</m:t>
                        </m:r>
                        <m:r>
                          <a:rPr lang="en-AU" sz="1600" smtClean="0">
                            <a:latin typeface="Cambria Math" panose="02040503050406030204" pitchFamily="18" charset="0"/>
                          </a:rPr>
                          <m:t>,</m:t>
                        </m:r>
                        <m:r>
                          <m:rPr>
                            <m:sty m:val="p"/>
                          </m:rPr>
                          <a:rPr lang="en-AU" sz="1600" smtClean="0">
                            <a:latin typeface="Cambria Math" panose="02040503050406030204" pitchFamily="18" charset="0"/>
                          </a:rPr>
                          <m:t>even</m:t>
                        </m:r>
                        <m:r>
                          <a:rPr lang="en-AU" sz="1600" i="1" smtClean="0">
                            <a:latin typeface="Cambria Math" panose="02040503050406030204" pitchFamily="18" charset="0"/>
                          </a:rPr>
                          <m:t>)</m:t>
                        </m:r>
                      </m:e>
                    </m:d>
                  </m:oMath>
                </a14:m>
                <a:endParaRPr lang="en-AU" sz="1600" dirty="0"/>
              </a:p>
              <a:p>
                <a:pPr algn="ctr"/>
                <a14:m>
                  <m:oMath xmlns:m="http://schemas.openxmlformats.org/officeDocument/2006/math">
                    <m:r>
                      <a:rPr lang="en-AU" i="1" smtClean="0">
                        <a:latin typeface="Cambria Math" panose="02040503050406030204" pitchFamily="18" charset="0"/>
                      </a:rPr>
                      <m:t>=</m:t>
                    </m:r>
                    <m:d>
                      <m:dPr>
                        <m:begChr m:val="{"/>
                        <m:endChr m:val="}"/>
                        <m:ctrlPr>
                          <a:rPr lang="en-AU" i="1" smtClean="0">
                            <a:latin typeface="Cambria Math" panose="02040503050406030204" pitchFamily="18" charset="0"/>
                          </a:rPr>
                        </m:ctrlPr>
                      </m:dPr>
                      <m:e>
                        <m:d>
                          <m:dPr>
                            <m:ctrlPr>
                              <a:rPr lang="en-AU" i="1" smtClean="0">
                                <a:latin typeface="Cambria Math" panose="02040503050406030204" pitchFamily="18" charset="0"/>
                              </a:rPr>
                            </m:ctrlPr>
                          </m:dPr>
                          <m:e>
                            <m:r>
                              <a:rPr lang="en-AU" i="1" smtClean="0">
                                <a:latin typeface="Cambria Math" panose="02040503050406030204" pitchFamily="18" charset="0"/>
                              </a:rPr>
                              <m:t>0,0,0</m:t>
                            </m:r>
                          </m:e>
                        </m:d>
                        <m:r>
                          <a:rPr lang="en-AU" i="1" smtClean="0">
                            <a:latin typeface="Cambria Math" panose="02040503050406030204" pitchFamily="18" charset="0"/>
                          </a:rPr>
                          <m:t>,</m:t>
                        </m:r>
                        <m:d>
                          <m:dPr>
                            <m:ctrlPr>
                              <a:rPr lang="en-AU" i="1" smtClean="0">
                                <a:latin typeface="Cambria Math" panose="02040503050406030204" pitchFamily="18" charset="0"/>
                              </a:rPr>
                            </m:ctrlPr>
                          </m:dPr>
                          <m:e>
                            <m:r>
                              <a:rPr lang="en-AU" i="1" smtClean="0">
                                <a:latin typeface="Cambria Math" panose="02040503050406030204" pitchFamily="18" charset="0"/>
                              </a:rPr>
                              <m:t>0,1,1</m:t>
                            </m:r>
                          </m:e>
                        </m:d>
                        <m:r>
                          <a:rPr lang="en-AU" i="1" smtClean="0">
                            <a:latin typeface="Cambria Math" panose="02040503050406030204" pitchFamily="18" charset="0"/>
                          </a:rPr>
                          <m:t>,</m:t>
                        </m:r>
                        <m:d>
                          <m:dPr>
                            <m:ctrlPr>
                              <a:rPr lang="en-AU" i="1" smtClean="0">
                                <a:latin typeface="Cambria Math" panose="02040503050406030204" pitchFamily="18" charset="0"/>
                              </a:rPr>
                            </m:ctrlPr>
                          </m:dPr>
                          <m:e>
                            <m:r>
                              <a:rPr lang="en-AU" i="1" smtClean="0">
                                <a:latin typeface="Cambria Math" panose="02040503050406030204" pitchFamily="18" charset="0"/>
                              </a:rPr>
                              <m:t>1,0,1</m:t>
                            </m:r>
                          </m:e>
                        </m:d>
                        <m:r>
                          <a:rPr lang="en-AU" i="1" smtClean="0">
                            <a:latin typeface="Cambria Math" panose="02040503050406030204" pitchFamily="18" charset="0"/>
                          </a:rPr>
                          <m:t>,</m:t>
                        </m:r>
                        <m:d>
                          <m:dPr>
                            <m:ctrlPr>
                              <a:rPr lang="en-AU" i="1" smtClean="0">
                                <a:latin typeface="Cambria Math" panose="02040503050406030204" pitchFamily="18" charset="0"/>
                              </a:rPr>
                            </m:ctrlPr>
                          </m:dPr>
                          <m:e>
                            <m:r>
                              <a:rPr lang="en-AU" i="1" smtClean="0">
                                <a:latin typeface="Cambria Math" panose="02040503050406030204" pitchFamily="18" charset="0"/>
                              </a:rPr>
                              <m:t>1,1,0</m:t>
                            </m:r>
                          </m:e>
                        </m:d>
                        <m:r>
                          <a:rPr lang="en-AU" i="1" smtClean="0">
                            <a:latin typeface="Cambria Math" panose="02040503050406030204" pitchFamily="18" charset="0"/>
                          </a:rPr>
                          <m:t> </m:t>
                        </m:r>
                        <m:r>
                          <m:rPr>
                            <m:sty m:val="p"/>
                          </m:rPr>
                          <a:rPr lang="en-AU" smtClean="0">
                            <a:latin typeface="Cambria Math" panose="02040503050406030204" pitchFamily="18" charset="0"/>
                          </a:rPr>
                          <m:t>mod</m:t>
                        </m:r>
                        <m:r>
                          <a:rPr lang="en-AU" i="1" smtClean="0">
                            <a:latin typeface="Cambria Math" panose="02040503050406030204" pitchFamily="18" charset="0"/>
                          </a:rPr>
                          <m:t> 2</m:t>
                        </m:r>
                      </m:e>
                    </m:d>
                  </m:oMath>
                </a14:m>
                <a:endParaRPr lang="en-AU" dirty="0"/>
              </a:p>
              <a:p>
                <a:pPr algn="ctr"/>
                <a:r>
                  <a:rPr lang="en-AU" dirty="0"/>
                  <a:t>= Face-centred cubic lattice! Optimal!</a:t>
                </a:r>
              </a:p>
              <a:p>
                <a:r>
                  <a:rPr lang="en-AU" dirty="0"/>
                  <a:t>Minimal separation </a:t>
                </a:r>
                <a14:m>
                  <m:oMath xmlns:m="http://schemas.openxmlformats.org/officeDocument/2006/math">
                    <m:rad>
                      <m:radPr>
                        <m:degHide m:val="on"/>
                        <m:ctrlPr>
                          <a:rPr lang="en-AU" i="1" smtClean="0">
                            <a:latin typeface="Cambria Math" panose="02040503050406030204" pitchFamily="18" charset="0"/>
                          </a:rPr>
                        </m:ctrlPr>
                      </m:radPr>
                      <m:deg/>
                      <m:e>
                        <m:r>
                          <a:rPr lang="en-AU" i="1" smtClean="0">
                            <a:latin typeface="Cambria Math" panose="02040503050406030204" pitchFamily="18" charset="0"/>
                          </a:rPr>
                          <m:t>2</m:t>
                        </m:r>
                      </m:e>
                    </m:rad>
                  </m:oMath>
                </a14:m>
                <a:r>
                  <a:rPr lang="en-AU" dirty="0"/>
                  <a:t> - yields sphere packing with radius </a:t>
                </a:r>
                <a14:m>
                  <m:oMath xmlns:m="http://schemas.openxmlformats.org/officeDocument/2006/math">
                    <m:f>
                      <m:fPr>
                        <m:ctrlPr>
                          <a:rPr lang="en-AU" i="1" smtClean="0">
                            <a:latin typeface="Cambria Math" panose="02040503050406030204" pitchFamily="18" charset="0"/>
                          </a:rPr>
                        </m:ctrlPr>
                      </m:fPr>
                      <m:num>
                        <m:r>
                          <a:rPr lang="en-AU" i="1" smtClean="0">
                            <a:latin typeface="Cambria Math" panose="02040503050406030204" pitchFamily="18" charset="0"/>
                          </a:rPr>
                          <m:t>1</m:t>
                        </m:r>
                      </m:num>
                      <m:den>
                        <m:rad>
                          <m:radPr>
                            <m:degHide m:val="on"/>
                            <m:ctrlPr>
                              <a:rPr lang="en-AU" i="1" smtClean="0">
                                <a:latin typeface="Cambria Math" panose="02040503050406030204" pitchFamily="18" charset="0"/>
                              </a:rPr>
                            </m:ctrlPr>
                          </m:radPr>
                          <m:deg/>
                          <m:e>
                            <m:r>
                              <a:rPr lang="en-AU" i="1" smtClean="0">
                                <a:latin typeface="Cambria Math" panose="02040503050406030204" pitchFamily="18" charset="0"/>
                              </a:rPr>
                              <m:t>2</m:t>
                            </m:r>
                          </m:e>
                        </m:rad>
                      </m:den>
                    </m:f>
                  </m:oMath>
                </a14:m>
                <a:r>
                  <a:rPr lang="en-AU" dirty="0"/>
                  <a:t> .</a:t>
                </a:r>
              </a:p>
              <a:p>
                <a:endParaRPr lang="en-AU" dirty="0"/>
              </a:p>
            </p:txBody>
          </p:sp>
        </mc:Choice>
        <mc:Fallback xmlns="">
          <p:sp>
            <p:nvSpPr>
              <p:cNvPr id="3" name="Content Placeholder 2">
                <a:extLst>
                  <a:ext uri="{FF2B5EF4-FFF2-40B4-BE49-F238E27FC236}">
                    <a16:creationId xmlns:a16="http://schemas.microsoft.com/office/drawing/2014/main" id="{EB82B7FD-EFCB-915D-2E1A-2EFE894B103B}"/>
                  </a:ext>
                </a:extLst>
              </p:cNvPr>
              <p:cNvSpPr txBox="1">
                <a:spLocks noRot="1" noChangeAspect="1" noMove="1" noResize="1" noEditPoints="1" noAdjustHandles="1" noChangeArrowheads="1" noChangeShapeType="1" noTextEdit="1"/>
              </p:cNvSpPr>
              <p:nvPr/>
            </p:nvSpPr>
            <p:spPr>
              <a:xfrm>
                <a:off x="549812" y="1011980"/>
                <a:ext cx="8061960" cy="4802264"/>
              </a:xfrm>
              <a:prstGeom prst="rect">
                <a:avLst/>
              </a:prstGeom>
              <a:blipFill>
                <a:blip r:embed="rId3"/>
                <a:stretch>
                  <a:fillRect t="-1523"/>
                </a:stretch>
              </a:blipFill>
            </p:spPr>
            <p:txBody>
              <a:bodyPr/>
              <a:lstStyle/>
              <a:p>
                <a:r>
                  <a:rPr lang="en-GB">
                    <a:noFill/>
                  </a:rPr>
                  <a:t> </a:t>
                </a:r>
              </a:p>
            </p:txBody>
          </p:sp>
        </mc:Fallback>
      </mc:AlternateContent>
      <p:pic>
        <p:nvPicPr>
          <p:cNvPr id="8" name="Graphic 7">
            <a:extLst>
              <a:ext uri="{FF2B5EF4-FFF2-40B4-BE49-F238E27FC236}">
                <a16:creationId xmlns:a16="http://schemas.microsoft.com/office/drawing/2014/main" id="{25507BD6-BD29-E0FD-75AC-FD64344A66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81292" y="913026"/>
            <a:ext cx="3060896" cy="4024512"/>
          </a:xfrm>
          <a:prstGeom prst="rect">
            <a:avLst/>
          </a:prstGeom>
        </p:spPr>
      </p:pic>
      <p:sp>
        <p:nvSpPr>
          <p:cNvPr id="9" name="TextBox 8">
            <a:extLst>
              <a:ext uri="{FF2B5EF4-FFF2-40B4-BE49-F238E27FC236}">
                <a16:creationId xmlns:a16="http://schemas.microsoft.com/office/drawing/2014/main" id="{753B736A-8F87-62DB-F50E-FFE8FA320371}"/>
              </a:ext>
            </a:extLst>
          </p:cNvPr>
          <p:cNvSpPr txBox="1"/>
          <p:nvPr/>
        </p:nvSpPr>
        <p:spPr>
          <a:xfrm>
            <a:off x="10256438" y="6627168"/>
            <a:ext cx="1935562" cy="230832"/>
          </a:xfrm>
          <a:prstGeom prst="rect">
            <a:avLst/>
          </a:prstGeom>
          <a:noFill/>
        </p:spPr>
        <p:txBody>
          <a:bodyPr wrap="square" rtlCol="0">
            <a:spAutoFit/>
          </a:bodyPr>
          <a:lstStyle/>
          <a:p>
            <a:r>
              <a:rPr lang="en-GB" sz="900" dirty="0"/>
              <a:t>Source: </a:t>
            </a:r>
            <a:r>
              <a:rPr lang="en-GB" sz="900" dirty="0">
                <a:hlinkClick r:id="rId6"/>
              </a:rPr>
              <a:t>Wikimedia</a:t>
            </a:r>
            <a:r>
              <a:rPr lang="en-GB" sz="900" dirty="0"/>
              <a:t>, Rocha, </a:t>
            </a:r>
            <a:r>
              <a:rPr lang="en-GB" sz="900" dirty="0" err="1"/>
              <a:t>Stannered</a:t>
            </a:r>
            <a:endParaRPr lang="en-GB" sz="900" dirty="0"/>
          </a:p>
        </p:txBody>
      </p:sp>
      <p:sp>
        <p:nvSpPr>
          <p:cNvPr id="13" name="TextBox 12">
            <a:extLst>
              <a:ext uri="{FF2B5EF4-FFF2-40B4-BE49-F238E27FC236}">
                <a16:creationId xmlns:a16="http://schemas.microsoft.com/office/drawing/2014/main" id="{31B0FC09-B252-F9C6-4543-DE69CF12062D}"/>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327758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9E313AD-7C36-D519-053E-4D9C8930B633}"/>
                  </a:ext>
                </a:extLst>
              </p:cNvPr>
              <p:cNvSpPr txBox="1">
                <a:spLocks/>
              </p:cNvSpPr>
              <p:nvPr/>
            </p:nvSpPr>
            <p:spPr>
              <a:xfrm>
                <a:off x="379433" y="349315"/>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is 8-dimensional diamond</a:t>
                </a:r>
              </a:p>
            </p:txBody>
          </p:sp>
        </mc:Choice>
        <mc:Fallback xmlns="">
          <p:sp>
            <p:nvSpPr>
              <p:cNvPr id="2" name="Title 1">
                <a:extLst>
                  <a:ext uri="{FF2B5EF4-FFF2-40B4-BE49-F238E27FC236}">
                    <a16:creationId xmlns:a16="http://schemas.microsoft.com/office/drawing/2014/main" id="{79E313AD-7C36-D519-053E-4D9C8930B633}"/>
                  </a:ext>
                </a:extLst>
              </p:cNvPr>
              <p:cNvSpPr txBox="1">
                <a:spLocks noRot="1" noChangeAspect="1" noMove="1" noResize="1" noEditPoints="1" noAdjustHandles="1" noChangeArrowheads="1" noChangeShapeType="1" noTextEdit="1"/>
              </p:cNvSpPr>
              <p:nvPr/>
            </p:nvSpPr>
            <p:spPr>
              <a:xfrm>
                <a:off x="379433" y="349315"/>
                <a:ext cx="10058400" cy="1450757"/>
              </a:xfrm>
              <a:prstGeom prst="rect">
                <a:avLst/>
              </a:prstGeom>
              <a:blipFill>
                <a:blip r:embed="rId2"/>
                <a:stretch>
                  <a:fillRect t="-163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9705EA3-B645-DAAD-9B10-4DE6135EF38A}"/>
                  </a:ext>
                </a:extLst>
              </p:cNvPr>
              <p:cNvSpPr txBox="1">
                <a:spLocks/>
              </p:cNvSpPr>
              <p:nvPr/>
            </p:nvSpPr>
            <p:spPr>
              <a:xfrm>
                <a:off x="379433" y="1490968"/>
                <a:ext cx="6665742" cy="467840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AU" dirty="0"/>
                  <a:t>The </a:t>
                </a:r>
                <a14:m>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rPr>
                          <m:t>𝐷</m:t>
                        </m:r>
                      </m:e>
                      <m:sub>
                        <m:r>
                          <a:rPr lang="en-AU" i="1" smtClean="0">
                            <a:latin typeface="Cambria Math" panose="02040503050406030204" pitchFamily="18" charset="0"/>
                          </a:rPr>
                          <m:t>𝑛</m:t>
                        </m:r>
                      </m:sub>
                    </m:sSub>
                  </m:oMath>
                </a14:m>
                <a:r>
                  <a:rPr lang="en-AU" dirty="0"/>
                  <a:t> lattice (separation: </a:t>
                </a:r>
                <a14:m>
                  <m:oMath xmlns:m="http://schemas.openxmlformats.org/officeDocument/2006/math">
                    <m:rad>
                      <m:radPr>
                        <m:degHide m:val="on"/>
                        <m:ctrlPr>
                          <a:rPr lang="en-AU" i="1" smtClean="0">
                            <a:latin typeface="Cambria Math" panose="02040503050406030204" pitchFamily="18" charset="0"/>
                          </a:rPr>
                        </m:ctrlPr>
                      </m:radPr>
                      <m:deg/>
                      <m:e>
                        <m:r>
                          <a:rPr lang="en-AU" i="1" smtClean="0">
                            <a:latin typeface="Cambria Math" panose="02040503050406030204" pitchFamily="18" charset="0"/>
                          </a:rPr>
                          <m:t>2</m:t>
                        </m:r>
                      </m:e>
                    </m:rad>
                  </m:oMath>
                </a14:m>
                <a:r>
                  <a:rPr lang="en-AU" dirty="0"/>
                  <a:t>; sphere radius </a:t>
                </a:r>
                <a14:m>
                  <m:oMath xmlns:m="http://schemas.openxmlformats.org/officeDocument/2006/math">
                    <m:r>
                      <a:rPr lang="en-AU" i="1" smtClean="0">
                        <a:latin typeface="Cambria Math" panose="02040503050406030204" pitchFamily="18" charset="0"/>
                      </a:rPr>
                      <m:t>1/</m:t>
                    </m:r>
                    <m:rad>
                      <m:radPr>
                        <m:degHide m:val="on"/>
                        <m:ctrlPr>
                          <a:rPr lang="en-AU" i="1" smtClean="0">
                            <a:latin typeface="Cambria Math" panose="02040503050406030204" pitchFamily="18" charset="0"/>
                          </a:rPr>
                        </m:ctrlPr>
                      </m:radPr>
                      <m:deg/>
                      <m:e>
                        <m:r>
                          <a:rPr lang="en-AU" i="1" smtClean="0">
                            <a:latin typeface="Cambria Math" panose="02040503050406030204" pitchFamily="18" charset="0"/>
                          </a:rPr>
                          <m:t>2</m:t>
                        </m:r>
                      </m:e>
                    </m:rad>
                  </m:oMath>
                </a14:m>
                <a:r>
                  <a:rPr lang="en-AU" dirty="0"/>
                  <a:t>) has two types of holes:</a:t>
                </a:r>
              </a:p>
              <a:p>
                <a:pPr lvl="1"/>
                <a:r>
                  <a:rPr lang="en-AU" dirty="0"/>
                  <a:t>Shallow holes: </a:t>
                </a:r>
                <a14:m>
                  <m:oMath xmlns:m="http://schemas.openxmlformats.org/officeDocument/2006/math">
                    <m:d>
                      <m:dPr>
                        <m:ctrlPr>
                          <a:rPr lang="en-AU" i="1" smtClean="0">
                            <a:latin typeface="Cambria Math" panose="02040503050406030204" pitchFamily="18" charset="0"/>
                          </a:rPr>
                        </m:ctrlPr>
                      </m:dPr>
                      <m:e>
                        <m:r>
                          <a:rPr lang="en-AU" i="1" smtClean="0">
                            <a:latin typeface="Cambria Math" panose="02040503050406030204" pitchFamily="18" charset="0"/>
                          </a:rPr>
                          <m:t>1,0,0,…</m:t>
                        </m:r>
                      </m:e>
                    </m:d>
                    <m:r>
                      <a:rPr lang="en-AU" i="1" smtClean="0">
                        <a:latin typeface="Cambria Math" panose="02040503050406030204" pitchFamily="18" charset="0"/>
                      </a:rPr>
                      <m:t>,</m:t>
                    </m:r>
                    <m:d>
                      <m:dPr>
                        <m:ctrlPr>
                          <a:rPr lang="en-AU" i="1" smtClean="0">
                            <a:latin typeface="Cambria Math" panose="02040503050406030204" pitchFamily="18" charset="0"/>
                          </a:rPr>
                        </m:ctrlPr>
                      </m:dPr>
                      <m:e>
                        <m:r>
                          <a:rPr lang="en-AU" i="1" smtClean="0">
                            <a:latin typeface="Cambria Math" panose="02040503050406030204" pitchFamily="18" charset="0"/>
                          </a:rPr>
                          <m:t>0,1,0,…</m:t>
                        </m:r>
                      </m:e>
                    </m:d>
                    <m:r>
                      <a:rPr lang="en-AU" i="1" smtClean="0">
                        <a:latin typeface="Cambria Math" panose="02040503050406030204" pitchFamily="18" charset="0"/>
                      </a:rPr>
                      <m:t>,(1,1,1,…)</m:t>
                    </m:r>
                  </m:oMath>
                </a14:m>
                <a:r>
                  <a:rPr lang="en-AU" dirty="0"/>
                  <a:t> etc, distance </a:t>
                </a:r>
                <a14:m>
                  <m:oMath xmlns:m="http://schemas.openxmlformats.org/officeDocument/2006/math">
                    <m:r>
                      <a:rPr lang="en-AU" i="1" smtClean="0">
                        <a:latin typeface="Cambria Math" panose="02040503050406030204" pitchFamily="18" charset="0"/>
                      </a:rPr>
                      <m:t>1</m:t>
                    </m:r>
                  </m:oMath>
                </a14:m>
                <a:r>
                  <a:rPr lang="en-AU" dirty="0"/>
                  <a:t> from other points</a:t>
                </a:r>
              </a:p>
              <a:p>
                <a:pPr lvl="1"/>
                <a:r>
                  <a:rPr lang="en-AU" dirty="0"/>
                  <a:t>Deep holes: </a:t>
                </a:r>
                <a14:m>
                  <m:oMath xmlns:m="http://schemas.openxmlformats.org/officeDocument/2006/math">
                    <m:d>
                      <m:dPr>
                        <m:ctrlPr>
                          <a:rPr lang="en-AU" i="1" smtClean="0">
                            <a:latin typeface="Cambria Math" panose="02040503050406030204" pitchFamily="18" charset="0"/>
                          </a:rPr>
                        </m:ctrlPr>
                      </m:dPr>
                      <m:e>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r>
                          <a:rPr lang="en-AU" i="1" smtClean="0">
                            <a:latin typeface="Cambria Math" panose="02040503050406030204" pitchFamily="18" charset="0"/>
                          </a:rPr>
                          <m:t>,</m:t>
                        </m:r>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r>
                          <a:rPr lang="en-AU" i="1" smtClean="0">
                            <a:latin typeface="Cambria Math" panose="02040503050406030204" pitchFamily="18" charset="0"/>
                          </a:rPr>
                          <m:t>,</m:t>
                        </m:r>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r>
                          <a:rPr lang="en-AU" i="1" smtClean="0">
                            <a:latin typeface="Cambria Math" panose="02040503050406030204" pitchFamily="18" charset="0"/>
                          </a:rPr>
                          <m:t>,…</m:t>
                        </m:r>
                      </m:e>
                    </m:d>
                  </m:oMath>
                </a14:m>
                <a:r>
                  <a:rPr lang="en-AU" dirty="0"/>
                  <a:t>, </a:t>
                </a:r>
                <a:br>
                  <a:rPr lang="en-AU" dirty="0"/>
                </a:br>
                <a:r>
                  <a:rPr lang="en-AU" dirty="0"/>
                  <a:t>		distance </a:t>
                </a:r>
                <a14:m>
                  <m:oMath xmlns:m="http://schemas.openxmlformats.org/officeDocument/2006/math">
                    <m:rad>
                      <m:radPr>
                        <m:degHide m:val="on"/>
                        <m:ctrlPr>
                          <a:rPr lang="en-AU" i="1" smtClean="0">
                            <a:latin typeface="Cambria Math" panose="02040503050406030204" pitchFamily="18" charset="0"/>
                          </a:rPr>
                        </m:ctrlPr>
                      </m:radPr>
                      <m:deg/>
                      <m:e>
                        <m:sSup>
                          <m:sSupPr>
                            <m:ctrlPr>
                              <a:rPr lang="en-AU" i="1" smtClean="0">
                                <a:latin typeface="Cambria Math" panose="02040503050406030204" pitchFamily="18" charset="0"/>
                              </a:rPr>
                            </m:ctrlPr>
                          </m:sSupPr>
                          <m:e>
                            <m:d>
                              <m:dPr>
                                <m:ctrlPr>
                                  <a:rPr lang="en-AU" i="1" smtClean="0">
                                    <a:latin typeface="Cambria Math" panose="02040503050406030204" pitchFamily="18" charset="0"/>
                                  </a:rPr>
                                </m:ctrlPr>
                              </m:dPr>
                              <m:e>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e>
                            </m:d>
                          </m:e>
                          <m:sup>
                            <m:r>
                              <a:rPr lang="en-AU" i="1" smtClean="0">
                                <a:latin typeface="Cambria Math" panose="02040503050406030204" pitchFamily="18" charset="0"/>
                              </a:rPr>
                              <m:t>2</m:t>
                            </m:r>
                          </m:sup>
                        </m:sSup>
                        <m:r>
                          <a:rPr lang="en-AU" i="1" smtClean="0">
                            <a:latin typeface="Cambria Math" panose="02040503050406030204" pitchFamily="18" charset="0"/>
                          </a:rPr>
                          <m:t>+</m:t>
                        </m:r>
                        <m:sSup>
                          <m:sSupPr>
                            <m:ctrlPr>
                              <a:rPr lang="en-AU" i="1" smtClean="0">
                                <a:latin typeface="Cambria Math" panose="02040503050406030204" pitchFamily="18" charset="0"/>
                              </a:rPr>
                            </m:ctrlPr>
                          </m:sSupPr>
                          <m:e>
                            <m:d>
                              <m:dPr>
                                <m:ctrlPr>
                                  <a:rPr lang="en-AU" i="1" smtClean="0">
                                    <a:latin typeface="Cambria Math" panose="02040503050406030204" pitchFamily="18" charset="0"/>
                                  </a:rPr>
                                </m:ctrlPr>
                              </m:dPr>
                              <m:e>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e>
                            </m:d>
                          </m:e>
                          <m:sup>
                            <m:r>
                              <a:rPr lang="en-AU" i="1" smtClean="0">
                                <a:latin typeface="Cambria Math" panose="02040503050406030204" pitchFamily="18" charset="0"/>
                              </a:rPr>
                              <m:t>2</m:t>
                            </m:r>
                          </m:sup>
                        </m:sSup>
                        <m:r>
                          <a:rPr lang="en-AU" i="1" smtClean="0">
                            <a:latin typeface="Cambria Math" panose="02040503050406030204" pitchFamily="18" charset="0"/>
                          </a:rPr>
                          <m:t>+…+</m:t>
                        </m:r>
                        <m:sSup>
                          <m:sSupPr>
                            <m:ctrlPr>
                              <a:rPr lang="en-AU" i="1" smtClean="0">
                                <a:latin typeface="Cambria Math" panose="02040503050406030204" pitchFamily="18" charset="0"/>
                              </a:rPr>
                            </m:ctrlPr>
                          </m:sSupPr>
                          <m:e>
                            <m:d>
                              <m:dPr>
                                <m:ctrlPr>
                                  <a:rPr lang="en-AU" i="1" smtClean="0">
                                    <a:latin typeface="Cambria Math" panose="02040503050406030204" pitchFamily="18" charset="0"/>
                                  </a:rPr>
                                </m:ctrlPr>
                              </m:dPr>
                              <m:e>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e>
                            </m:d>
                          </m:e>
                          <m:sup>
                            <m:r>
                              <a:rPr lang="en-AU" i="1" smtClean="0">
                                <a:latin typeface="Cambria Math" panose="02040503050406030204" pitchFamily="18" charset="0"/>
                              </a:rPr>
                              <m:t>2</m:t>
                            </m:r>
                          </m:sup>
                        </m:sSup>
                      </m:e>
                    </m:rad>
                    <m:r>
                      <a:rPr lang="en-AU" i="1" smtClean="0">
                        <a:latin typeface="Cambria Math" panose="02040503050406030204" pitchFamily="18" charset="0"/>
                      </a:rPr>
                      <m:t>=</m:t>
                    </m:r>
                    <m:rad>
                      <m:radPr>
                        <m:degHide m:val="on"/>
                        <m:ctrlPr>
                          <a:rPr lang="en-AU" i="1" smtClean="0">
                            <a:latin typeface="Cambria Math" panose="02040503050406030204" pitchFamily="18" charset="0"/>
                          </a:rPr>
                        </m:ctrlPr>
                      </m:radPr>
                      <m:deg/>
                      <m:e>
                        <m:f>
                          <m:fPr>
                            <m:ctrlPr>
                              <a:rPr lang="en-AU" i="1" smtClean="0">
                                <a:latin typeface="Cambria Math" panose="02040503050406030204" pitchFamily="18" charset="0"/>
                              </a:rPr>
                            </m:ctrlPr>
                          </m:fPr>
                          <m:num>
                            <m:r>
                              <a:rPr lang="en-AU" i="1" smtClean="0">
                                <a:latin typeface="Cambria Math" panose="02040503050406030204" pitchFamily="18" charset="0"/>
                              </a:rPr>
                              <m:t>𝑛</m:t>
                            </m:r>
                          </m:num>
                          <m:den>
                            <m:r>
                              <a:rPr lang="en-AU" i="1" smtClean="0">
                                <a:latin typeface="Cambria Math" panose="02040503050406030204" pitchFamily="18" charset="0"/>
                              </a:rPr>
                              <m:t>4</m:t>
                            </m:r>
                          </m:den>
                        </m:f>
                      </m:e>
                    </m:rad>
                  </m:oMath>
                </a14:m>
                <a:endParaRPr lang="en-AU" dirty="0"/>
              </a:p>
              <a:p>
                <a:pPr marL="201168" lvl="1" indent="0">
                  <a:buFont typeface="Calibri" pitchFamily="34" charset="0"/>
                  <a:buNone/>
                </a:pPr>
                <a:r>
                  <a:rPr lang="en-AU" dirty="0"/>
                  <a:t>Adding </a:t>
                </a:r>
                <a14:m>
                  <m:oMath xmlns:m="http://schemas.openxmlformats.org/officeDocument/2006/math">
                    <m:d>
                      <m:dPr>
                        <m:ctrlPr>
                          <a:rPr lang="en-AU" i="1" smtClean="0">
                            <a:latin typeface="Cambria Math" panose="02040503050406030204" pitchFamily="18" charset="0"/>
                          </a:rPr>
                        </m:ctrlPr>
                      </m:dPr>
                      <m:e>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r>
                          <a:rPr lang="en-AU" i="1" smtClean="0">
                            <a:latin typeface="Cambria Math" panose="02040503050406030204" pitchFamily="18" charset="0"/>
                          </a:rPr>
                          <m:t>,</m:t>
                        </m:r>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r>
                          <a:rPr lang="en-AU" i="1" smtClean="0">
                            <a:latin typeface="Cambria Math" panose="02040503050406030204" pitchFamily="18" charset="0"/>
                          </a:rPr>
                          <m:t>,</m:t>
                        </m:r>
                        <m:f>
                          <m:fPr>
                            <m:ctrlPr>
                              <a:rPr lang="en-AU" i="1" smtClean="0">
                                <a:latin typeface="Cambria Math" panose="02040503050406030204" pitchFamily="18" charset="0"/>
                              </a:rPr>
                            </m:ctrlPr>
                          </m:fPr>
                          <m:num>
                            <m:r>
                              <a:rPr lang="en-AU" i="1" smtClean="0">
                                <a:latin typeface="Cambria Math" panose="02040503050406030204" pitchFamily="18" charset="0"/>
                              </a:rPr>
                              <m:t>1</m:t>
                            </m:r>
                          </m:num>
                          <m:den>
                            <m:r>
                              <a:rPr lang="en-AU" i="1" smtClean="0">
                                <a:latin typeface="Cambria Math" panose="02040503050406030204" pitchFamily="18" charset="0"/>
                              </a:rPr>
                              <m:t>2</m:t>
                            </m:r>
                          </m:den>
                        </m:f>
                        <m:r>
                          <a:rPr lang="en-AU" i="1" smtClean="0">
                            <a:latin typeface="Cambria Math" panose="02040503050406030204" pitchFamily="18" charset="0"/>
                          </a:rPr>
                          <m:t>,…</m:t>
                        </m:r>
                      </m:e>
                    </m:d>
                  </m:oMath>
                </a14:m>
                <a:r>
                  <a:rPr lang="en-AU" dirty="0"/>
                  <a:t> to the lattice yields the </a:t>
                </a:r>
                <a:r>
                  <a:rPr lang="en-AU" i="1" dirty="0"/>
                  <a:t>diamond lattice</a:t>
                </a:r>
                <a:r>
                  <a:rPr lang="en-AU" dirty="0"/>
                  <a:t>.</a:t>
                </a:r>
              </a:p>
              <a:p>
                <a:pPr marL="201168" lvl="1" indent="0">
                  <a:buFont typeface="Calibri" pitchFamily="34" charset="0"/>
                  <a:buNone/>
                </a:pPr>
                <a:endParaRPr lang="en-AU" dirty="0"/>
              </a:p>
              <a:p>
                <a:pPr marL="201168" lvl="1" indent="0">
                  <a:buFont typeface="Calibri" pitchFamily="34" charset="0"/>
                  <a:buNone/>
                </a:pPr>
                <a:r>
                  <a:rPr lang="en-AU" dirty="0"/>
                  <a:t>When </a:t>
                </a:r>
                <a14:m>
                  <m:oMath xmlns:m="http://schemas.openxmlformats.org/officeDocument/2006/math">
                    <m:r>
                      <a:rPr lang="en-AU" i="1" smtClean="0">
                        <a:latin typeface="Cambria Math" panose="02040503050406030204" pitchFamily="18" charset="0"/>
                      </a:rPr>
                      <m:t>𝑛</m:t>
                    </m:r>
                    <m:r>
                      <a:rPr lang="en-AU" i="1" smtClean="0">
                        <a:latin typeface="Cambria Math" panose="02040503050406030204" pitchFamily="18" charset="0"/>
                      </a:rPr>
                      <m:t>=8</m:t>
                    </m:r>
                  </m:oMath>
                </a14:m>
                <a:r>
                  <a:rPr lang="en-AU" dirty="0"/>
                  <a:t>, spheres at deep holes fit perfectly! </a:t>
                </a:r>
              </a:p>
              <a:p>
                <a:pPr marL="201168" lvl="1" indent="0">
                  <a:buFont typeface="Calibri" pitchFamily="34" charset="0"/>
                  <a:buNone/>
                </a:pPr>
                <a:r>
                  <a:rPr lang="en-AU" dirty="0"/>
                  <a:t>Two copies of </a:t>
                </a:r>
                <a14:m>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rPr>
                          <m:t>𝐷</m:t>
                        </m:r>
                      </m:e>
                      <m:sub>
                        <m:r>
                          <a:rPr lang="en-AU" i="1" smtClean="0">
                            <a:latin typeface="Cambria Math" panose="02040503050406030204" pitchFamily="18" charset="0"/>
                          </a:rPr>
                          <m:t>8</m:t>
                        </m:r>
                      </m:sub>
                    </m:sSub>
                  </m:oMath>
                </a14:m>
                <a:r>
                  <a:rPr lang="en-AU" dirty="0"/>
                  <a:t> perfectly interleave!</a:t>
                </a:r>
              </a:p>
              <a:p>
                <a:pPr marL="201168" lvl="1" indent="0">
                  <a:buFont typeface="Calibri" pitchFamily="34" charset="0"/>
                  <a:buNone/>
                </a:pPr>
                <a:endParaRPr lang="en-AU" dirty="0"/>
              </a:p>
              <a:p>
                <a:pPr marL="201168" lvl="1" indent="0" algn="ctr">
                  <a:buFont typeface="Calibri" pitchFamily="34" charset="0"/>
                  <a:buNone/>
                </a:pPr>
                <a:r>
                  <a:rPr lang="en-AU" sz="2400" dirty="0"/>
                  <a:t>This is the </a:t>
                </a:r>
                <a14:m>
                  <m:oMath xmlns:m="http://schemas.openxmlformats.org/officeDocument/2006/math">
                    <m:sSub>
                      <m:sSubPr>
                        <m:ctrlPr>
                          <a:rPr lang="en-AU" sz="2400" i="1" smtClean="0">
                            <a:latin typeface="Cambria Math" panose="02040503050406030204" pitchFamily="18" charset="0"/>
                          </a:rPr>
                        </m:ctrlPr>
                      </m:sSubPr>
                      <m:e>
                        <m:r>
                          <a:rPr lang="en-AU" sz="2400" i="1" smtClean="0">
                            <a:latin typeface="Cambria Math" panose="02040503050406030204" pitchFamily="18" charset="0"/>
                          </a:rPr>
                          <m:t>𝐸</m:t>
                        </m:r>
                      </m:e>
                      <m:sub>
                        <m:r>
                          <a:rPr lang="en-AU" sz="2400" i="1" smtClean="0">
                            <a:latin typeface="Cambria Math" panose="02040503050406030204" pitchFamily="18" charset="0"/>
                          </a:rPr>
                          <m:t>8</m:t>
                        </m:r>
                      </m:sub>
                    </m:sSub>
                  </m:oMath>
                </a14:m>
                <a:r>
                  <a:rPr lang="en-AU" sz="2400" dirty="0"/>
                  <a:t> lattice.</a:t>
                </a:r>
              </a:p>
            </p:txBody>
          </p:sp>
        </mc:Choice>
        <mc:Fallback xmlns="">
          <p:sp>
            <p:nvSpPr>
              <p:cNvPr id="3" name="Content Placeholder 2">
                <a:extLst>
                  <a:ext uri="{FF2B5EF4-FFF2-40B4-BE49-F238E27FC236}">
                    <a16:creationId xmlns:a16="http://schemas.microsoft.com/office/drawing/2014/main" id="{39705EA3-B645-DAAD-9B10-4DE6135EF38A}"/>
                  </a:ext>
                </a:extLst>
              </p:cNvPr>
              <p:cNvSpPr txBox="1">
                <a:spLocks noRot="1" noChangeAspect="1" noMove="1" noResize="1" noEditPoints="1" noAdjustHandles="1" noChangeArrowheads="1" noChangeShapeType="1" noTextEdit="1"/>
              </p:cNvSpPr>
              <p:nvPr/>
            </p:nvSpPr>
            <p:spPr>
              <a:xfrm>
                <a:off x="379433" y="1490968"/>
                <a:ext cx="6665742" cy="4678405"/>
              </a:xfrm>
              <a:prstGeom prst="rect">
                <a:avLst/>
              </a:prstGeom>
              <a:blipFill>
                <a:blip r:embed="rId3"/>
                <a:stretch>
                  <a:fillRect t="-782"/>
                </a:stretch>
              </a:blipFill>
            </p:spPr>
            <p:txBody>
              <a:bodyPr/>
              <a:lstStyle/>
              <a:p>
                <a:r>
                  <a:rPr lang="en-GB">
                    <a:noFill/>
                  </a:rPr>
                  <a:t> </a:t>
                </a:r>
              </a:p>
            </p:txBody>
          </p:sp>
        </mc:Fallback>
      </mc:AlternateContent>
      <p:pic>
        <p:nvPicPr>
          <p:cNvPr id="4" name="Picture 3" descr="A close-up of a toy&#10;&#10;Description automatically generated with medium confidence">
            <a:extLst>
              <a:ext uri="{FF2B5EF4-FFF2-40B4-BE49-F238E27FC236}">
                <a16:creationId xmlns:a16="http://schemas.microsoft.com/office/drawing/2014/main" id="{A3B9D392-E5A1-4BB5-738C-55F18F5D4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4700" y="1657539"/>
            <a:ext cx="2387508" cy="2172632"/>
          </a:xfrm>
          <a:prstGeom prst="rect">
            <a:avLst/>
          </a:prstGeom>
        </p:spPr>
      </p:pic>
      <p:sp>
        <p:nvSpPr>
          <p:cNvPr id="5" name="TextBox 4">
            <a:extLst>
              <a:ext uri="{FF2B5EF4-FFF2-40B4-BE49-F238E27FC236}">
                <a16:creationId xmlns:a16="http://schemas.microsoft.com/office/drawing/2014/main" id="{5DC89B55-2E0A-E13E-5C55-C74B3B56BB67}"/>
              </a:ext>
            </a:extLst>
          </p:cNvPr>
          <p:cNvSpPr txBox="1"/>
          <p:nvPr/>
        </p:nvSpPr>
        <p:spPr>
          <a:xfrm>
            <a:off x="7813878" y="6627168"/>
            <a:ext cx="4378122" cy="230832"/>
          </a:xfrm>
          <a:prstGeom prst="rect">
            <a:avLst/>
          </a:prstGeom>
          <a:noFill/>
        </p:spPr>
        <p:txBody>
          <a:bodyPr wrap="none" rtlCol="0">
            <a:spAutoFit/>
          </a:bodyPr>
          <a:lstStyle/>
          <a:p>
            <a:r>
              <a:rPr lang="en-GB" sz="900" dirty="0"/>
              <a:t>Sources: Benjah-bmm27, via </a:t>
            </a:r>
            <a:r>
              <a:rPr lang="en-GB" sz="900" dirty="0">
                <a:hlinkClick r:id="rId5"/>
              </a:rPr>
              <a:t>Wikimedia</a:t>
            </a:r>
            <a:r>
              <a:rPr lang="en-GB" sz="900" dirty="0"/>
              <a:t>; </a:t>
            </a:r>
            <a:r>
              <a:rPr lang="en-GB" sz="900" dirty="0">
                <a:hlinkClick r:id="rId6"/>
              </a:rPr>
              <a:t>Wikimedia</a:t>
            </a:r>
            <a:r>
              <a:rPr lang="en-GB" sz="900" dirty="0"/>
              <a:t>, Rocha, </a:t>
            </a:r>
            <a:r>
              <a:rPr lang="en-GB" sz="900" dirty="0" err="1"/>
              <a:t>Stannered</a:t>
            </a:r>
            <a:r>
              <a:rPr lang="en-GB" sz="900" dirty="0"/>
              <a:t>; </a:t>
            </a:r>
            <a:r>
              <a:rPr lang="en-AU" sz="900" dirty="0">
                <a:hlinkClick r:id="rId7"/>
              </a:rPr>
              <a:t>Wikimedia</a:t>
            </a:r>
            <a:r>
              <a:rPr lang="en-AU" sz="900" dirty="0"/>
              <a:t>, </a:t>
            </a:r>
            <a:r>
              <a:rPr lang="en-GB" sz="900" dirty="0" err="1"/>
              <a:t>cdang</a:t>
            </a:r>
            <a:endParaRPr lang="en-GB" sz="900" dirty="0"/>
          </a:p>
        </p:txBody>
      </p:sp>
      <p:pic>
        <p:nvPicPr>
          <p:cNvPr id="6" name="Graphic 5">
            <a:extLst>
              <a:ext uri="{FF2B5EF4-FFF2-40B4-BE49-F238E27FC236}">
                <a16:creationId xmlns:a16="http://schemas.microsoft.com/office/drawing/2014/main" id="{F8F3F2EA-7AE2-D617-AF62-674834EC60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45175" y="3108296"/>
            <a:ext cx="2946368" cy="3069130"/>
          </a:xfrm>
          <a:prstGeom prst="rect">
            <a:avLst/>
          </a:prstGeom>
        </p:spPr>
      </p:pic>
      <p:pic>
        <p:nvPicPr>
          <p:cNvPr id="8" name="Graphic 7">
            <a:extLst>
              <a:ext uri="{FF2B5EF4-FFF2-40B4-BE49-F238E27FC236}">
                <a16:creationId xmlns:a16="http://schemas.microsoft.com/office/drawing/2014/main" id="{38E56E3D-76F2-1386-7076-B4A4982F90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22336" y="138500"/>
            <a:ext cx="1812364" cy="2382924"/>
          </a:xfrm>
          <a:prstGeom prst="rect">
            <a:avLst/>
          </a:prstGeom>
        </p:spPr>
      </p:pic>
      <p:sp>
        <p:nvSpPr>
          <p:cNvPr id="10" name="TextBox 9">
            <a:extLst>
              <a:ext uri="{FF2B5EF4-FFF2-40B4-BE49-F238E27FC236}">
                <a16:creationId xmlns:a16="http://schemas.microsoft.com/office/drawing/2014/main" id="{87EF1F84-AA76-795F-7AC0-DD4970294406}"/>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37300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4AF6BF9-A106-4273-BEB9-1A1EDDE0DA3D}"/>
                  </a:ext>
                </a:extLst>
              </p:cNvPr>
              <p:cNvSpPr>
                <a:spLocks noGrp="1"/>
              </p:cNvSpPr>
              <p:nvPr>
                <p:ph type="title"/>
              </p:nvPr>
            </p:nvSpPr>
            <p:spPr/>
            <p:txBody>
              <a:bodyPr/>
              <a:lstStyle/>
              <a:p>
                <a:r>
                  <a:rPr lang="en-AU" dirty="0"/>
                  <a:t>The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lattice</a:t>
                </a:r>
              </a:p>
            </p:txBody>
          </p:sp>
        </mc:Choice>
        <mc:Fallback xmlns="">
          <p:sp>
            <p:nvSpPr>
              <p:cNvPr id="2" name="Title 1">
                <a:extLst>
                  <a:ext uri="{FF2B5EF4-FFF2-40B4-BE49-F238E27FC236}">
                    <a16:creationId xmlns:a16="http://schemas.microsoft.com/office/drawing/2014/main" id="{B4AF6BF9-A106-4273-BEB9-1A1EDDE0DA3D}"/>
                  </a:ext>
                </a:extLst>
              </p:cNvPr>
              <p:cNvSpPr>
                <a:spLocks noGrp="1" noRot="1" noChangeAspect="1" noMove="1" noResize="1" noEditPoints="1" noAdjustHandles="1" noChangeArrowheads="1" noChangeShapeType="1" noTextEdit="1"/>
              </p:cNvSpPr>
              <p:nvPr>
                <p:ph type="title"/>
              </p:nvPr>
            </p:nvSpPr>
            <p:spPr>
              <a:blipFill>
                <a:blip r:embed="rId2"/>
                <a:stretch>
                  <a:fillRect l="-2727" b="-226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DC8D6A8-866C-4D23-B0F4-9B5B1284436B}"/>
                  </a:ext>
                </a:extLst>
              </p:cNvPr>
              <p:cNvSpPr>
                <a:spLocks noGrp="1"/>
              </p:cNvSpPr>
              <p:nvPr>
                <p:ph idx="1"/>
              </p:nvPr>
            </p:nvSpPr>
            <p:spPr/>
            <p:txBody>
              <a:bodyPr>
                <a:normAutofit/>
              </a:bodyPr>
              <a:lstStyle/>
              <a:p>
                <a:r>
                  <a:rPr lang="en-AU" dirty="0"/>
                  <a:t>Lattices like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𝐷</m:t>
                        </m:r>
                      </m:e>
                      <m:sub>
                        <m:r>
                          <a:rPr lang="en-AU" b="0" i="1" smtClean="0">
                            <a:latin typeface="Cambria Math" panose="02040503050406030204" pitchFamily="18" charset="0"/>
                          </a:rPr>
                          <m:t>𝑛</m:t>
                        </m:r>
                      </m:sub>
                    </m:sSub>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appear all </a:t>
                </a:r>
                <a:r>
                  <a:rPr lang="en-AU"/>
                  <a:t>over mathematics</a:t>
                </a:r>
                <a:endParaRPr lang="en-AU" dirty="0"/>
              </a:p>
              <a:p>
                <a:pPr lvl="1"/>
                <a:r>
                  <a:rPr lang="en-AU" dirty="0"/>
                  <a:t>Classification of finite groups, Lie algebras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𝑛</m:t>
                        </m:r>
                      </m:sub>
                    </m:sSub>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𝐵</m:t>
                        </m:r>
                      </m:e>
                      <m:sub>
                        <m:r>
                          <a:rPr lang="en-AU" b="0" i="1" smtClean="0">
                            <a:latin typeface="Cambria Math" panose="02040503050406030204" pitchFamily="18" charset="0"/>
                          </a:rPr>
                          <m:t>𝑛</m:t>
                        </m:r>
                      </m:sub>
                    </m:sSub>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𝐶</m:t>
                        </m:r>
                      </m:e>
                      <m:sub>
                        <m:r>
                          <a:rPr lang="en-AU" b="0" i="1" smtClean="0">
                            <a:latin typeface="Cambria Math" panose="02040503050406030204" pitchFamily="18" charset="0"/>
                          </a:rPr>
                          <m:t>𝑛</m:t>
                        </m:r>
                      </m:sub>
                    </m:sSub>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𝐷</m:t>
                        </m:r>
                      </m:e>
                      <m:sub>
                        <m:r>
                          <a:rPr lang="en-AU" b="0" i="1" smtClean="0">
                            <a:latin typeface="Cambria Math" panose="02040503050406030204" pitchFamily="18" charset="0"/>
                          </a:rPr>
                          <m:t>𝑛</m:t>
                        </m:r>
                      </m:sub>
                    </m:sSub>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6</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7</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𝐹</m:t>
                        </m:r>
                      </m:e>
                      <m:sub>
                        <m:r>
                          <a:rPr lang="en-AU" b="0" i="1" smtClean="0">
                            <a:latin typeface="Cambria Math" panose="02040503050406030204" pitchFamily="18" charset="0"/>
                          </a:rPr>
                          <m:t>4</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𝐺</m:t>
                        </m:r>
                      </m:e>
                      <m:sub>
                        <m:r>
                          <a:rPr lang="en-AU" b="0" i="1" smtClean="0">
                            <a:latin typeface="Cambria Math" panose="02040503050406030204" pitchFamily="18" charset="0"/>
                          </a:rPr>
                          <m:t>2</m:t>
                        </m:r>
                      </m:sub>
                    </m:sSub>
                  </m:oMath>
                </a14:m>
                <a:r>
                  <a:rPr lang="en-AU" dirty="0"/>
                  <a:t>)</a:t>
                </a:r>
              </a:p>
              <a:p>
                <a:pPr lvl="1"/>
                <a:r>
                  <a:rPr lang="en-AU" dirty="0"/>
                  <a:t>Differential topology, number theory, modular forms, cluster algebras, superconformal gauge quiver theories…</a:t>
                </a:r>
              </a:p>
              <a:p>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has many interesting / amazing properties:</a:t>
                </a:r>
              </a:p>
              <a:p>
                <a:pPr lvl="1"/>
                <a:r>
                  <a:rPr lang="en-AU" dirty="0"/>
                  <a:t>Fundamental cell has volume 1 (</a:t>
                </a:r>
                <a:r>
                  <a:rPr lang="en-AU" i="1" dirty="0"/>
                  <a:t>unimodular</a:t>
                </a:r>
                <a:r>
                  <a:rPr lang="en-AU" dirty="0"/>
                  <a:t>)</a:t>
                </a:r>
              </a:p>
              <a:p>
                <a:pPr lvl="1"/>
                <a:r>
                  <a:rPr lang="en-AU" dirty="0"/>
                  <a:t>The dot product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𝑦</m:t>
                    </m:r>
                  </m:oMath>
                </a14:m>
                <a:r>
                  <a:rPr lang="en-AU" dirty="0"/>
                  <a:t> of any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𝑦</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is an integer (</a:t>
                </a:r>
                <a:r>
                  <a:rPr lang="en-AU" i="1" dirty="0"/>
                  <a:t>integral</a:t>
                </a:r>
                <a:r>
                  <a:rPr lang="en-AU" dirty="0"/>
                  <a:t>)</a:t>
                </a:r>
              </a:p>
              <a:p>
                <a:pPr lvl="1"/>
                <a:r>
                  <a:rPr lang="en-AU" dirty="0"/>
                  <a:t>Any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𝑥</m:t>
                            </m:r>
                          </m:e>
                          <m:sub>
                            <m:r>
                              <a:rPr lang="en-AU" b="0" i="1" smtClean="0">
                                <a:latin typeface="Cambria Math" panose="02040503050406030204" pitchFamily="18" charset="0"/>
                              </a:rPr>
                              <m:t>1</m:t>
                            </m:r>
                          </m:sub>
                        </m:sSub>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𝑥</m:t>
                            </m:r>
                          </m:e>
                          <m:sub>
                            <m:r>
                              <a:rPr lang="en-AU" b="0" i="1" smtClean="0">
                                <a:latin typeface="Cambria Math" panose="02040503050406030204" pitchFamily="18" charset="0"/>
                              </a:rPr>
                              <m:t>8</m:t>
                            </m:r>
                          </m:sub>
                        </m:sSub>
                      </m:e>
                    </m:d>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has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oMath>
                </a14:m>
                <a:r>
                  <a:rPr lang="en-AU" dirty="0"/>
                  <a:t> even (</a:t>
                </a:r>
                <a:r>
                  <a:rPr lang="en-AU" i="1" dirty="0"/>
                  <a:t>even lattice</a:t>
                </a:r>
                <a:r>
                  <a:rPr lang="en-AU" dirty="0"/>
                  <a:t>), and all even numbers appear this way</a:t>
                </a:r>
              </a:p>
              <a:p>
                <a:pPr lvl="1"/>
                <a:r>
                  <a:rPr lang="en-AU" dirty="0"/>
                  <a:t>The number of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such that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=2</m:t>
                    </m:r>
                    <m:r>
                      <a:rPr lang="en-AU" b="0" i="1" smtClean="0">
                        <a:latin typeface="Cambria Math" panose="02040503050406030204" pitchFamily="18" charset="0"/>
                      </a:rPr>
                      <m:t>𝑛</m:t>
                    </m:r>
                  </m:oMath>
                </a14:m>
                <a:r>
                  <a:rPr lang="en-AU" dirty="0"/>
                  <a:t> is </a:t>
                </a:r>
                <a14:m>
                  <m:oMath xmlns:m="http://schemas.openxmlformats.org/officeDocument/2006/math">
                    <m:r>
                      <a:rPr lang="en-AU" b="0" i="1" smtClean="0">
                        <a:latin typeface="Cambria Math" panose="02040503050406030204" pitchFamily="18" charset="0"/>
                      </a:rPr>
                      <m:t>240</m:t>
                    </m:r>
                    <m:nary>
                      <m:naryPr>
                        <m:chr m:val="∑"/>
                        <m:supHide m:val="on"/>
                        <m:ctrlPr>
                          <a:rPr lang="en-AU" b="0" i="1" smtClean="0">
                            <a:latin typeface="Cambria Math" panose="02040503050406030204" pitchFamily="18" charset="0"/>
                          </a:rPr>
                        </m:ctrlPr>
                      </m:naryPr>
                      <m:sub>
                        <m:r>
                          <m:rPr>
                            <m:brk m:alnAt="7"/>
                          </m:rPr>
                          <a:rPr lang="en-AU" b="0" i="1" smtClean="0">
                            <a:latin typeface="Cambria Math" panose="02040503050406030204" pitchFamily="18" charset="0"/>
                          </a:rPr>
                          <m:t>𝑑</m:t>
                        </m:r>
                        <m:r>
                          <a:rPr lang="en-AU" b="0" i="1" smtClean="0">
                            <a:latin typeface="Cambria Math" panose="02040503050406030204" pitchFamily="18" charset="0"/>
                          </a:rPr>
                          <m:t>|</m:t>
                        </m:r>
                        <m:r>
                          <a:rPr lang="en-AU" b="0" i="1" smtClean="0">
                            <a:latin typeface="Cambria Math" panose="02040503050406030204" pitchFamily="18" charset="0"/>
                          </a:rPr>
                          <m:t>𝑛</m:t>
                        </m:r>
                      </m:sub>
                      <m:sup/>
                      <m:e>
                        <m:sSup>
                          <m:sSupPr>
                            <m:ctrlPr>
                              <a:rPr lang="en-AU" b="0" i="1" smtClean="0">
                                <a:latin typeface="Cambria Math" panose="02040503050406030204" pitchFamily="18" charset="0"/>
                              </a:rPr>
                            </m:ctrlPr>
                          </m:sSupPr>
                          <m:e>
                            <m:r>
                              <a:rPr lang="en-AU" b="0" i="1" smtClean="0">
                                <a:latin typeface="Cambria Math" panose="02040503050406030204" pitchFamily="18" charset="0"/>
                              </a:rPr>
                              <m:t>𝑑</m:t>
                            </m:r>
                          </m:e>
                          <m:sup>
                            <m:r>
                              <a:rPr lang="en-AU" b="0" i="1" smtClean="0">
                                <a:latin typeface="Cambria Math" panose="02040503050406030204" pitchFamily="18" charset="0"/>
                              </a:rPr>
                              <m:t>3</m:t>
                            </m:r>
                          </m:sup>
                        </m:sSup>
                      </m:e>
                    </m:nary>
                  </m:oMath>
                </a14:m>
                <a:r>
                  <a:rPr lang="en-AU" dirty="0"/>
                  <a:t>      (?!!!!!!!)</a:t>
                </a:r>
              </a:p>
              <a:p>
                <a:pPr lvl="1"/>
                <a:r>
                  <a:rPr lang="en-AU" dirty="0"/>
                  <a:t>There are </a:t>
                </a:r>
                <a14:m>
                  <m:oMath xmlns:m="http://schemas.openxmlformats.org/officeDocument/2006/math">
                    <m:r>
                      <a:rPr lang="en-AU" b="0" i="1" smtClean="0">
                        <a:latin typeface="Cambria Math" panose="02040503050406030204" pitchFamily="18" charset="0"/>
                      </a:rPr>
                      <m:t>240</m:t>
                    </m:r>
                  </m:oMath>
                </a14:m>
                <a:r>
                  <a:rPr lang="en-AU" dirty="0"/>
                  <a:t> shortest nonzero vectors </a:t>
                </a:r>
                <a14:m>
                  <m:oMath xmlns:m="http://schemas.openxmlformats.org/officeDocument/2006/math">
                    <m:r>
                      <a:rPr lang="en-AU" b="0" i="1" smtClean="0">
                        <a:latin typeface="Cambria Math" panose="02040503050406030204" pitchFamily="18" charset="0"/>
                      </a:rPr>
                      <m:t>𝑥</m:t>
                    </m:r>
                  </m:oMath>
                </a14:m>
                <a:r>
                  <a:rPr lang="en-AU" dirty="0"/>
                  <a:t> in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i.e. with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=2</m:t>
                    </m:r>
                  </m:oMath>
                </a14:m>
                <a:r>
                  <a:rPr lang="en-AU" dirty="0"/>
                  <a:t>, forming a semiregular polytope</a:t>
                </a:r>
              </a:p>
              <a:p>
                <a:pPr lvl="1"/>
                <a:r>
                  <a:rPr lang="en-AU" dirty="0"/>
                  <a:t>When projected onto a certain </a:t>
                </a:r>
                <a:r>
                  <a:rPr lang="en-AU" i="1" dirty="0"/>
                  <a:t>Coxeter</a:t>
                </a:r>
                <a:r>
                  <a:rPr lang="en-AU" dirty="0"/>
                  <a:t> plane, it has 30-fold symmetry</a:t>
                </a:r>
              </a:p>
            </p:txBody>
          </p:sp>
        </mc:Choice>
        <mc:Fallback xmlns="">
          <p:sp>
            <p:nvSpPr>
              <p:cNvPr id="3" name="Content Placeholder 2">
                <a:extLst>
                  <a:ext uri="{FF2B5EF4-FFF2-40B4-BE49-F238E27FC236}">
                    <a16:creationId xmlns:a16="http://schemas.microsoft.com/office/drawing/2014/main" id="{8DC8D6A8-866C-4D23-B0F4-9B5B1284436B}"/>
                  </a:ext>
                </a:extLst>
              </p:cNvPr>
              <p:cNvSpPr>
                <a:spLocks noGrp="1" noRot="1" noChangeAspect="1" noMove="1" noResize="1" noEditPoints="1" noAdjustHandles="1" noChangeArrowheads="1" noChangeShapeType="1" noTextEdit="1"/>
              </p:cNvSpPr>
              <p:nvPr>
                <p:ph idx="1"/>
              </p:nvPr>
            </p:nvSpPr>
            <p:spPr>
              <a:blipFill>
                <a:blip r:embed="rId3"/>
                <a:stretch>
                  <a:fillRect l="-606" t="-1667"/>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A4913018-A60F-2566-8127-1DF3A12AEA5C}"/>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65003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4AF6BF9-A106-4273-BEB9-1A1EDDE0DA3D}"/>
                  </a:ext>
                </a:extLst>
              </p:cNvPr>
              <p:cNvSpPr>
                <a:spLocks noGrp="1"/>
              </p:cNvSpPr>
              <p:nvPr>
                <p:ph type="title"/>
              </p:nvPr>
            </p:nvSpPr>
            <p:spPr/>
            <p:txBody>
              <a:bodyPr/>
              <a:lstStyle/>
              <a:p>
                <a:r>
                  <a:rPr lang="en-AU" dirty="0"/>
                  <a:t>The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lattice</a:t>
                </a:r>
              </a:p>
            </p:txBody>
          </p:sp>
        </mc:Choice>
        <mc:Fallback xmlns="">
          <p:sp>
            <p:nvSpPr>
              <p:cNvPr id="2" name="Title 1">
                <a:extLst>
                  <a:ext uri="{FF2B5EF4-FFF2-40B4-BE49-F238E27FC236}">
                    <a16:creationId xmlns:a16="http://schemas.microsoft.com/office/drawing/2014/main" id="{B4AF6BF9-A106-4273-BEB9-1A1EDDE0DA3D}"/>
                  </a:ext>
                </a:extLst>
              </p:cNvPr>
              <p:cNvSpPr>
                <a:spLocks noGrp="1" noRot="1" noChangeAspect="1" noMove="1" noResize="1" noEditPoints="1" noAdjustHandles="1" noChangeArrowheads="1" noChangeShapeType="1" noTextEdit="1"/>
              </p:cNvSpPr>
              <p:nvPr>
                <p:ph type="title"/>
              </p:nvPr>
            </p:nvSpPr>
            <p:spPr>
              <a:blipFill>
                <a:blip r:embed="rId2"/>
                <a:stretch>
                  <a:fillRect l="-2727" b="-22689"/>
                </a:stretch>
              </a:blipFill>
            </p:spPr>
            <p:txBody>
              <a:bodyPr/>
              <a:lstStyle/>
              <a:p>
                <a:r>
                  <a:rPr lang="en-AU">
                    <a:noFill/>
                  </a:rPr>
                  <a:t> </a:t>
                </a:r>
              </a:p>
            </p:txBody>
          </p:sp>
        </mc:Fallback>
      </mc:AlternateContent>
      <p:pic>
        <p:nvPicPr>
          <p:cNvPr id="6" name="Content Placeholder 5">
            <a:extLst>
              <a:ext uri="{FF2B5EF4-FFF2-40B4-BE49-F238E27FC236}">
                <a16:creationId xmlns:a16="http://schemas.microsoft.com/office/drawing/2014/main" id="{11DA28F4-EF3D-BC86-4252-34633EA1F86B}"/>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280" y="1974450"/>
            <a:ext cx="4022725" cy="4022725"/>
          </a:xfrm>
        </p:spPr>
      </p:pic>
      <p:sp>
        <p:nvSpPr>
          <p:cNvPr id="7" name="TextBox 6">
            <a:extLst>
              <a:ext uri="{FF2B5EF4-FFF2-40B4-BE49-F238E27FC236}">
                <a16:creationId xmlns:a16="http://schemas.microsoft.com/office/drawing/2014/main" id="{42923FAE-B70F-AC81-B7B6-51493CCF5A49}"/>
              </a:ext>
            </a:extLst>
          </p:cNvPr>
          <p:cNvSpPr txBox="1"/>
          <p:nvPr/>
        </p:nvSpPr>
        <p:spPr>
          <a:xfrm>
            <a:off x="8634616" y="6627168"/>
            <a:ext cx="3557384" cy="230832"/>
          </a:xfrm>
          <a:prstGeom prst="rect">
            <a:avLst/>
          </a:prstGeom>
          <a:noFill/>
        </p:spPr>
        <p:txBody>
          <a:bodyPr wrap="none" rtlCol="0">
            <a:spAutoFit/>
          </a:bodyPr>
          <a:lstStyle/>
          <a:p>
            <a:r>
              <a:rPr lang="en-GB" sz="900" dirty="0"/>
              <a:t>Sources: </a:t>
            </a:r>
            <a:r>
              <a:rPr lang="it-IT" sz="900" dirty="0">
                <a:hlinkClick r:id="rId5"/>
              </a:rPr>
              <a:t>Wikimedia</a:t>
            </a:r>
            <a:r>
              <a:rPr lang="it-IT" sz="900" dirty="0"/>
              <a:t>, Claudio Rocchini; </a:t>
            </a:r>
            <a:r>
              <a:rPr lang="en-AU" sz="900" dirty="0"/>
              <a:t>Okounkov, </a:t>
            </a:r>
            <a:r>
              <a:rPr lang="en-AU" sz="900" i="1" dirty="0"/>
              <a:t>The magic of 8 and 24</a:t>
            </a:r>
            <a:endParaRPr lang="en-GB" sz="900" i="1" dirty="0"/>
          </a:p>
        </p:txBody>
      </p:sp>
      <p:pic>
        <p:nvPicPr>
          <p:cNvPr id="8" name="Picture 7">
            <a:extLst>
              <a:ext uri="{FF2B5EF4-FFF2-40B4-BE49-F238E27FC236}">
                <a16:creationId xmlns:a16="http://schemas.microsoft.com/office/drawing/2014/main" id="{F892B031-2FBE-3B63-4807-09DDF4051D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586" y="2102266"/>
            <a:ext cx="3536156" cy="3429000"/>
          </a:xfrm>
          <a:prstGeom prst="rect">
            <a:avLst/>
          </a:prstGeom>
        </p:spPr>
      </p:pic>
      <p:sp>
        <p:nvSpPr>
          <p:cNvPr id="10" name="TextBox 9">
            <a:extLst>
              <a:ext uri="{FF2B5EF4-FFF2-40B4-BE49-F238E27FC236}">
                <a16:creationId xmlns:a16="http://schemas.microsoft.com/office/drawing/2014/main" id="{CA448506-0431-3954-E635-A0253802D414}"/>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765841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A315-53A9-884F-6CBE-521CB9C41956}"/>
              </a:ext>
            </a:extLst>
          </p:cNvPr>
          <p:cNvSpPr>
            <a:spLocks noGrp="1"/>
          </p:cNvSpPr>
          <p:nvPr>
            <p:ph type="title"/>
          </p:nvPr>
        </p:nvSpPr>
        <p:spPr/>
        <p:txBody>
          <a:bodyPr/>
          <a:lstStyle/>
          <a:p>
            <a:r>
              <a:rPr lang="en-AU" dirty="0"/>
              <a:t>A sharp upper bound?</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3DCB3A-A595-B257-1696-8A88247185AA}"/>
                  </a:ext>
                </a:extLst>
              </p:cNvPr>
              <p:cNvSpPr>
                <a:spLocks noGrp="1"/>
              </p:cNvSpPr>
              <p:nvPr>
                <p:ph idx="1"/>
              </p:nvPr>
            </p:nvSpPr>
            <p:spPr/>
            <p:txBody>
              <a:bodyPr>
                <a:normAutofit fontScale="92500" lnSpcReduction="20000"/>
              </a:bodyPr>
              <a:lstStyle/>
              <a:p>
                <a:r>
                  <a:rPr lang="en-AU" dirty="0"/>
                  <a:t>In 2003, Henry Cohn and Noam Elkies developed a technique for </a:t>
                </a:r>
                <a:r>
                  <a:rPr lang="en-AU" i="1" dirty="0"/>
                  <a:t>upper bounds</a:t>
                </a:r>
                <a:r>
                  <a:rPr lang="en-AU" dirty="0"/>
                  <a:t> on sphere packing density, using </a:t>
                </a:r>
                <a:r>
                  <a:rPr lang="en-AU" i="1" dirty="0"/>
                  <a:t>harmonic analysis </a:t>
                </a:r>
                <a:r>
                  <a:rPr lang="en-AU" dirty="0"/>
                  <a:t>/ </a:t>
                </a:r>
                <a:r>
                  <a:rPr lang="en-AU" i="1" dirty="0"/>
                  <a:t>Fourier transforms.</a:t>
                </a:r>
                <a:endParaRPr lang="en-AU" dirty="0"/>
              </a:p>
              <a:p>
                <a14:m>
                  <m:oMath xmlns:m="http://schemas.openxmlformats.org/officeDocument/2006/math">
                    <m:r>
                      <a:rPr lang="en-AU" b="0" i="1" smtClean="0">
                        <a:latin typeface="Cambria Math" panose="02040503050406030204" pitchFamily="18" charset="0"/>
                      </a:rPr>
                      <m:t>𝑓</m:t>
                    </m:r>
                    <m:r>
                      <a:rPr lang="en-AU" b="0" i="1" smtClean="0">
                        <a:latin typeface="Cambria Math" panose="02040503050406030204" pitchFamily="18" charset="0"/>
                      </a:rPr>
                      <m:t>:</m:t>
                    </m:r>
                    <m:sSup>
                      <m:sSupPr>
                        <m:ctrlPr>
                          <a:rPr lang="en-AU" b="0" i="1" smtClean="0">
                            <a:latin typeface="Cambria Math" panose="02040503050406030204" pitchFamily="18" charset="0"/>
                            <a:ea typeface="Cambria Math" panose="02040503050406030204" pitchFamily="18" charset="0"/>
                          </a:rPr>
                        </m:ctrlPr>
                      </m:sSupPr>
                      <m:e>
                        <m:r>
                          <a:rPr lang="en-AU" b="0"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𝑛</m:t>
                        </m:r>
                      </m:sup>
                    </m:sSup>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ℝ</m:t>
                    </m:r>
                  </m:oMath>
                </a14:m>
                <a:r>
                  <a:rPr lang="en-GB" dirty="0"/>
                  <a:t> has Fourier transform </a:t>
                </a:r>
                <a14:m>
                  <m:oMath xmlns:m="http://schemas.openxmlformats.org/officeDocument/2006/math">
                    <m:acc>
                      <m:accPr>
                        <m:chr m:val="̂"/>
                        <m:ctrlPr>
                          <a:rPr lang="en-GB" i="1" smtClean="0">
                            <a:latin typeface="Cambria Math" panose="02040503050406030204" pitchFamily="18" charset="0"/>
                          </a:rPr>
                        </m:ctrlPr>
                      </m:accPr>
                      <m:e>
                        <m:r>
                          <a:rPr lang="en-AU" b="0" i="1" smtClean="0">
                            <a:latin typeface="Cambria Math" panose="02040503050406030204" pitchFamily="18" charset="0"/>
                          </a:rPr>
                          <m:t>𝑓</m:t>
                        </m:r>
                      </m:e>
                    </m:acc>
                    <m:r>
                      <a:rPr lang="en-AU" b="0" i="1" smtClean="0">
                        <a:latin typeface="Cambria Math" panose="02040503050406030204" pitchFamily="18" charset="0"/>
                      </a:rPr>
                      <m:t>:</m:t>
                    </m:r>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ℝ</m:t>
                        </m:r>
                      </m:e>
                      <m:sup>
                        <m:r>
                          <a:rPr lang="en-AU" i="1">
                            <a:latin typeface="Cambria Math" panose="02040503050406030204" pitchFamily="18" charset="0"/>
                            <a:ea typeface="Cambria Math" panose="02040503050406030204" pitchFamily="18" charset="0"/>
                          </a:rPr>
                          <m:t>𝑛</m:t>
                        </m:r>
                      </m:sup>
                    </m:sSup>
                    <m:r>
                      <a:rPr lang="en-AU" i="1">
                        <a:latin typeface="Cambria Math" panose="02040503050406030204" pitchFamily="18" charset="0"/>
                        <a:ea typeface="Cambria Math" panose="02040503050406030204" pitchFamily="18" charset="0"/>
                      </a:rPr>
                      <m:t>→</m:t>
                    </m:r>
                    <m:r>
                      <a:rPr lang="en-AU" i="1" smtClean="0">
                        <a:latin typeface="Cambria Math" panose="02040503050406030204" pitchFamily="18" charset="0"/>
                        <a:ea typeface="Cambria Math" panose="02040503050406030204" pitchFamily="18" charset="0"/>
                      </a:rPr>
                      <m:t>ℂ</m:t>
                    </m:r>
                  </m:oMath>
                </a14:m>
                <a:r>
                  <a:rPr lang="en-GB" dirty="0"/>
                  <a:t>. If the functions are sufficiently nice then</a:t>
                </a:r>
              </a:p>
              <a:p>
                <a:pPr algn="ctr"/>
                <a14:m>
                  <m:oMath xmlns:m="http://schemas.openxmlformats.org/officeDocument/2006/math">
                    <m:acc>
                      <m:accPr>
                        <m:chr m:val="̂"/>
                        <m:ctrlPr>
                          <a:rPr lang="en-GB" i="1" smtClean="0">
                            <a:latin typeface="Cambria Math" panose="02040503050406030204" pitchFamily="18" charset="0"/>
                          </a:rPr>
                        </m:ctrlPr>
                      </m:accPr>
                      <m:e>
                        <m:r>
                          <a:rPr lang="en-AU" b="0" i="1" smtClean="0">
                            <a:latin typeface="Cambria Math" panose="02040503050406030204" pitchFamily="18" charset="0"/>
                          </a:rPr>
                          <m:t>𝑓</m:t>
                        </m:r>
                      </m:e>
                    </m:acc>
                    <m:d>
                      <m:dPr>
                        <m:ctrlPr>
                          <a:rPr lang="en-AU" b="0" i="1" smtClean="0">
                            <a:latin typeface="Cambria Math" panose="02040503050406030204" pitchFamily="18" charset="0"/>
                          </a:rPr>
                        </m:ctrlPr>
                      </m:dPr>
                      <m:e>
                        <m:r>
                          <a:rPr lang="en-AU" b="0" i="1" smtClean="0">
                            <a:latin typeface="Cambria Math" panose="02040503050406030204" pitchFamily="18" charset="0"/>
                          </a:rPr>
                          <m:t>𝑦</m:t>
                        </m:r>
                      </m:e>
                    </m:d>
                    <m:r>
                      <a:rPr lang="en-AU" b="0" i="1" smtClean="0">
                        <a:latin typeface="Cambria Math" panose="02040503050406030204" pitchFamily="18" charset="0"/>
                      </a:rPr>
                      <m:t>=</m:t>
                    </m:r>
                    <m:nary>
                      <m:naryPr>
                        <m:ctrlPr>
                          <a:rPr lang="en-AU" b="0" i="1" smtClean="0">
                            <a:latin typeface="Cambria Math" panose="02040503050406030204" pitchFamily="18" charset="0"/>
                          </a:rPr>
                        </m:ctrlPr>
                      </m:naryPr>
                      <m:sub>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ℝ</m:t>
                            </m:r>
                          </m:e>
                          <m:sup>
                            <m:r>
                              <a:rPr lang="en-AU" i="1">
                                <a:latin typeface="Cambria Math" panose="02040503050406030204" pitchFamily="18" charset="0"/>
                                <a:ea typeface="Cambria Math" panose="02040503050406030204" pitchFamily="18" charset="0"/>
                              </a:rPr>
                              <m:t>𝑛</m:t>
                            </m:r>
                          </m:sup>
                        </m:sSup>
                      </m:sub>
                      <m:sup/>
                      <m:e>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−2</m:t>
                            </m:r>
                            <m:r>
                              <a:rPr lang="en-AU" b="0" i="1" smtClean="0">
                                <a:latin typeface="Cambria Math" panose="02040503050406030204" pitchFamily="18" charset="0"/>
                              </a:rPr>
                              <m:t>𝜋</m:t>
                            </m:r>
                            <m:r>
                              <a:rPr lang="en-AU" b="0" i="1" smtClean="0">
                                <a:latin typeface="Cambria Math" panose="02040503050406030204" pitchFamily="18" charset="0"/>
                              </a:rPr>
                              <m:t>𝑖</m:t>
                            </m:r>
                            <m:r>
                              <a:rPr lang="en-AU" b="0" i="1" smtClean="0">
                                <a:latin typeface="Cambria Math" panose="02040503050406030204" pitchFamily="18" charset="0"/>
                              </a:rPr>
                              <m:t> </m:t>
                            </m:r>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𝑦</m:t>
                            </m:r>
                          </m:sup>
                        </m:sSup>
                        <m:r>
                          <a:rPr lang="en-AU" b="0" i="1" smtClean="0">
                            <a:latin typeface="Cambria Math" panose="02040503050406030204" pitchFamily="18" charset="0"/>
                          </a:rPr>
                          <m:t> </m:t>
                        </m:r>
                        <m:r>
                          <a:rPr lang="en-AU" b="0" i="1" smtClean="0">
                            <a:latin typeface="Cambria Math" panose="02040503050406030204" pitchFamily="18" charset="0"/>
                          </a:rPr>
                          <m:t>𝑑𝑦</m:t>
                        </m:r>
                      </m:e>
                    </m:nary>
                  </m:oMath>
                </a14:m>
                <a:r>
                  <a:rPr lang="en-GB" dirty="0"/>
                  <a:t>, </a:t>
                </a:r>
              </a:p>
              <a:p>
                <a:pPr algn="ct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 </m:t>
                    </m:r>
                    <m:nary>
                      <m:naryPr>
                        <m:ctrlPr>
                          <a:rPr lang="en-AU" b="0" i="1" smtClean="0">
                            <a:latin typeface="Cambria Math" panose="02040503050406030204" pitchFamily="18" charset="0"/>
                          </a:rPr>
                        </m:ctrlPr>
                      </m:naryPr>
                      <m:sub>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ℝ</m:t>
                            </m:r>
                          </m:e>
                          <m:sup>
                            <m:r>
                              <a:rPr lang="en-AU" i="1">
                                <a:latin typeface="Cambria Math" panose="02040503050406030204" pitchFamily="18" charset="0"/>
                                <a:ea typeface="Cambria Math" panose="02040503050406030204" pitchFamily="18" charset="0"/>
                              </a:rPr>
                              <m:t>𝑛</m:t>
                            </m:r>
                          </m:sup>
                        </m:sSup>
                      </m:sub>
                      <m:sup/>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𝑓</m:t>
                            </m:r>
                          </m:e>
                        </m:acc>
                        <m:d>
                          <m:dPr>
                            <m:ctrlPr>
                              <a:rPr lang="en-AU" b="0" i="1" smtClean="0">
                                <a:latin typeface="Cambria Math" panose="02040503050406030204" pitchFamily="18" charset="0"/>
                              </a:rPr>
                            </m:ctrlPr>
                          </m:dPr>
                          <m:e>
                            <m:r>
                              <a:rPr lang="en-AU" b="0" i="1" smtClean="0">
                                <a:latin typeface="Cambria Math" panose="02040503050406030204" pitchFamily="18" charset="0"/>
                              </a:rPr>
                              <m:t>𝑦</m:t>
                            </m:r>
                          </m:e>
                        </m:d>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2</m:t>
                            </m:r>
                            <m:r>
                              <a:rPr lang="en-AU" b="0" i="1" smtClean="0">
                                <a:latin typeface="Cambria Math" panose="02040503050406030204" pitchFamily="18" charset="0"/>
                              </a:rPr>
                              <m:t>𝜋</m:t>
                            </m:r>
                            <m:r>
                              <a:rPr lang="en-AU" b="0" i="1" smtClean="0">
                                <a:latin typeface="Cambria Math" panose="02040503050406030204" pitchFamily="18" charset="0"/>
                              </a:rPr>
                              <m:t>𝑖</m:t>
                            </m:r>
                            <m:r>
                              <a:rPr lang="en-AU" b="0" i="1" smtClean="0">
                                <a:latin typeface="Cambria Math" panose="02040503050406030204" pitchFamily="18" charset="0"/>
                              </a:rPr>
                              <m:t> </m:t>
                            </m:r>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𝑦</m:t>
                            </m:r>
                          </m:sup>
                        </m:sSup>
                        <m:r>
                          <a:rPr lang="en-AU" b="0" i="1" smtClean="0">
                            <a:latin typeface="Cambria Math" panose="02040503050406030204" pitchFamily="18" charset="0"/>
                          </a:rPr>
                          <m:t> </m:t>
                        </m:r>
                        <m:r>
                          <a:rPr lang="en-AU" b="0" i="1" smtClean="0">
                            <a:latin typeface="Cambria Math" panose="02040503050406030204" pitchFamily="18" charset="0"/>
                          </a:rPr>
                          <m:t>𝑑𝑦</m:t>
                        </m:r>
                      </m:e>
                    </m:nary>
                  </m:oMath>
                </a14:m>
                <a:endParaRPr lang="en-GB" dirty="0"/>
              </a:p>
              <a:p>
                <a:r>
                  <a:rPr lang="en-GB" b="1" dirty="0"/>
                  <a:t>Theorem: </a:t>
                </a:r>
                <a:r>
                  <a:rPr lang="en-GB" dirty="0"/>
                  <a:t>If </a:t>
                </a:r>
                <a14:m>
                  <m:oMath xmlns:m="http://schemas.openxmlformats.org/officeDocument/2006/math">
                    <m:r>
                      <a:rPr lang="en-AU" b="0" i="1" smtClean="0">
                        <a:latin typeface="Cambria Math" panose="02040503050406030204" pitchFamily="18" charset="0"/>
                      </a:rPr>
                      <m:t>𝑓</m:t>
                    </m:r>
                  </m:oMath>
                </a14:m>
                <a:r>
                  <a:rPr lang="en-GB" dirty="0"/>
                  <a:t> is sufficiently nice and</a:t>
                </a:r>
              </a:p>
              <a:p>
                <a:pPr marL="457200" indent="-457200">
                  <a:buFont typeface="+mj-lt"/>
                  <a:buAutoNum type="arabicPeriod"/>
                </a:pP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0</m:t>
                        </m:r>
                      </m:e>
                    </m:d>
                    <m:r>
                      <a:rPr lang="en-AU" b="0" i="1" smtClean="0">
                        <a:latin typeface="Cambria Math" panose="02040503050406030204" pitchFamily="18" charset="0"/>
                      </a:rPr>
                      <m:t>= </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𝑓</m:t>
                        </m:r>
                      </m:e>
                    </m:acc>
                    <m:d>
                      <m:dPr>
                        <m:ctrlPr>
                          <a:rPr lang="en-AU" b="0" i="1" smtClean="0">
                            <a:latin typeface="Cambria Math" panose="02040503050406030204" pitchFamily="18" charset="0"/>
                          </a:rPr>
                        </m:ctrlPr>
                      </m:dPr>
                      <m:e>
                        <m:r>
                          <a:rPr lang="en-AU" b="0" i="1" smtClean="0">
                            <a:latin typeface="Cambria Math" panose="02040503050406030204" pitchFamily="18" charset="0"/>
                          </a:rPr>
                          <m:t>0</m:t>
                        </m:r>
                      </m:e>
                    </m:d>
                    <m:r>
                      <a:rPr lang="en-AU" b="0" i="1" smtClean="0">
                        <a:latin typeface="Cambria Math" panose="02040503050406030204" pitchFamily="18" charset="0"/>
                      </a:rPr>
                      <m:t>&gt;0</m:t>
                    </m:r>
                  </m:oMath>
                </a14:m>
                <a:endParaRPr lang="en-GB" dirty="0"/>
              </a:p>
              <a:p>
                <a:pPr marL="457200" indent="-457200">
                  <a:buFont typeface="+mj-lt"/>
                  <a:buAutoNum type="arabicPeriod"/>
                </a:pP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≤0</m:t>
                    </m:r>
                  </m:oMath>
                </a14:m>
                <a:r>
                  <a:rPr lang="en-GB" dirty="0"/>
                  <a:t> for </a:t>
                </a:r>
                <a14:m>
                  <m:oMath xmlns:m="http://schemas.openxmlformats.org/officeDocument/2006/math">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r>
                      <a:rPr lang="en-AU" b="0" i="1" smtClean="0">
                        <a:latin typeface="Cambria Math" panose="02040503050406030204" pitchFamily="18" charset="0"/>
                      </a:rPr>
                      <m:t>𝑟</m:t>
                    </m:r>
                  </m:oMath>
                </a14:m>
                <a:endParaRPr lang="en-GB" dirty="0"/>
              </a:p>
              <a:p>
                <a:pPr marL="457200" indent="-457200">
                  <a:buFont typeface="+mj-lt"/>
                  <a:buAutoNum type="arabicPeriod"/>
                </a:pPr>
                <a14:m>
                  <m:oMath xmlns:m="http://schemas.openxmlformats.org/officeDocument/2006/math">
                    <m:acc>
                      <m:accPr>
                        <m:chr m:val="̂"/>
                        <m:ctrlPr>
                          <a:rPr lang="en-GB" i="1" smtClean="0">
                            <a:latin typeface="Cambria Math" panose="02040503050406030204" pitchFamily="18" charset="0"/>
                          </a:rPr>
                        </m:ctrlPr>
                      </m:accPr>
                      <m:e>
                        <m:r>
                          <a:rPr lang="en-AU" b="0" i="1" smtClean="0">
                            <a:latin typeface="Cambria Math" panose="02040503050406030204" pitchFamily="18" charset="0"/>
                          </a:rPr>
                          <m:t>𝑓</m:t>
                        </m:r>
                      </m:e>
                    </m:acc>
                    <m:d>
                      <m:dPr>
                        <m:ctrlPr>
                          <a:rPr lang="en-AU" b="0" i="1" smtClean="0">
                            <a:latin typeface="Cambria Math" panose="02040503050406030204" pitchFamily="18" charset="0"/>
                          </a:rPr>
                        </m:ctrlPr>
                      </m:dPr>
                      <m:e>
                        <m:r>
                          <a:rPr lang="en-AU" b="0" i="1" smtClean="0">
                            <a:latin typeface="Cambria Math" panose="02040503050406030204" pitchFamily="18" charset="0"/>
                          </a:rPr>
                          <m:t>𝑦</m:t>
                        </m:r>
                      </m:e>
                    </m:d>
                    <m:r>
                      <a:rPr lang="en-AU" b="0" i="1" smtClean="0">
                        <a:latin typeface="Cambria Math" panose="02040503050406030204" pitchFamily="18" charset="0"/>
                      </a:rPr>
                      <m:t>≥0</m:t>
                    </m:r>
                  </m:oMath>
                </a14:m>
                <a:r>
                  <a:rPr lang="en-GB" dirty="0"/>
                  <a:t> for all </a:t>
                </a:r>
                <a14:m>
                  <m:oMath xmlns:m="http://schemas.openxmlformats.org/officeDocument/2006/math">
                    <m:r>
                      <a:rPr lang="en-AU" b="0" i="1" smtClean="0">
                        <a:latin typeface="Cambria Math" panose="02040503050406030204" pitchFamily="18" charset="0"/>
                      </a:rPr>
                      <m:t>𝑦</m:t>
                    </m:r>
                  </m:oMath>
                </a14:m>
                <a:endParaRPr lang="en-GB" dirty="0"/>
              </a:p>
              <a:p>
                <a:r>
                  <a:rPr lang="en-GB" dirty="0"/>
                  <a:t>Then the sphere packing density in </a:t>
                </a:r>
                <a14:m>
                  <m:oMath xmlns:m="http://schemas.openxmlformats.org/officeDocument/2006/math">
                    <m:sSup>
                      <m:sSupPr>
                        <m:ctrlPr>
                          <a:rPr lang="en-AU" b="0" i="1" smtClean="0">
                            <a:latin typeface="Cambria Math" panose="02040503050406030204" pitchFamily="18" charset="0"/>
                            <a:ea typeface="Cambria Math" panose="02040503050406030204" pitchFamily="18" charset="0"/>
                          </a:rPr>
                        </m:ctrlPr>
                      </m:sSupPr>
                      <m:e>
                        <m:r>
                          <a:rPr lang="en-AU" b="0"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𝑛</m:t>
                        </m:r>
                      </m:sup>
                    </m:sSup>
                  </m:oMath>
                </a14:m>
                <a:r>
                  <a:rPr lang="en-GB" dirty="0"/>
                  <a:t> is at most vol(</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𝐵</m:t>
                        </m:r>
                      </m:e>
                      <m:sub>
                        <m:r>
                          <a:rPr lang="en-AU" b="0" i="1" smtClean="0">
                            <a:latin typeface="Cambria Math" panose="02040503050406030204" pitchFamily="18" charset="0"/>
                          </a:rPr>
                          <m:t>𝑟</m:t>
                        </m:r>
                        <m:r>
                          <a:rPr lang="en-AU" b="0" i="1" smtClean="0">
                            <a:latin typeface="Cambria Math" panose="02040503050406030204" pitchFamily="18" charset="0"/>
                          </a:rPr>
                          <m:t>/2</m:t>
                        </m:r>
                      </m:sub>
                      <m:sup>
                        <m:r>
                          <a:rPr lang="en-AU" b="0" i="1" smtClean="0">
                            <a:latin typeface="Cambria Math" panose="02040503050406030204" pitchFamily="18" charset="0"/>
                          </a:rPr>
                          <m:t>𝑛</m:t>
                        </m:r>
                      </m:sup>
                    </m:sSubSup>
                  </m:oMath>
                </a14:m>
                <a:r>
                  <a:rPr lang="en-GB" dirty="0"/>
                  <a:t>).</a:t>
                </a:r>
              </a:p>
            </p:txBody>
          </p:sp>
        </mc:Choice>
        <mc:Fallback xmlns="">
          <p:sp>
            <p:nvSpPr>
              <p:cNvPr id="3" name="Content Placeholder 2">
                <a:extLst>
                  <a:ext uri="{FF2B5EF4-FFF2-40B4-BE49-F238E27FC236}">
                    <a16:creationId xmlns:a16="http://schemas.microsoft.com/office/drawing/2014/main" id="{363DCB3A-A595-B257-1696-8A88247185AA}"/>
                  </a:ext>
                </a:extLst>
              </p:cNvPr>
              <p:cNvSpPr>
                <a:spLocks noGrp="1" noRot="1" noChangeAspect="1" noMove="1" noResize="1" noEditPoints="1" noAdjustHandles="1" noChangeArrowheads="1" noChangeShapeType="1" noTextEdit="1"/>
              </p:cNvSpPr>
              <p:nvPr>
                <p:ph idx="1"/>
              </p:nvPr>
            </p:nvSpPr>
            <p:spPr>
              <a:blipFill>
                <a:blip r:embed="rId2"/>
                <a:stretch>
                  <a:fillRect l="-1455" t="-2576"/>
                </a:stretch>
              </a:blipFill>
            </p:spPr>
            <p:txBody>
              <a:bodyPr/>
              <a:lstStyle/>
              <a:p>
                <a:r>
                  <a:rPr lang="en-GB">
                    <a:noFill/>
                  </a:rPr>
                  <a:t> </a:t>
                </a:r>
              </a:p>
            </p:txBody>
          </p:sp>
        </mc:Fallback>
      </mc:AlternateContent>
      <p:pic>
        <p:nvPicPr>
          <p:cNvPr id="5" name="Picture 4" descr="A person wearing glasses&#10;&#10;Description automatically generated with medium confidence">
            <a:extLst>
              <a:ext uri="{FF2B5EF4-FFF2-40B4-BE49-F238E27FC236}">
                <a16:creationId xmlns:a16="http://schemas.microsoft.com/office/drawing/2014/main" id="{2E1472DE-DBCC-547B-17ED-A19E85B55BA6}"/>
              </a:ext>
            </a:extLst>
          </p:cNvPr>
          <p:cNvPicPr>
            <a:picLocks noChangeAspect="1"/>
          </p:cNvPicPr>
          <p:nvPr/>
        </p:nvPicPr>
        <p:blipFill rotWithShape="1">
          <a:blip r:embed="rId3">
            <a:extLst>
              <a:ext uri="{28A0092B-C50C-407E-A947-70E740481C1C}">
                <a14:useLocalDpi xmlns:a14="http://schemas.microsoft.com/office/drawing/2010/main" val="0"/>
              </a:ext>
            </a:extLst>
          </a:blip>
          <a:srcRect l="9530" t="5600" r="29490" b="8490"/>
          <a:stretch/>
        </p:blipFill>
        <p:spPr>
          <a:xfrm>
            <a:off x="10858018" y="1819830"/>
            <a:ext cx="1333982" cy="1409522"/>
          </a:xfrm>
          <a:prstGeom prst="rect">
            <a:avLst/>
          </a:prstGeom>
        </p:spPr>
      </p:pic>
      <p:sp>
        <p:nvSpPr>
          <p:cNvPr id="6" name="TextBox 5">
            <a:extLst>
              <a:ext uri="{FF2B5EF4-FFF2-40B4-BE49-F238E27FC236}">
                <a16:creationId xmlns:a16="http://schemas.microsoft.com/office/drawing/2014/main" id="{88DDA3A1-C9E5-42EE-C54E-32B72A00CF17}"/>
              </a:ext>
            </a:extLst>
          </p:cNvPr>
          <p:cNvSpPr txBox="1"/>
          <p:nvPr/>
        </p:nvSpPr>
        <p:spPr>
          <a:xfrm>
            <a:off x="9929842" y="6623840"/>
            <a:ext cx="2262158" cy="230832"/>
          </a:xfrm>
          <a:prstGeom prst="rect">
            <a:avLst/>
          </a:prstGeom>
          <a:noFill/>
        </p:spPr>
        <p:txBody>
          <a:bodyPr wrap="none" rtlCol="0">
            <a:spAutoFit/>
          </a:bodyPr>
          <a:lstStyle/>
          <a:p>
            <a:r>
              <a:rPr lang="en-AU" sz="900" dirty="0"/>
              <a:t>Sources: </a:t>
            </a:r>
            <a:r>
              <a:rPr lang="en-AU" sz="900" dirty="0">
                <a:hlinkClick r:id="rId4"/>
              </a:rPr>
              <a:t>Wikimedia</a:t>
            </a:r>
            <a:r>
              <a:rPr lang="en-AU" sz="900" dirty="0"/>
              <a:t>, Renate Schmid; </a:t>
            </a:r>
            <a:r>
              <a:rPr lang="en-AU" sz="900" dirty="0">
                <a:hlinkClick r:id="rId5"/>
              </a:rPr>
              <a:t>H Cohn</a:t>
            </a:r>
            <a:endParaRPr lang="en-GB" sz="900" dirty="0"/>
          </a:p>
        </p:txBody>
      </p:sp>
      <p:pic>
        <p:nvPicPr>
          <p:cNvPr id="8" name="Picture 7" descr="A person with a beard and glasses&#10;&#10;Description automatically generated with medium confidence">
            <a:extLst>
              <a:ext uri="{FF2B5EF4-FFF2-40B4-BE49-F238E27FC236}">
                <a16:creationId xmlns:a16="http://schemas.microsoft.com/office/drawing/2014/main" id="{6F5A1E4E-AD97-C8D0-B384-535578196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6640" y="3229352"/>
            <a:ext cx="1335360" cy="1908826"/>
          </a:xfrm>
          <a:prstGeom prst="rect">
            <a:avLst/>
          </a:prstGeom>
        </p:spPr>
      </p:pic>
      <p:sp>
        <p:nvSpPr>
          <p:cNvPr id="10" name="TextBox 9">
            <a:extLst>
              <a:ext uri="{FF2B5EF4-FFF2-40B4-BE49-F238E27FC236}">
                <a16:creationId xmlns:a16="http://schemas.microsoft.com/office/drawing/2014/main" id="{1B5830F9-B7FE-296A-25C9-228985617E3A}"/>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142853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9FD7-24CC-BE1B-7E7F-3EB5275D4E2A}"/>
              </a:ext>
            </a:extLst>
          </p:cNvPr>
          <p:cNvSpPr txBox="1">
            <a:spLocks/>
          </p:cNvSpPr>
          <p:nvPr/>
        </p:nvSpPr>
        <p:spPr>
          <a:xfrm>
            <a:off x="128187" y="206625"/>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dirty="0"/>
              <a:t>Search for the magic function</a:t>
            </a:r>
            <a:endParaRPr lang="en-GB" dirty="0"/>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648AF13D-2BC4-E891-62E0-6280F29102B7}"/>
                  </a:ext>
                </a:extLst>
              </p:cNvPr>
              <p:cNvSpPr txBox="1">
                <a:spLocks/>
              </p:cNvSpPr>
              <p:nvPr/>
            </p:nvSpPr>
            <p:spPr>
              <a:xfrm>
                <a:off x="481651" y="1396597"/>
                <a:ext cx="6732704" cy="436412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AU" dirty="0"/>
                  <a:t>Cohn-Elkies conditions can be investigated numerically!</a:t>
                </a:r>
              </a:p>
              <a:p>
                <a:r>
                  <a:rPr lang="en-AU" dirty="0"/>
                  <a:t>Can find </a:t>
                </a:r>
                <a14:m>
                  <m:oMath xmlns:m="http://schemas.openxmlformats.org/officeDocument/2006/math">
                    <m:r>
                      <a:rPr lang="en-AU" b="0" i="1" smtClean="0">
                        <a:latin typeface="Cambria Math" panose="02040503050406030204" pitchFamily="18" charset="0"/>
                      </a:rPr>
                      <m:t>𝑓</m:t>
                    </m:r>
                  </m:oMath>
                </a14:m>
                <a:r>
                  <a:rPr lang="en-AU" dirty="0"/>
                  <a:t> that matches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8</m:t>
                        </m:r>
                      </m:sub>
                    </m:sSub>
                  </m:oMath>
                </a14:m>
                <a:r>
                  <a:rPr lang="en-AU" dirty="0"/>
                  <a:t> packing to 60 decimal places!</a:t>
                </a:r>
              </a:p>
              <a:p>
                <a:r>
                  <a:rPr lang="en-GB" b="1" dirty="0"/>
                  <a:t>Hales: </a:t>
                </a:r>
                <a:r>
                  <a:rPr lang="en-GB" dirty="0"/>
                  <a:t>“I felt that it would take a Ramanujan to find it”</a:t>
                </a:r>
              </a:p>
              <a:p>
                <a:r>
                  <a:rPr lang="en-GB" b="1" dirty="0"/>
                  <a:t>Heisenberg uncertainty principle: </a:t>
                </a:r>
                <a:br>
                  <a:rPr lang="en-GB" b="1" dirty="0"/>
                </a:br>
                <a:r>
                  <a:rPr lang="en-GB" dirty="0"/>
                  <a:t>It’s hard to control both </a:t>
                </a:r>
                <a14:m>
                  <m:oMath xmlns:m="http://schemas.openxmlformats.org/officeDocument/2006/math">
                    <m:r>
                      <a:rPr lang="en-AU" b="0" i="1" smtClean="0">
                        <a:latin typeface="Cambria Math" panose="02040503050406030204" pitchFamily="18" charset="0"/>
                      </a:rPr>
                      <m:t>𝑓</m:t>
                    </m:r>
                  </m:oMath>
                </a14:m>
                <a:r>
                  <a:rPr lang="en-GB" dirty="0"/>
                  <a:t> and </a:t>
                </a:r>
                <a14:m>
                  <m:oMath xmlns:m="http://schemas.openxmlformats.org/officeDocument/2006/math">
                    <m:acc>
                      <m:accPr>
                        <m:chr m:val="̂"/>
                        <m:ctrlPr>
                          <a:rPr lang="en-GB" i="1" smtClean="0">
                            <a:latin typeface="Cambria Math" panose="02040503050406030204" pitchFamily="18" charset="0"/>
                          </a:rPr>
                        </m:ctrlPr>
                      </m:accPr>
                      <m:e>
                        <m:r>
                          <a:rPr lang="en-AU" b="0" i="1" smtClean="0">
                            <a:latin typeface="Cambria Math" panose="02040503050406030204" pitchFamily="18" charset="0"/>
                          </a:rPr>
                          <m:t>𝑓</m:t>
                        </m:r>
                      </m:e>
                    </m:acc>
                  </m:oMath>
                </a14:m>
                <a:r>
                  <a:rPr lang="en-GB" dirty="0"/>
                  <a:t> !</a:t>
                </a:r>
              </a:p>
              <a:p>
                <a:pPr algn="ctr"/>
                <a:r>
                  <a:rPr lang="en-GB" dirty="0"/>
                  <a:t>What is the </a:t>
                </a:r>
                <a:r>
                  <a:rPr lang="en-GB" i="1" dirty="0"/>
                  <a:t>magic function</a:t>
                </a:r>
                <a:r>
                  <a:rPr lang="en-GB" dirty="0"/>
                  <a:t> in 8 dimensions?</a:t>
                </a:r>
              </a:p>
              <a:p>
                <a:endParaRPr lang="en-GB" dirty="0"/>
              </a:p>
              <a:p>
                <a:r>
                  <a:rPr lang="en-GB" dirty="0"/>
                  <a:t>In 2016, Viazovska found it.</a:t>
                </a:r>
              </a:p>
            </p:txBody>
          </p:sp>
        </mc:Choice>
        <mc:Fallback xmlns="">
          <p:sp>
            <p:nvSpPr>
              <p:cNvPr id="4" name="Content Placeholder 2">
                <a:extLst>
                  <a:ext uri="{FF2B5EF4-FFF2-40B4-BE49-F238E27FC236}">
                    <a16:creationId xmlns:a16="http://schemas.microsoft.com/office/drawing/2014/main" id="{648AF13D-2BC4-E891-62E0-6280F29102B7}"/>
                  </a:ext>
                </a:extLst>
              </p:cNvPr>
              <p:cNvSpPr txBox="1">
                <a:spLocks noRot="1" noChangeAspect="1" noMove="1" noResize="1" noEditPoints="1" noAdjustHandles="1" noChangeArrowheads="1" noChangeShapeType="1" noTextEdit="1"/>
              </p:cNvSpPr>
              <p:nvPr/>
            </p:nvSpPr>
            <p:spPr>
              <a:xfrm>
                <a:off x="481651" y="1396597"/>
                <a:ext cx="6732704" cy="4364123"/>
              </a:xfrm>
              <a:prstGeom prst="rect">
                <a:avLst/>
              </a:prstGeom>
              <a:blipFill>
                <a:blip r:embed="rId2"/>
                <a:stretch>
                  <a:fillRect t="-1397"/>
                </a:stretch>
              </a:blipFill>
            </p:spPr>
            <p:txBody>
              <a:bodyPr/>
              <a:lstStyle/>
              <a:p>
                <a:r>
                  <a:rPr lang="en-GB">
                    <a:noFill/>
                  </a:rPr>
                  <a:t> </a:t>
                </a:r>
              </a:p>
            </p:txBody>
          </p:sp>
        </mc:Fallback>
      </mc:AlternateContent>
      <p:pic>
        <p:nvPicPr>
          <p:cNvPr id="6" name="Picture 5" descr="Diagram&#10;&#10;Description automatically generated">
            <a:extLst>
              <a:ext uri="{FF2B5EF4-FFF2-40B4-BE49-F238E27FC236}">
                <a16:creationId xmlns:a16="http://schemas.microsoft.com/office/drawing/2014/main" id="{7A0FEAAC-CD51-5C8F-0F3D-64E76853F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730" y="0"/>
            <a:ext cx="4801270" cy="3839111"/>
          </a:xfrm>
          <a:prstGeom prst="rect">
            <a:avLst/>
          </a:prstGeom>
        </p:spPr>
      </p:pic>
      <p:sp>
        <p:nvSpPr>
          <p:cNvPr id="7" name="TextBox 6">
            <a:extLst>
              <a:ext uri="{FF2B5EF4-FFF2-40B4-BE49-F238E27FC236}">
                <a16:creationId xmlns:a16="http://schemas.microsoft.com/office/drawing/2014/main" id="{BF80A6E9-14AC-DB91-D80F-5DB4B8567993}"/>
              </a:ext>
            </a:extLst>
          </p:cNvPr>
          <p:cNvSpPr txBox="1"/>
          <p:nvPr/>
        </p:nvSpPr>
        <p:spPr>
          <a:xfrm>
            <a:off x="7214355" y="6631718"/>
            <a:ext cx="4977645" cy="230832"/>
          </a:xfrm>
          <a:prstGeom prst="rect">
            <a:avLst/>
          </a:prstGeom>
          <a:noFill/>
        </p:spPr>
        <p:txBody>
          <a:bodyPr wrap="none" rtlCol="0">
            <a:spAutoFit/>
          </a:bodyPr>
          <a:lstStyle/>
          <a:p>
            <a:r>
              <a:rPr lang="en-AU" sz="900" dirty="0"/>
              <a:t>Sources: Cohn, </a:t>
            </a:r>
            <a:r>
              <a:rPr lang="en-AU" sz="900" i="1" dirty="0"/>
              <a:t>Packing, coding and ground states; </a:t>
            </a:r>
            <a:r>
              <a:rPr lang="en-AU" sz="900" dirty="0"/>
              <a:t>Cohn, </a:t>
            </a:r>
            <a:r>
              <a:rPr lang="en-AU" sz="900" i="1" dirty="0"/>
              <a:t>A conceptual breakthrough in sphere packing</a:t>
            </a:r>
            <a:endParaRPr lang="en-GB" sz="900" i="1" dirty="0"/>
          </a:p>
        </p:txBody>
      </p:sp>
      <p:pic>
        <p:nvPicPr>
          <p:cNvPr id="9" name="Picture 8" descr="A picture containing text, hanger&#10;&#10;Description automatically generated">
            <a:extLst>
              <a:ext uri="{FF2B5EF4-FFF2-40B4-BE49-F238E27FC236}">
                <a16:creationId xmlns:a16="http://schemas.microsoft.com/office/drawing/2014/main" id="{ABE615AF-F4FD-1DBD-D8A4-53F1CA5D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651" y="4321806"/>
            <a:ext cx="5611008" cy="1524213"/>
          </a:xfrm>
          <a:prstGeom prst="rect">
            <a:avLst/>
          </a:prstGeom>
        </p:spPr>
      </p:pic>
      <p:sp>
        <p:nvSpPr>
          <p:cNvPr id="11" name="TextBox 10">
            <a:extLst>
              <a:ext uri="{FF2B5EF4-FFF2-40B4-BE49-F238E27FC236}">
                <a16:creationId xmlns:a16="http://schemas.microsoft.com/office/drawing/2014/main" id="{9BFA611B-1650-7FA2-0B44-2C5BC489CBF7}"/>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5350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9FD7-24CC-BE1B-7E7F-3EB5275D4E2A}"/>
              </a:ext>
            </a:extLst>
          </p:cNvPr>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dirty="0"/>
              <a:t>Viazovska’s magic function</a:t>
            </a:r>
            <a:endParaRPr lang="en-GB" dirty="0"/>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648AF13D-2BC4-E891-62E0-6280F29102B7}"/>
                  </a:ext>
                </a:extLst>
              </p:cNvPr>
              <p:cNvSpPr txBox="1">
                <a:spLocks/>
              </p:cNvSpPr>
              <p:nvPr/>
            </p:nvSpPr>
            <p:spPr>
              <a:xfrm>
                <a:off x="1097280" y="1011980"/>
                <a:ext cx="7277599" cy="51693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AU" b="1" dirty="0"/>
                  <a:t>Theorem (Viazovska 2016). </a:t>
                </a:r>
                <a:r>
                  <a:rPr lang="en-AU" dirty="0"/>
                  <a:t>The magic function in </a:t>
                </a:r>
                <a14:m>
                  <m:oMath xmlns:m="http://schemas.openxmlformats.org/officeDocument/2006/math">
                    <m:sSup>
                      <m:sSupPr>
                        <m:ctrlPr>
                          <a:rPr lang="en-AU" b="0"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8</m:t>
                        </m:r>
                      </m:sup>
                    </m:sSup>
                  </m:oMath>
                </a14:m>
                <a:r>
                  <a:rPr lang="en-GB" dirty="0"/>
                  <a:t> is given by</a:t>
                </a:r>
              </a:p>
              <a:p>
                <a:pPr algn="ctr"/>
                <a14:m>
                  <m:oMath xmlns:m="http://schemas.openxmlformats.org/officeDocument/2006/math">
                    <m:r>
                      <a:rPr lang="en-AU" b="0" i="1" smtClean="0">
                        <a:latin typeface="Cambria Math" panose="02040503050406030204" pitchFamily="18" charset="0"/>
                      </a:rPr>
                      <m:t>𝑓</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r>
                      <a:rPr lang="en-AU" b="0" i="1" smtClean="0">
                        <a:latin typeface="Cambria Math" panose="02040503050406030204" pitchFamily="18" charset="0"/>
                      </a:rPr>
                      <m:t>=</m:t>
                    </m:r>
                    <m:func>
                      <m:funcPr>
                        <m:ctrlPr>
                          <a:rPr lang="en-AU" b="0" i="1" smtClean="0">
                            <a:latin typeface="Cambria Math" panose="02040503050406030204" pitchFamily="18" charset="0"/>
                          </a:rPr>
                        </m:ctrlPr>
                      </m:funcPr>
                      <m:fName>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sin</m:t>
                            </m:r>
                          </m:e>
                          <m:sup>
                            <m:r>
                              <a:rPr lang="en-AU" b="0" i="1" smtClean="0">
                                <a:latin typeface="Cambria Math" panose="02040503050406030204" pitchFamily="18" charset="0"/>
                              </a:rPr>
                              <m:t>2</m:t>
                            </m:r>
                          </m:sup>
                        </m:sSup>
                      </m:fName>
                      <m:e>
                        <m:d>
                          <m:dPr>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r>
                                  <a:rPr lang="en-AU" b="0" i="1" smtClean="0">
                                    <a:latin typeface="Cambria Math" panose="02040503050406030204" pitchFamily="18" charset="0"/>
                                  </a:rPr>
                                  <m:t>𝜋</m:t>
                                </m:r>
                                <m:sSup>
                                  <m:sSupPr>
                                    <m:ctrlPr>
                                      <a:rPr lang="en-AU" b="0" i="1" smtClean="0">
                                        <a:latin typeface="Cambria Math" panose="02040503050406030204" pitchFamily="18" charset="0"/>
                                      </a:rPr>
                                    </m:ctrlPr>
                                  </m:sSupPr>
                                  <m:e>
                                    <m:r>
                                      <a:rPr lang="en-AU" b="0" i="1" smtClean="0">
                                        <a:latin typeface="Cambria Math" panose="02040503050406030204" pitchFamily="18" charset="0"/>
                                      </a:rPr>
                                      <m:t> </m:t>
                                    </m:r>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num>
                              <m:den>
                                <m:r>
                                  <a:rPr lang="en-AU" b="0" i="1" smtClean="0">
                                    <a:latin typeface="Cambria Math" panose="02040503050406030204" pitchFamily="18" charset="0"/>
                                  </a:rPr>
                                  <m:t>2</m:t>
                                </m:r>
                              </m:den>
                            </m:f>
                          </m:e>
                        </m:d>
                      </m:e>
                    </m:func>
                    <m:r>
                      <a:rPr lang="en-AU" b="0" i="1" smtClean="0">
                        <a:latin typeface="Cambria Math" panose="02040503050406030204" pitchFamily="18" charset="0"/>
                      </a:rPr>
                      <m:t> </m:t>
                    </m:r>
                    <m:nary>
                      <m:naryPr>
                        <m:limLoc m:val="undOvr"/>
                        <m:ctrlPr>
                          <a:rPr lang="en-AU" b="0" i="1" smtClean="0">
                            <a:latin typeface="Cambria Math" panose="02040503050406030204" pitchFamily="18" charset="0"/>
                          </a:rPr>
                        </m:ctrlPr>
                      </m:naryPr>
                      <m:sub>
                        <m:r>
                          <m:rPr>
                            <m:brk m:alnAt="24"/>
                          </m:rPr>
                          <a:rPr lang="en-AU" b="0" i="1" smtClean="0">
                            <a:latin typeface="Cambria Math" panose="02040503050406030204" pitchFamily="18" charset="0"/>
                          </a:rPr>
                          <m:t>0</m:t>
                        </m:r>
                      </m:sub>
                      <m:sup>
                        <m:r>
                          <a:rPr lang="en-AU" b="0" i="1" smtClean="0">
                            <a:latin typeface="Cambria Math" panose="02040503050406030204" pitchFamily="18" charset="0"/>
                          </a:rPr>
                          <m:t>∞</m:t>
                        </m:r>
                      </m:sup>
                      <m:e>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𝑡</m:t>
                                </m:r>
                              </m:e>
                              <m:sup>
                                <m:r>
                                  <a:rPr lang="en-AU" b="0" i="1" smtClean="0">
                                    <a:latin typeface="Cambria Math" panose="02040503050406030204" pitchFamily="18" charset="0"/>
                                  </a:rPr>
                                  <m:t>2</m:t>
                                </m:r>
                              </m:sup>
                            </m:sSup>
                            <m:r>
                              <a:rPr lang="en-AU" b="0" i="1" smtClean="0">
                                <a:latin typeface="Cambria Math" panose="02040503050406030204" pitchFamily="18" charset="0"/>
                              </a:rPr>
                              <m:t>𝜑</m:t>
                            </m:r>
                            <m:d>
                              <m:dPr>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r>
                                      <a:rPr lang="en-AU" b="0" i="1" smtClean="0">
                                        <a:latin typeface="Cambria Math" panose="02040503050406030204" pitchFamily="18" charset="0"/>
                                      </a:rPr>
                                      <m:t>𝑖</m:t>
                                    </m:r>
                                  </m:num>
                                  <m:den>
                                    <m:r>
                                      <a:rPr lang="en-AU" b="0" i="1" smtClean="0">
                                        <a:latin typeface="Cambria Math" panose="02040503050406030204" pitchFamily="18" charset="0"/>
                                      </a:rPr>
                                      <m:t>𝑡</m:t>
                                    </m:r>
                                  </m:den>
                                </m:f>
                              </m:e>
                            </m:d>
                            <m:r>
                              <a:rPr lang="en-AU" b="0" i="1" smtClean="0">
                                <a:latin typeface="Cambria Math" panose="02040503050406030204" pitchFamily="18" charset="0"/>
                              </a:rPr>
                              <m:t>+</m:t>
                            </m:r>
                            <m:r>
                              <a:rPr lang="en-AU" b="0" i="1" smtClean="0">
                                <a:latin typeface="Cambria Math" panose="02040503050406030204" pitchFamily="18" charset="0"/>
                              </a:rPr>
                              <m:t>𝜓</m:t>
                            </m:r>
                            <m:d>
                              <m:dPr>
                                <m:ctrlPr>
                                  <a:rPr lang="en-AU" b="0" i="1" smtClean="0">
                                    <a:latin typeface="Cambria Math" panose="02040503050406030204" pitchFamily="18" charset="0"/>
                                  </a:rPr>
                                </m:ctrlPr>
                              </m:dPr>
                              <m:e>
                                <m:r>
                                  <a:rPr lang="en-AU" b="0" i="1" smtClean="0">
                                    <a:latin typeface="Cambria Math" panose="02040503050406030204" pitchFamily="18" charset="0"/>
                                  </a:rPr>
                                  <m:t>𝑖𝑡</m:t>
                                </m:r>
                              </m:e>
                            </m:d>
                          </m:e>
                        </m:d>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r>
                              <a:rPr lang="en-AU" b="0" i="1" smtClean="0">
                                <a:latin typeface="Cambria Math" panose="02040503050406030204" pitchFamily="18" charset="0"/>
                              </a:rPr>
                              <m:t>𝜋</m:t>
                            </m:r>
                            <m:sSup>
                              <m:sSupPr>
                                <m:ctrlPr>
                                  <a:rPr lang="en-AU" b="0" i="1" smtClean="0">
                                    <a:latin typeface="Cambria Math" panose="02040503050406030204" pitchFamily="18" charset="0"/>
                                  </a:rPr>
                                </m:ctrlPr>
                              </m:sSupPr>
                              <m:e>
                                <m:r>
                                  <a:rPr lang="en-AU" b="0" i="1" smtClean="0">
                                    <a:latin typeface="Cambria Math" panose="02040503050406030204" pitchFamily="18" charset="0"/>
                                  </a:rPr>
                                  <m:t> </m:t>
                                </m:r>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r>
                              <a:rPr lang="en-AU" b="0" i="1" smtClean="0">
                                <a:latin typeface="Cambria Math" panose="02040503050406030204" pitchFamily="18" charset="0"/>
                              </a:rPr>
                              <m:t>𝑡</m:t>
                            </m:r>
                          </m:sup>
                        </m:sSup>
                        <m:r>
                          <a:rPr lang="en-AU" b="0" i="1" smtClean="0">
                            <a:latin typeface="Cambria Math" panose="02040503050406030204" pitchFamily="18" charset="0"/>
                          </a:rPr>
                          <m:t> </m:t>
                        </m:r>
                        <m:r>
                          <a:rPr lang="en-AU" b="0" i="1" smtClean="0">
                            <a:latin typeface="Cambria Math" panose="02040503050406030204" pitchFamily="18" charset="0"/>
                          </a:rPr>
                          <m:t>𝑑𝑡</m:t>
                        </m:r>
                      </m:e>
                    </m:nary>
                    <m:r>
                      <a:rPr lang="en-AU" b="0" i="1" smtClean="0">
                        <a:latin typeface="Cambria Math" panose="02040503050406030204" pitchFamily="18" charset="0"/>
                      </a:rPr>
                      <m:t> </m:t>
                    </m:r>
                  </m:oMath>
                </a14:m>
                <a:endParaRPr lang="en-GB" dirty="0"/>
              </a:p>
              <a:p>
                <a:pPr algn="ctr"/>
                <a:endParaRPr lang="en-GB" dirty="0"/>
              </a:p>
              <a:p>
                <a:pPr algn="ctr"/>
                <a:r>
                  <a:rPr lang="en-GB" dirty="0"/>
                  <a:t>where  </a:t>
                </a:r>
                <a14:m>
                  <m:oMath xmlns:m="http://schemas.openxmlformats.org/officeDocument/2006/math">
                    <m:r>
                      <a:rPr lang="en-AU" b="0" i="1" smtClean="0">
                        <a:latin typeface="Cambria Math" panose="02040503050406030204" pitchFamily="18" charset="0"/>
                      </a:rPr>
                      <m:t>𝜑</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4</m:t>
                        </m:r>
                        <m:r>
                          <a:rPr lang="en-AU" b="0" i="1" smtClean="0">
                            <a:latin typeface="Cambria Math" panose="02040503050406030204" pitchFamily="18" charset="0"/>
                          </a:rPr>
                          <m:t>𝜋</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2</m:t>
                                    </m:r>
                                  </m:sub>
                                </m:sSub>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4</m:t>
                                    </m:r>
                                  </m:sub>
                                </m:sSub>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𝐸</m:t>
                                    </m:r>
                                  </m:e>
                                  <m:sub>
                                    <m:r>
                                      <a:rPr lang="en-AU" b="0" i="1" smtClean="0">
                                        <a:latin typeface="Cambria Math" panose="02040503050406030204" pitchFamily="18" charset="0"/>
                                      </a:rPr>
                                      <m:t>6</m:t>
                                    </m:r>
                                  </m:sub>
                                  <m:sup>
                                    <m:r>
                                      <a:rPr lang="en-AU" b="0" i="1" smtClean="0">
                                        <a:latin typeface="Cambria Math" panose="02040503050406030204" pitchFamily="18" charset="0"/>
                                      </a:rPr>
                                      <m:t>2</m:t>
                                    </m:r>
                                  </m:sup>
                                </m:sSubSup>
                              </m:e>
                            </m:d>
                          </m:e>
                          <m:sup>
                            <m:r>
                              <a:rPr lang="en-AU" b="0" i="1" smtClean="0">
                                <a:latin typeface="Cambria Math" panose="02040503050406030204" pitchFamily="18" charset="0"/>
                              </a:rPr>
                              <m:t>2</m:t>
                            </m:r>
                          </m:sup>
                        </m:sSup>
                      </m:num>
                      <m:den>
                        <m:r>
                          <a:rPr lang="en-AU" b="0" i="1" smtClean="0">
                            <a:latin typeface="Cambria Math" panose="02040503050406030204" pitchFamily="18" charset="0"/>
                          </a:rPr>
                          <m:t>5</m:t>
                        </m:r>
                        <m:d>
                          <m:dPr>
                            <m:ctrlPr>
                              <a:rPr lang="en-AU" b="0" i="1" smtClean="0">
                                <a:latin typeface="Cambria Math" panose="02040503050406030204" pitchFamily="18" charset="0"/>
                              </a:rPr>
                            </m:ctrlPr>
                          </m:dPr>
                          <m:e>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𝐸</m:t>
                                </m:r>
                              </m:e>
                              <m:sub>
                                <m:r>
                                  <a:rPr lang="en-AU" b="0" i="1" smtClean="0">
                                    <a:latin typeface="Cambria Math" panose="02040503050406030204" pitchFamily="18" charset="0"/>
                                  </a:rPr>
                                  <m:t>6</m:t>
                                </m:r>
                              </m:sub>
                              <m:sup>
                                <m:r>
                                  <a:rPr lang="en-AU" b="0" i="1" smtClean="0">
                                    <a:latin typeface="Cambria Math" panose="02040503050406030204" pitchFamily="18" charset="0"/>
                                  </a:rPr>
                                  <m:t>2</m:t>
                                </m:r>
                              </m:sup>
                            </m:sSubSup>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𝐸</m:t>
                                </m:r>
                              </m:e>
                              <m:sub>
                                <m:r>
                                  <a:rPr lang="en-AU" b="0" i="1" smtClean="0">
                                    <a:latin typeface="Cambria Math" panose="02040503050406030204" pitchFamily="18" charset="0"/>
                                  </a:rPr>
                                  <m:t>4</m:t>
                                </m:r>
                              </m:sub>
                              <m:sup>
                                <m:r>
                                  <a:rPr lang="en-AU" b="0" i="1" smtClean="0">
                                    <a:latin typeface="Cambria Math" panose="02040503050406030204" pitchFamily="18" charset="0"/>
                                  </a:rPr>
                                  <m:t>3</m:t>
                                </m:r>
                              </m:sup>
                            </m:sSubSup>
                          </m:e>
                        </m:d>
                      </m:den>
                    </m:f>
                  </m:oMath>
                </a14:m>
                <a:r>
                  <a:rPr lang="en-GB" dirty="0"/>
                  <a:t>  and </a:t>
                </a:r>
                <a14:m>
                  <m:oMath xmlns:m="http://schemas.openxmlformats.org/officeDocument/2006/math">
                    <m:r>
                      <a:rPr lang="en-AU" b="0" i="1" smtClean="0">
                        <a:latin typeface="Cambria Math" panose="02040503050406030204" pitchFamily="18" charset="0"/>
                      </a:rPr>
                      <m:t>𝜓</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32 </m:t>
                        </m:r>
                        <m:sSubSup>
                          <m:sSubSupPr>
                            <m:ctrlPr>
                              <a:rPr lang="en-AU" b="0" i="1" smtClean="0">
                                <a:latin typeface="Cambria Math" panose="02040503050406030204" pitchFamily="18" charset="0"/>
                                <a:ea typeface="Cambria Math" panose="02040503050406030204" pitchFamily="18" charset="0"/>
                              </a:rPr>
                            </m:ctrlPr>
                          </m:sSubSupPr>
                          <m:e>
                            <m:r>
                              <m:rPr>
                                <m:sty m:val="p"/>
                              </m:rPr>
                              <a:rPr lang="el-GR" b="0" i="1" smtClean="0">
                                <a:latin typeface="Cambria Math" panose="02040503050406030204" pitchFamily="18" charset="0"/>
                                <a:ea typeface="Cambria Math" panose="02040503050406030204" pitchFamily="18" charset="0"/>
                              </a:rPr>
                              <m:t>Θ</m:t>
                            </m:r>
                          </m:e>
                          <m:sub>
                            <m:r>
                              <a:rPr lang="en-AU" b="0" i="1" smtClean="0">
                                <a:latin typeface="Cambria Math" panose="02040503050406030204" pitchFamily="18" charset="0"/>
                                <a:ea typeface="Cambria Math" panose="02040503050406030204" pitchFamily="18" charset="0"/>
                              </a:rPr>
                              <m:t>ℤ</m:t>
                            </m:r>
                          </m:sub>
                          <m:sup>
                            <m:r>
                              <a:rPr lang="en-AU" b="0" i="1" smtClean="0">
                                <a:latin typeface="Cambria Math" panose="02040503050406030204" pitchFamily="18" charset="0"/>
                                <a:ea typeface="Cambria Math" panose="02040503050406030204" pitchFamily="18" charset="0"/>
                              </a:rPr>
                              <m:t>4</m:t>
                            </m:r>
                          </m:sup>
                        </m:sSubSup>
                        <m:sSub>
                          <m:sSubPr>
                            <m:ctrlPr>
                              <a:rPr lang="en-AU" b="0" i="1" smtClean="0">
                                <a:latin typeface="Cambria Math" panose="02040503050406030204" pitchFamily="18" charset="0"/>
                                <a:ea typeface="Cambria Math" panose="02040503050406030204" pitchFamily="18" charset="0"/>
                              </a:rPr>
                            </m:ctrlPr>
                          </m:sSubPr>
                          <m:e>
                            <m:d>
                              <m:dPr>
                                <m:begChr m:val=""/>
                                <m:endChr m:val="|"/>
                                <m:ctrlPr>
                                  <a:rPr lang="en-AU" b="0" i="1" smtClean="0">
                                    <a:latin typeface="Cambria Math" panose="02040503050406030204" pitchFamily="18" charset="0"/>
                                    <a:ea typeface="Cambria Math" panose="02040503050406030204" pitchFamily="18" charset="0"/>
                                  </a:rPr>
                                </m:ctrlPr>
                              </m:dPr>
                              <m:e>
                                <m:r>
                                  <a:rPr lang="en-GB">
                                    <a:latin typeface="Cambria Math" panose="02040503050406030204" pitchFamily="18" charset="0"/>
                                  </a:rPr>
                                  <m:t>​</m:t>
                                </m:r>
                              </m:e>
                            </m:d>
                          </m:e>
                          <m:sub>
                            <m:r>
                              <a:rPr lang="en-AU" b="0" i="1" smtClean="0">
                                <a:latin typeface="Cambria Math" panose="02040503050406030204" pitchFamily="18" charset="0"/>
                                <a:ea typeface="Cambria Math" panose="02040503050406030204" pitchFamily="18" charset="0"/>
                              </a:rPr>
                              <m:t>𝑇</m:t>
                            </m:r>
                          </m:sub>
                        </m:sSub>
                        <m:r>
                          <a:rPr lang="en-AU" b="0" i="1" smtClean="0">
                            <a:latin typeface="Cambria Math" panose="02040503050406030204" pitchFamily="18" charset="0"/>
                            <a:ea typeface="Cambria Math" panose="02040503050406030204" pitchFamily="18" charset="0"/>
                          </a:rPr>
                          <m:t> </m:t>
                        </m:r>
                        <m:d>
                          <m:dPr>
                            <m:ctrlPr>
                              <a:rPr lang="en-AU" b="0" i="1" smtClean="0">
                                <a:latin typeface="Cambria Math" panose="02040503050406030204" pitchFamily="18" charset="0"/>
                                <a:ea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5</m:t>
                            </m:r>
                            <m:sSubSup>
                              <m:sSubSupPr>
                                <m:ctrlPr>
                                  <a:rPr lang="en-AU"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Θ</m:t>
                                </m:r>
                              </m:e>
                              <m:sub>
                                <m:r>
                                  <a:rPr lang="en-AU" i="1">
                                    <a:latin typeface="Cambria Math" panose="02040503050406030204" pitchFamily="18" charset="0"/>
                                    <a:ea typeface="Cambria Math" panose="02040503050406030204" pitchFamily="18" charset="0"/>
                                  </a:rPr>
                                  <m:t>ℤ</m:t>
                                </m:r>
                              </m:sub>
                              <m:sup>
                                <m:r>
                                  <a:rPr lang="en-AU" b="0" i="1" smtClean="0">
                                    <a:latin typeface="Cambria Math" panose="02040503050406030204" pitchFamily="18" charset="0"/>
                                    <a:ea typeface="Cambria Math" panose="02040503050406030204" pitchFamily="18" charset="0"/>
                                  </a:rPr>
                                  <m:t>8</m:t>
                                </m:r>
                              </m:sup>
                            </m:sSubSup>
                            <m:r>
                              <a:rPr lang="en-AU" b="0" i="1" smtClean="0">
                                <a:latin typeface="Cambria Math" panose="02040503050406030204" pitchFamily="18" charset="0"/>
                                <a:ea typeface="Cambria Math" panose="02040503050406030204" pitchFamily="18" charset="0"/>
                              </a:rPr>
                              <m:t>−5 </m:t>
                            </m:r>
                            <m:sSubSup>
                              <m:sSubSupPr>
                                <m:ctrlPr>
                                  <a:rPr lang="en-AU"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Θ</m:t>
                                </m:r>
                              </m:e>
                              <m:sub>
                                <m:r>
                                  <a:rPr lang="en-AU" i="1">
                                    <a:latin typeface="Cambria Math" panose="02040503050406030204" pitchFamily="18" charset="0"/>
                                    <a:ea typeface="Cambria Math" panose="02040503050406030204" pitchFamily="18" charset="0"/>
                                  </a:rPr>
                                  <m:t>ℤ</m:t>
                                </m:r>
                              </m:sub>
                              <m:sup>
                                <m:r>
                                  <a:rPr lang="en-AU" i="1">
                                    <a:latin typeface="Cambria Math" panose="02040503050406030204" pitchFamily="18" charset="0"/>
                                    <a:ea typeface="Cambria Math" panose="02040503050406030204" pitchFamily="18" charset="0"/>
                                  </a:rPr>
                                  <m:t>4</m:t>
                                </m:r>
                              </m:sup>
                            </m:sSubSup>
                            <m:sSub>
                              <m:sSubPr>
                                <m:ctrlPr>
                                  <a:rPr lang="en-AU" i="1">
                                    <a:latin typeface="Cambria Math" panose="02040503050406030204" pitchFamily="18" charset="0"/>
                                    <a:ea typeface="Cambria Math" panose="02040503050406030204" pitchFamily="18" charset="0"/>
                                  </a:rPr>
                                </m:ctrlPr>
                              </m:sSubPr>
                              <m:e>
                                <m:d>
                                  <m:dPr>
                                    <m:begChr m:val=""/>
                                    <m:endChr m:val="|"/>
                                    <m:ctrlPr>
                                      <a:rPr lang="en-AU" i="1">
                                        <a:latin typeface="Cambria Math" panose="02040503050406030204" pitchFamily="18" charset="0"/>
                                        <a:ea typeface="Cambria Math" panose="02040503050406030204" pitchFamily="18" charset="0"/>
                                      </a:rPr>
                                    </m:ctrlPr>
                                  </m:dPr>
                                  <m:e>
                                    <m:r>
                                      <a:rPr lang="en-GB">
                                        <a:latin typeface="Cambria Math" panose="02040503050406030204" pitchFamily="18" charset="0"/>
                                      </a:rPr>
                                      <m:t>​</m:t>
                                    </m:r>
                                  </m:e>
                                </m:d>
                              </m:e>
                              <m:sub>
                                <m:r>
                                  <a:rPr lang="en-AU" i="1">
                                    <a:latin typeface="Cambria Math" panose="02040503050406030204" pitchFamily="18" charset="0"/>
                                    <a:ea typeface="Cambria Math" panose="02040503050406030204" pitchFamily="18" charset="0"/>
                                  </a:rPr>
                                  <m:t>𝑇</m:t>
                                </m:r>
                              </m:sub>
                            </m:sSub>
                            <m:r>
                              <a:rPr lang="en-AU" b="0" i="1" smtClean="0">
                                <a:latin typeface="Cambria Math" panose="02040503050406030204" pitchFamily="18" charset="0"/>
                                <a:ea typeface="Cambria Math" panose="02040503050406030204" pitchFamily="18" charset="0"/>
                              </a:rPr>
                              <m:t> </m:t>
                            </m:r>
                            <m:sSubSup>
                              <m:sSubSupPr>
                                <m:ctrlPr>
                                  <a:rPr lang="en-AU"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Θ</m:t>
                                </m:r>
                              </m:e>
                              <m:sub>
                                <m:r>
                                  <a:rPr lang="en-AU" i="1">
                                    <a:latin typeface="Cambria Math" panose="02040503050406030204" pitchFamily="18" charset="0"/>
                                    <a:ea typeface="Cambria Math" panose="02040503050406030204" pitchFamily="18" charset="0"/>
                                  </a:rPr>
                                  <m:t>ℤ</m:t>
                                </m:r>
                              </m:sub>
                              <m:sup>
                                <m:r>
                                  <a:rPr lang="en-AU" i="1">
                                    <a:latin typeface="Cambria Math" panose="02040503050406030204" pitchFamily="18" charset="0"/>
                                    <a:ea typeface="Cambria Math" panose="02040503050406030204" pitchFamily="18" charset="0"/>
                                  </a:rPr>
                                  <m:t>4</m:t>
                                </m:r>
                              </m:sup>
                            </m:sSubSup>
                            <m:r>
                              <a:rPr lang="en-AU" b="0" i="1" smtClean="0">
                                <a:latin typeface="Cambria Math" panose="02040503050406030204" pitchFamily="18" charset="0"/>
                                <a:ea typeface="Cambria Math" panose="02040503050406030204" pitchFamily="18" charset="0"/>
                              </a:rPr>
                              <m:t>+2</m:t>
                            </m:r>
                            <m:sSubSup>
                              <m:sSubSupPr>
                                <m:ctrlPr>
                                  <a:rPr lang="en-AU"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Θ</m:t>
                                </m:r>
                              </m:e>
                              <m:sub>
                                <m:r>
                                  <a:rPr lang="en-AU" i="1">
                                    <a:latin typeface="Cambria Math" panose="02040503050406030204" pitchFamily="18" charset="0"/>
                                    <a:ea typeface="Cambria Math" panose="02040503050406030204" pitchFamily="18" charset="0"/>
                                  </a:rPr>
                                  <m:t>ℤ</m:t>
                                </m:r>
                              </m:sub>
                              <m:sup>
                                <m:r>
                                  <a:rPr lang="en-AU" b="0" i="1" smtClean="0">
                                    <a:latin typeface="Cambria Math" panose="02040503050406030204" pitchFamily="18" charset="0"/>
                                    <a:ea typeface="Cambria Math" panose="02040503050406030204" pitchFamily="18" charset="0"/>
                                  </a:rPr>
                                  <m:t>8</m:t>
                                </m:r>
                              </m:sup>
                            </m:sSubSup>
                            <m:sSub>
                              <m:sSubPr>
                                <m:ctrlPr>
                                  <a:rPr lang="en-AU" i="1">
                                    <a:latin typeface="Cambria Math" panose="02040503050406030204" pitchFamily="18" charset="0"/>
                                    <a:ea typeface="Cambria Math" panose="02040503050406030204" pitchFamily="18" charset="0"/>
                                  </a:rPr>
                                </m:ctrlPr>
                              </m:sSubPr>
                              <m:e>
                                <m:d>
                                  <m:dPr>
                                    <m:begChr m:val=""/>
                                    <m:endChr m:val="|"/>
                                    <m:ctrlPr>
                                      <a:rPr lang="en-AU" i="1">
                                        <a:latin typeface="Cambria Math" panose="02040503050406030204" pitchFamily="18" charset="0"/>
                                        <a:ea typeface="Cambria Math" panose="02040503050406030204" pitchFamily="18" charset="0"/>
                                      </a:rPr>
                                    </m:ctrlPr>
                                  </m:dPr>
                                  <m:e>
                                    <m:r>
                                      <a:rPr lang="en-GB">
                                        <a:latin typeface="Cambria Math" panose="02040503050406030204" pitchFamily="18" charset="0"/>
                                      </a:rPr>
                                      <m:t>​</m:t>
                                    </m:r>
                                  </m:e>
                                </m:d>
                              </m:e>
                              <m:sub>
                                <m:r>
                                  <a:rPr lang="en-AU" i="1">
                                    <a:latin typeface="Cambria Math" panose="02040503050406030204" pitchFamily="18" charset="0"/>
                                    <a:ea typeface="Cambria Math" panose="02040503050406030204" pitchFamily="18" charset="0"/>
                                  </a:rPr>
                                  <m:t>𝑇</m:t>
                                </m:r>
                              </m:sub>
                            </m:sSub>
                          </m:e>
                        </m:d>
                      </m:num>
                      <m:den>
                        <m:r>
                          <a:rPr lang="en-AU" b="0" i="1" smtClean="0">
                            <a:latin typeface="Cambria Math" panose="02040503050406030204" pitchFamily="18" charset="0"/>
                          </a:rPr>
                          <m:t>15</m:t>
                        </m:r>
                        <m:r>
                          <a:rPr lang="en-AU" b="0" i="1" smtClean="0">
                            <a:latin typeface="Cambria Math" panose="02040503050406030204" pitchFamily="18" charset="0"/>
                          </a:rPr>
                          <m:t>𝜋</m:t>
                        </m:r>
                        <m:r>
                          <a:rPr lang="en-AU" b="0" i="1" smtClean="0">
                            <a:latin typeface="Cambria Math" panose="02040503050406030204" pitchFamily="18" charset="0"/>
                          </a:rPr>
                          <m:t> </m:t>
                        </m:r>
                        <m:sSubSup>
                          <m:sSubSupPr>
                            <m:ctrlPr>
                              <a:rPr lang="en-AU"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Θ</m:t>
                            </m:r>
                          </m:e>
                          <m:sub>
                            <m:r>
                              <a:rPr lang="en-AU" i="1">
                                <a:latin typeface="Cambria Math" panose="02040503050406030204" pitchFamily="18" charset="0"/>
                                <a:ea typeface="Cambria Math" panose="02040503050406030204" pitchFamily="18" charset="0"/>
                              </a:rPr>
                              <m:t>ℤ</m:t>
                            </m:r>
                          </m:sub>
                          <m:sup>
                            <m:r>
                              <a:rPr lang="en-AU" b="0" i="1" smtClean="0">
                                <a:latin typeface="Cambria Math" panose="02040503050406030204" pitchFamily="18" charset="0"/>
                                <a:ea typeface="Cambria Math" panose="02040503050406030204" pitchFamily="18" charset="0"/>
                              </a:rPr>
                              <m:t>8</m:t>
                            </m:r>
                          </m:sup>
                        </m:sSubSup>
                        <m:r>
                          <a:rPr lang="en-AU" b="0" i="1" smtClean="0">
                            <a:latin typeface="Cambria Math" panose="02040503050406030204" pitchFamily="18" charset="0"/>
                            <a:ea typeface="Cambria Math" panose="02040503050406030204" pitchFamily="18" charset="0"/>
                          </a:rPr>
                          <m:t> </m:t>
                        </m:r>
                        <m:sSup>
                          <m:sSupPr>
                            <m:ctrlPr>
                              <a:rPr lang="en-AU" b="0" i="1" smtClean="0">
                                <a:latin typeface="Cambria Math" panose="02040503050406030204" pitchFamily="18" charset="0"/>
                                <a:ea typeface="Cambria Math" panose="02040503050406030204" pitchFamily="18" charset="0"/>
                              </a:rPr>
                            </m:ctrlPr>
                          </m:sSupPr>
                          <m:e>
                            <m:d>
                              <m:dPr>
                                <m:ctrlPr>
                                  <a:rPr lang="en-AU" i="1" smtClean="0">
                                    <a:latin typeface="Cambria Math" panose="02040503050406030204" pitchFamily="18" charset="0"/>
                                    <a:ea typeface="Cambria Math" panose="02040503050406030204" pitchFamily="18" charset="0"/>
                                  </a:rPr>
                                </m:ctrlPr>
                              </m:dPr>
                              <m:e>
                                <m:sSubSup>
                                  <m:sSubSupPr>
                                    <m:ctrlPr>
                                      <a:rPr lang="en-AU"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Θ</m:t>
                                    </m:r>
                                  </m:e>
                                  <m:sub>
                                    <m:r>
                                      <a:rPr lang="en-AU" i="1">
                                        <a:latin typeface="Cambria Math" panose="02040503050406030204" pitchFamily="18" charset="0"/>
                                        <a:ea typeface="Cambria Math" panose="02040503050406030204" pitchFamily="18" charset="0"/>
                                      </a:rPr>
                                      <m:t>ℤ</m:t>
                                    </m:r>
                                  </m:sub>
                                  <m:sup>
                                    <m:r>
                                      <a:rPr lang="en-AU" i="1">
                                        <a:latin typeface="Cambria Math" panose="02040503050406030204" pitchFamily="18" charset="0"/>
                                        <a:ea typeface="Cambria Math" panose="02040503050406030204" pitchFamily="18" charset="0"/>
                                      </a:rPr>
                                      <m:t>4</m:t>
                                    </m:r>
                                  </m:sup>
                                </m:sSubSup>
                                <m:r>
                                  <a:rPr lang="en-AU" b="0" i="1" smtClean="0">
                                    <a:latin typeface="Cambria Math" panose="02040503050406030204" pitchFamily="18" charset="0"/>
                                    <a:ea typeface="Cambria Math" panose="02040503050406030204" pitchFamily="18" charset="0"/>
                                  </a:rPr>
                                  <m:t>−</m:t>
                                </m:r>
                                <m:sSubSup>
                                  <m:sSubSupPr>
                                    <m:ctrlPr>
                                      <a:rPr lang="en-AU"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Θ</m:t>
                                    </m:r>
                                  </m:e>
                                  <m:sub>
                                    <m:r>
                                      <a:rPr lang="en-AU" i="1">
                                        <a:latin typeface="Cambria Math" panose="02040503050406030204" pitchFamily="18" charset="0"/>
                                        <a:ea typeface="Cambria Math" panose="02040503050406030204" pitchFamily="18" charset="0"/>
                                      </a:rPr>
                                      <m:t>ℤ</m:t>
                                    </m:r>
                                  </m:sub>
                                  <m:sup>
                                    <m:r>
                                      <a:rPr lang="en-AU" i="1">
                                        <a:latin typeface="Cambria Math" panose="02040503050406030204" pitchFamily="18" charset="0"/>
                                        <a:ea typeface="Cambria Math" panose="02040503050406030204" pitchFamily="18" charset="0"/>
                                      </a:rPr>
                                      <m:t>4</m:t>
                                    </m:r>
                                  </m:sup>
                                </m:sSubSup>
                                <m:sSub>
                                  <m:sSubPr>
                                    <m:ctrlPr>
                                      <a:rPr lang="en-AU" i="1">
                                        <a:latin typeface="Cambria Math" panose="02040503050406030204" pitchFamily="18" charset="0"/>
                                        <a:ea typeface="Cambria Math" panose="02040503050406030204" pitchFamily="18" charset="0"/>
                                      </a:rPr>
                                    </m:ctrlPr>
                                  </m:sSubPr>
                                  <m:e>
                                    <m:d>
                                      <m:dPr>
                                        <m:begChr m:val=""/>
                                        <m:endChr m:val="|"/>
                                        <m:ctrlPr>
                                          <a:rPr lang="en-AU" i="1">
                                            <a:latin typeface="Cambria Math" panose="02040503050406030204" pitchFamily="18" charset="0"/>
                                            <a:ea typeface="Cambria Math" panose="02040503050406030204" pitchFamily="18" charset="0"/>
                                          </a:rPr>
                                        </m:ctrlPr>
                                      </m:dPr>
                                      <m:e>
                                        <m:r>
                                          <a:rPr lang="en-GB">
                                            <a:latin typeface="Cambria Math" panose="02040503050406030204" pitchFamily="18" charset="0"/>
                                          </a:rPr>
                                          <m:t>​</m:t>
                                        </m:r>
                                      </m:e>
                                    </m:d>
                                  </m:e>
                                  <m:sub>
                                    <m:r>
                                      <a:rPr lang="en-AU" i="1">
                                        <a:latin typeface="Cambria Math" panose="02040503050406030204" pitchFamily="18" charset="0"/>
                                        <a:ea typeface="Cambria Math" panose="02040503050406030204" pitchFamily="18" charset="0"/>
                                      </a:rPr>
                                      <m:t>𝑇</m:t>
                                    </m:r>
                                  </m:sub>
                                </m:sSub>
                              </m:e>
                            </m:d>
                          </m:e>
                          <m:sup>
                            <m:r>
                              <a:rPr lang="en-AU" b="0" i="1" smtClean="0">
                                <a:latin typeface="Cambria Math" panose="02040503050406030204" pitchFamily="18" charset="0"/>
                                <a:ea typeface="Cambria Math" panose="02040503050406030204" pitchFamily="18" charset="0"/>
                              </a:rPr>
                              <m:t>2</m:t>
                            </m:r>
                          </m:sup>
                        </m:sSup>
                      </m:den>
                    </m:f>
                  </m:oMath>
                </a14:m>
                <a:endParaRPr lang="en-AU" b="0" dirty="0"/>
              </a:p>
              <a:p>
                <a:pPr algn="ctr"/>
                <a:r>
                  <a:rPr lang="en-GB" dirty="0"/>
                  <a:t>where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𝑘</m:t>
                        </m:r>
                      </m:sub>
                    </m:sSub>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r>
                          <a:rPr lang="en-AU" b="0" i="1" smtClean="0">
                            <a:latin typeface="Cambria Math" panose="02040503050406030204" pitchFamily="18" charset="0"/>
                          </a:rPr>
                          <m:t>𝜁</m:t>
                        </m:r>
                        <m:r>
                          <a:rPr lang="en-AU" b="0" i="1" smtClean="0">
                            <a:latin typeface="Cambria Math" panose="02040503050406030204" pitchFamily="18" charset="0"/>
                          </a:rPr>
                          <m:t>(</m:t>
                        </m:r>
                        <m:r>
                          <a:rPr lang="en-AU" b="0" i="1" smtClean="0">
                            <a:latin typeface="Cambria Math" panose="02040503050406030204" pitchFamily="18" charset="0"/>
                          </a:rPr>
                          <m:t>𝑛</m:t>
                        </m:r>
                        <m:r>
                          <a:rPr lang="en-AU" b="0" i="1" smtClean="0">
                            <a:latin typeface="Cambria Math" panose="02040503050406030204" pitchFamily="18" charset="0"/>
                          </a:rPr>
                          <m:t>)</m:t>
                        </m:r>
                      </m:den>
                    </m:f>
                    <m:r>
                      <a:rPr lang="en-AU" b="0" i="1" smtClean="0">
                        <a:latin typeface="Cambria Math" panose="02040503050406030204" pitchFamily="18" charset="0"/>
                      </a:rPr>
                      <m:t> </m:t>
                    </m:r>
                    <m:nary>
                      <m:naryPr>
                        <m:chr m:val="∑"/>
                        <m:supHide m:val="on"/>
                        <m:ctrlPr>
                          <a:rPr lang="en-AU" b="0" i="1" smtClean="0">
                            <a:latin typeface="Cambria Math" panose="02040503050406030204" pitchFamily="18" charset="0"/>
                          </a:rPr>
                        </m:ctrlPr>
                      </m:naryPr>
                      <m:sub>
                        <m:d>
                          <m:dPr>
                            <m:ctrlPr>
                              <a:rPr lang="en-AU" b="0" i="1" smtClean="0">
                                <a:latin typeface="Cambria Math" panose="02040503050406030204" pitchFamily="18" charset="0"/>
                              </a:rPr>
                            </m:ctrlPr>
                          </m:dPr>
                          <m:e>
                            <m:r>
                              <m:rPr>
                                <m:brk m:alnAt="7"/>
                              </m:rPr>
                              <a:rPr lang="en-AU" b="0" i="1" smtClean="0">
                                <a:latin typeface="Cambria Math" panose="02040503050406030204" pitchFamily="18" charset="0"/>
                              </a:rPr>
                              <m:t>𝑚</m:t>
                            </m:r>
                            <m:r>
                              <a:rPr lang="en-AU" b="0" i="1" smtClean="0">
                                <a:latin typeface="Cambria Math" panose="02040503050406030204" pitchFamily="18" charset="0"/>
                              </a:rPr>
                              <m:t>,</m:t>
                            </m:r>
                            <m:r>
                              <a:rPr lang="en-AU" b="0" i="1" smtClean="0">
                                <a:latin typeface="Cambria Math" panose="02040503050406030204" pitchFamily="18" charset="0"/>
                              </a:rPr>
                              <m:t>𝑛</m:t>
                            </m:r>
                          </m:e>
                        </m:d>
                        <m:r>
                          <a:rPr lang="en-AU" b="0" i="1" smtClean="0">
                            <a:latin typeface="Cambria Math" panose="02040503050406030204" pitchFamily="18" charset="0"/>
                          </a:rPr>
                          <m:t>∈</m:t>
                        </m:r>
                        <m:sSup>
                          <m:sSupPr>
                            <m:ctrlPr>
                              <a:rPr lang="en-AU" b="0" i="1" smtClean="0">
                                <a:latin typeface="Cambria Math" panose="02040503050406030204" pitchFamily="18" charset="0"/>
                                <a:ea typeface="Cambria Math" panose="02040503050406030204" pitchFamily="18" charset="0"/>
                              </a:rPr>
                            </m:ctrlPr>
                          </m:sSupPr>
                          <m:e>
                            <m:r>
                              <a:rPr lang="en-AU" b="0" i="1" smtClean="0">
                                <a:latin typeface="Cambria Math" panose="02040503050406030204" pitchFamily="18" charset="0"/>
                                <a:ea typeface="Cambria Math" panose="02040503050406030204" pitchFamily="18" charset="0"/>
                              </a:rPr>
                              <m:t>ℤ</m:t>
                            </m:r>
                          </m:e>
                          <m:sup>
                            <m:r>
                              <a:rPr lang="en-AU" b="0" i="1" smtClean="0">
                                <a:latin typeface="Cambria Math" panose="02040503050406030204" pitchFamily="18" charset="0"/>
                                <a:ea typeface="Cambria Math" panose="02040503050406030204" pitchFamily="18" charset="0"/>
                              </a:rPr>
                              <m:t>2</m:t>
                            </m:r>
                          </m:sup>
                        </m:sSup>
                      </m:sub>
                      <m:sup/>
                      <m:e>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𝑚𝑧</m:t>
                                    </m:r>
                                    <m:r>
                                      <a:rPr lang="en-AU" b="0" i="1" smtClean="0">
                                        <a:latin typeface="Cambria Math" panose="02040503050406030204" pitchFamily="18" charset="0"/>
                                      </a:rPr>
                                      <m:t>+</m:t>
                                    </m:r>
                                    <m:r>
                                      <a:rPr lang="en-AU" b="0" i="1" smtClean="0">
                                        <a:latin typeface="Cambria Math" panose="02040503050406030204" pitchFamily="18" charset="0"/>
                                      </a:rPr>
                                      <m:t>𝑛</m:t>
                                    </m:r>
                                  </m:e>
                                </m:d>
                              </m:e>
                              <m:sup>
                                <m:r>
                                  <a:rPr lang="en-AU" b="0" i="1" smtClean="0">
                                    <a:latin typeface="Cambria Math" panose="02040503050406030204" pitchFamily="18" charset="0"/>
                                  </a:rPr>
                                  <m:t>𝑘</m:t>
                                </m:r>
                              </m:sup>
                            </m:sSup>
                          </m:den>
                        </m:f>
                      </m:e>
                    </m:nary>
                  </m:oMath>
                </a14:m>
                <a:r>
                  <a:rPr lang="en-GB" dirty="0"/>
                  <a:t>  </a:t>
                </a:r>
              </a:p>
              <a:p>
                <a:pPr algn="ctr"/>
                <a:r>
                  <a:rPr lang="en-GB" dirty="0"/>
                  <a:t>where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r>
                      <a:rPr lang="en-AU" b="0" i="1" smtClean="0">
                        <a:latin typeface="Cambria Math" panose="02040503050406030204" pitchFamily="18" charset="0"/>
                      </a:rPr>
                      <m:t>𝑛</m:t>
                    </m:r>
                    <m:r>
                      <a:rPr lang="en-AU" b="0" i="1" smtClean="0">
                        <a:latin typeface="Cambria Math" panose="02040503050406030204" pitchFamily="18" charset="0"/>
                      </a:rPr>
                      <m:t>)</m:t>
                    </m:r>
                  </m:oMath>
                </a14:m>
                <a:r>
                  <a:rPr lang="en-GB" dirty="0"/>
                  <a:t> is the Riemann zeta function</a:t>
                </a:r>
              </a:p>
              <a:p>
                <a:pPr algn="ctr"/>
                <a:r>
                  <a:rPr lang="en-GB" dirty="0"/>
                  <a:t>where </a:t>
                </a:r>
                <a14:m>
                  <m:oMath xmlns:m="http://schemas.openxmlformats.org/officeDocument/2006/math">
                    <m:sSub>
                      <m:sSubPr>
                        <m:ctrlPr>
                          <a:rPr lang="en-AU" b="0"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Θ</m:t>
                        </m:r>
                      </m:e>
                      <m:sub>
                        <m:r>
                          <a:rPr lang="en-AU" b="0" i="1" smtClean="0">
                            <a:latin typeface="Cambria Math" panose="02040503050406030204" pitchFamily="18" charset="0"/>
                            <a:ea typeface="Cambria Math" panose="02040503050406030204" pitchFamily="18" charset="0"/>
                          </a:rPr>
                          <m:t>ℤ</m:t>
                        </m:r>
                      </m:sub>
                    </m:sSub>
                    <m:d>
                      <m:dPr>
                        <m:ctrlPr>
                          <a:rPr lang="en-AU" b="0" i="1" smtClean="0">
                            <a:latin typeface="Cambria Math" panose="02040503050406030204" pitchFamily="18" charset="0"/>
                            <a:ea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𝑧</m:t>
                        </m:r>
                      </m:e>
                    </m:d>
                    <m:r>
                      <a:rPr lang="en-AU" b="0" i="1" smtClean="0">
                        <a:latin typeface="Cambria Math" panose="02040503050406030204" pitchFamily="18" charset="0"/>
                        <a:ea typeface="Cambria Math" panose="02040503050406030204" pitchFamily="18" charset="0"/>
                      </a:rPr>
                      <m:t>=</m:t>
                    </m:r>
                    <m:nary>
                      <m:naryPr>
                        <m:chr m:val="∑"/>
                        <m:supHide m:val="on"/>
                        <m:ctrlPr>
                          <a:rPr lang="en-AU" b="0" i="1" smtClean="0">
                            <a:latin typeface="Cambria Math" panose="02040503050406030204" pitchFamily="18" charset="0"/>
                            <a:ea typeface="Cambria Math" panose="02040503050406030204" pitchFamily="18" charset="0"/>
                          </a:rPr>
                        </m:ctrlPr>
                      </m:naryPr>
                      <m:sub>
                        <m:r>
                          <m:rPr>
                            <m:brk m:alnAt="7"/>
                          </m:rPr>
                          <a:rPr lang="en-AU" b="0" i="1" smtClean="0">
                            <a:latin typeface="Cambria Math" panose="02040503050406030204" pitchFamily="18" charset="0"/>
                            <a:ea typeface="Cambria Math" panose="02040503050406030204" pitchFamily="18" charset="0"/>
                          </a:rPr>
                          <m:t>𝑥</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ℤ</m:t>
                        </m:r>
                      </m:sub>
                      <m:sup/>
                      <m:e>
                        <m:sSup>
                          <m:sSupPr>
                            <m:ctrlPr>
                              <a:rPr lang="en-AU" b="0" i="1" smtClean="0">
                                <a:latin typeface="Cambria Math" panose="02040503050406030204" pitchFamily="18" charset="0"/>
                                <a:ea typeface="Cambria Math" panose="02040503050406030204" pitchFamily="18" charset="0"/>
                              </a:rPr>
                            </m:ctrlPr>
                          </m:sSupPr>
                          <m:e>
                            <m:r>
                              <a:rPr lang="en-AU" b="0" i="1" smtClean="0">
                                <a:latin typeface="Cambria Math" panose="02040503050406030204" pitchFamily="18" charset="0"/>
                                <a:ea typeface="Cambria Math" panose="02040503050406030204" pitchFamily="18" charset="0"/>
                              </a:rPr>
                              <m:t>𝑒</m:t>
                            </m:r>
                          </m:e>
                          <m:sup>
                            <m:r>
                              <a:rPr lang="en-AU" b="0" i="1" smtClean="0">
                                <a:latin typeface="Cambria Math" panose="02040503050406030204" pitchFamily="18" charset="0"/>
                                <a:ea typeface="Cambria Math" panose="02040503050406030204" pitchFamily="18" charset="0"/>
                              </a:rPr>
                              <m:t>𝜋</m:t>
                            </m:r>
                            <m:r>
                              <a:rPr lang="en-AU" b="0" i="1" smtClean="0">
                                <a:latin typeface="Cambria Math" panose="02040503050406030204" pitchFamily="18" charset="0"/>
                                <a:ea typeface="Cambria Math" panose="02040503050406030204" pitchFamily="18" charset="0"/>
                              </a:rPr>
                              <m:t>𝑖</m:t>
                            </m:r>
                            <m:r>
                              <a:rPr lang="en-AU" b="0" i="1" smtClean="0">
                                <a:latin typeface="Cambria Math" panose="02040503050406030204" pitchFamily="18" charset="0"/>
                                <a:ea typeface="Cambria Math" panose="02040503050406030204" pitchFamily="18" charset="0"/>
                              </a:rPr>
                              <m:t> </m:t>
                            </m:r>
                            <m:sSup>
                              <m:sSupPr>
                                <m:ctrlPr>
                                  <a:rPr lang="en-AU" b="0" i="1" smtClean="0">
                                    <a:latin typeface="Cambria Math" panose="02040503050406030204" pitchFamily="18" charset="0"/>
                                    <a:ea typeface="Cambria Math" panose="02040503050406030204" pitchFamily="18" charset="0"/>
                                  </a:rPr>
                                </m:ctrlPr>
                              </m:sSupPr>
                              <m:e>
                                <m:d>
                                  <m:dPr>
                                    <m:begChr m:val="|"/>
                                    <m:endChr m:val="|"/>
                                    <m:ctrlPr>
                                      <a:rPr lang="en-AU" b="0" i="1" smtClean="0">
                                        <a:latin typeface="Cambria Math" panose="02040503050406030204" pitchFamily="18" charset="0"/>
                                        <a:ea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𝑥</m:t>
                                    </m:r>
                                  </m:e>
                                </m:d>
                              </m:e>
                              <m:sup>
                                <m:r>
                                  <a:rPr lang="en-AU" b="0" i="1" smtClean="0">
                                    <a:latin typeface="Cambria Math" panose="02040503050406030204" pitchFamily="18" charset="0"/>
                                    <a:ea typeface="Cambria Math" panose="02040503050406030204" pitchFamily="18" charset="0"/>
                                  </a:rPr>
                                  <m:t>2</m:t>
                                </m:r>
                              </m:sup>
                            </m:sSup>
                            <m:r>
                              <a:rPr lang="en-AU" b="0" i="1" smtClean="0">
                                <a:latin typeface="Cambria Math" panose="02040503050406030204" pitchFamily="18" charset="0"/>
                                <a:ea typeface="Cambria Math" panose="02040503050406030204" pitchFamily="18" charset="0"/>
                              </a:rPr>
                              <m:t>𝑧</m:t>
                            </m:r>
                          </m:sup>
                        </m:sSup>
                      </m:e>
                    </m:nary>
                  </m:oMath>
                </a14:m>
                <a:r>
                  <a:rPr lang="en-AU" b="0" dirty="0">
                    <a:ea typeface="Cambria Math" panose="02040503050406030204" pitchFamily="18" charset="0"/>
                  </a:rPr>
                  <a:t> </a:t>
                </a:r>
              </a:p>
              <a:p>
                <a:pPr algn="ctr"/>
                <a:r>
                  <a:rPr lang="en-AU" b="0" dirty="0">
                    <a:ea typeface="Cambria Math" panose="02040503050406030204" pitchFamily="18" charset="0"/>
                  </a:rPr>
                  <a:t>and </a:t>
                </a:r>
                <a14:m>
                  <m:oMath xmlns:m="http://schemas.openxmlformats.org/officeDocument/2006/math">
                    <m:r>
                      <a:rPr lang="en-AU" b="0" i="1" smtClean="0">
                        <a:latin typeface="Cambria Math" panose="02040503050406030204" pitchFamily="18" charset="0"/>
                        <a:ea typeface="Cambria Math" panose="02040503050406030204" pitchFamily="18" charset="0"/>
                      </a:rPr>
                      <m:t>𝑓</m:t>
                    </m:r>
                    <m:sSub>
                      <m:sSubPr>
                        <m:ctrlPr>
                          <a:rPr lang="en-AU" b="0" i="1" smtClean="0">
                            <a:latin typeface="Cambria Math" panose="02040503050406030204" pitchFamily="18" charset="0"/>
                            <a:ea typeface="Cambria Math" panose="02040503050406030204" pitchFamily="18" charset="0"/>
                          </a:rPr>
                        </m:ctrlPr>
                      </m:sSubPr>
                      <m:e>
                        <m:d>
                          <m:dPr>
                            <m:begChr m:val=""/>
                            <m:endChr m:val="|"/>
                            <m:ctrlPr>
                              <a:rPr lang="en-AU" b="0" i="1" smtClean="0">
                                <a:latin typeface="Cambria Math" panose="02040503050406030204" pitchFamily="18" charset="0"/>
                                <a:ea typeface="Cambria Math" panose="02040503050406030204" pitchFamily="18" charset="0"/>
                              </a:rPr>
                            </m:ctrlPr>
                          </m:dPr>
                          <m:e>
                            <m:r>
                              <a:rPr lang="en-GB">
                                <a:latin typeface="Cambria Math" panose="02040503050406030204" pitchFamily="18" charset="0"/>
                              </a:rPr>
                              <m:t>​</m:t>
                            </m:r>
                          </m:e>
                        </m:d>
                      </m:e>
                      <m:sub>
                        <m:r>
                          <a:rPr lang="en-AU" b="0" i="1" smtClean="0">
                            <a:latin typeface="Cambria Math" panose="02040503050406030204" pitchFamily="18" charset="0"/>
                            <a:ea typeface="Cambria Math" panose="02040503050406030204" pitchFamily="18" charset="0"/>
                          </a:rPr>
                          <m:t>𝑇</m:t>
                        </m:r>
                      </m:sub>
                    </m:sSub>
                    <m:d>
                      <m:dPr>
                        <m:ctrlPr>
                          <a:rPr lang="en-AU" b="0" i="1" smtClean="0">
                            <a:latin typeface="Cambria Math" panose="02040503050406030204" pitchFamily="18" charset="0"/>
                            <a:ea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𝑧</m:t>
                        </m:r>
                      </m:e>
                    </m:d>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𝑓</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𝑧</m:t>
                    </m:r>
                    <m:r>
                      <a:rPr lang="en-AU" b="0" i="1" smtClean="0">
                        <a:latin typeface="Cambria Math" panose="02040503050406030204" pitchFamily="18" charset="0"/>
                        <a:ea typeface="Cambria Math" panose="02040503050406030204" pitchFamily="18" charset="0"/>
                      </a:rPr>
                      <m:t>+1)</m:t>
                    </m:r>
                  </m:oMath>
                </a14:m>
                <a:r>
                  <a:rPr lang="en-AU" b="0" dirty="0">
                    <a:ea typeface="Cambria Math" panose="02040503050406030204" pitchFamily="18" charset="0"/>
                  </a:rPr>
                  <a:t>.</a:t>
                </a:r>
              </a:p>
              <a:p>
                <a:pPr algn="ctr"/>
                <a:r>
                  <a:rPr lang="en-AU" dirty="0">
                    <a:ea typeface="Cambria Math" panose="02040503050406030204" pitchFamily="18" charset="0"/>
                  </a:rPr>
                  <a:t>Therefore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E</m:t>
                        </m:r>
                      </m:e>
                      <m:sub>
                        <m:r>
                          <a:rPr lang="en-GB" b="0" i="1" smtClean="0">
                            <a:latin typeface="Cambria Math" panose="02040503050406030204" pitchFamily="18" charset="0"/>
                            <a:ea typeface="Cambria Math" panose="02040503050406030204" pitchFamily="18" charset="0"/>
                          </a:rPr>
                          <m:t>8</m:t>
                        </m:r>
                      </m:sub>
                    </m:sSub>
                  </m:oMath>
                </a14:m>
                <a:r>
                  <a:rPr lang="en-AU" b="0" dirty="0">
                    <a:ea typeface="Cambria Math" panose="02040503050406030204" pitchFamily="18" charset="0"/>
                  </a:rPr>
                  <a:t> is the optimal sphere packing in </a:t>
                </a:r>
                <a14:m>
                  <m:oMath xmlns:m="http://schemas.openxmlformats.org/officeDocument/2006/math">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ℝ</m:t>
                        </m:r>
                      </m:e>
                      <m:sup>
                        <m:r>
                          <a:rPr lang="en-AU" i="1">
                            <a:latin typeface="Cambria Math" panose="02040503050406030204" pitchFamily="18" charset="0"/>
                            <a:ea typeface="Cambria Math" panose="02040503050406030204" pitchFamily="18" charset="0"/>
                          </a:rPr>
                          <m:t>8</m:t>
                        </m:r>
                      </m:sup>
                    </m:sSup>
                    <m:r>
                      <a:rPr lang="en-AU" i="1">
                        <a:latin typeface="Cambria Math" panose="02040503050406030204" pitchFamily="18" charset="0"/>
                        <a:ea typeface="Cambria Math" panose="02040503050406030204" pitchFamily="18" charset="0"/>
                      </a:rPr>
                      <m:t> </m:t>
                    </m:r>
                  </m:oMath>
                </a14:m>
                <a:r>
                  <a:rPr lang="en-AU" b="0" dirty="0">
                    <a:ea typeface="Cambria Math" panose="02040503050406030204" pitchFamily="18" charset="0"/>
                  </a:rPr>
                  <a:t>!</a:t>
                </a:r>
              </a:p>
              <a:p>
                <a:endParaRPr lang="en-GB" dirty="0"/>
              </a:p>
            </p:txBody>
          </p:sp>
        </mc:Choice>
        <mc:Fallback xmlns="">
          <p:sp>
            <p:nvSpPr>
              <p:cNvPr id="4" name="Content Placeholder 2">
                <a:extLst>
                  <a:ext uri="{FF2B5EF4-FFF2-40B4-BE49-F238E27FC236}">
                    <a16:creationId xmlns:a16="http://schemas.microsoft.com/office/drawing/2014/main" id="{648AF13D-2BC4-E891-62E0-6280F29102B7}"/>
                  </a:ext>
                </a:extLst>
              </p:cNvPr>
              <p:cNvSpPr txBox="1">
                <a:spLocks noRot="1" noChangeAspect="1" noMove="1" noResize="1" noEditPoints="1" noAdjustHandles="1" noChangeArrowheads="1" noChangeShapeType="1" noTextEdit="1"/>
              </p:cNvSpPr>
              <p:nvPr/>
            </p:nvSpPr>
            <p:spPr>
              <a:xfrm>
                <a:off x="1097280" y="1011980"/>
                <a:ext cx="7277599" cy="5169364"/>
              </a:xfrm>
              <a:prstGeom prst="rect">
                <a:avLst/>
              </a:prstGeom>
              <a:blipFill>
                <a:blip r:embed="rId2"/>
                <a:stretch>
                  <a:fillRect t="-1179"/>
                </a:stretch>
              </a:blipFill>
            </p:spPr>
            <p:txBody>
              <a:bodyPr/>
              <a:lstStyle/>
              <a:p>
                <a:r>
                  <a:rPr lang="en-GB">
                    <a:noFill/>
                  </a:rPr>
                  <a:t> </a:t>
                </a:r>
              </a:p>
            </p:txBody>
          </p:sp>
        </mc:Fallback>
      </mc:AlternateContent>
      <p:pic>
        <p:nvPicPr>
          <p:cNvPr id="5" name="Picture 4" descr="Diagram, venn diagram&#10;&#10;Description automatically generated">
            <a:extLst>
              <a:ext uri="{FF2B5EF4-FFF2-40B4-BE49-F238E27FC236}">
                <a16:creationId xmlns:a16="http://schemas.microsoft.com/office/drawing/2014/main" id="{0F4EC354-B256-D297-D0F8-F69796A40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222" y="3976282"/>
            <a:ext cx="4455778" cy="2288718"/>
          </a:xfrm>
          <a:prstGeom prst="rect">
            <a:avLst/>
          </a:prstGeom>
        </p:spPr>
      </p:pic>
      <p:sp>
        <p:nvSpPr>
          <p:cNvPr id="6" name="TextBox 5">
            <a:extLst>
              <a:ext uri="{FF2B5EF4-FFF2-40B4-BE49-F238E27FC236}">
                <a16:creationId xmlns:a16="http://schemas.microsoft.com/office/drawing/2014/main" id="{B368B1DC-FE41-B044-BF89-F35465D4592C}"/>
              </a:ext>
            </a:extLst>
          </p:cNvPr>
          <p:cNvSpPr txBox="1"/>
          <p:nvPr/>
        </p:nvSpPr>
        <p:spPr>
          <a:xfrm>
            <a:off x="9897782" y="6627168"/>
            <a:ext cx="2294218" cy="230832"/>
          </a:xfrm>
          <a:prstGeom prst="rect">
            <a:avLst/>
          </a:prstGeom>
          <a:noFill/>
        </p:spPr>
        <p:txBody>
          <a:bodyPr wrap="none" rtlCol="0">
            <a:spAutoFit/>
          </a:bodyPr>
          <a:lstStyle/>
          <a:p>
            <a:r>
              <a:rPr lang="en-AU" sz="900" dirty="0"/>
              <a:t>Source: Cohn, </a:t>
            </a:r>
            <a:r>
              <a:rPr lang="en-AU" sz="900" i="1" dirty="0"/>
              <a:t>The work of Maryna Viazovska</a:t>
            </a:r>
            <a:endParaRPr lang="en-GB" sz="900" i="1" dirty="0"/>
          </a:p>
        </p:txBody>
      </p:sp>
      <p:sp>
        <p:nvSpPr>
          <p:cNvPr id="7" name="TextBox 6">
            <a:extLst>
              <a:ext uri="{FF2B5EF4-FFF2-40B4-BE49-F238E27FC236}">
                <a16:creationId xmlns:a16="http://schemas.microsoft.com/office/drawing/2014/main" id="{A09BD6B2-3C55-DCAF-C9E5-33F25136E2B5}"/>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78563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9FD7-24CC-BE1B-7E7F-3EB5275D4E2A}"/>
              </a:ext>
            </a:extLst>
          </p:cNvPr>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AU" dirty="0"/>
              <a:t>Viazovska’s magic function</a:t>
            </a:r>
            <a:endParaRPr lang="en-GB" dirty="0"/>
          </a:p>
        </p:txBody>
      </p:sp>
      <p:sp>
        <p:nvSpPr>
          <p:cNvPr id="4" name="Content Placeholder 2">
            <a:extLst>
              <a:ext uri="{FF2B5EF4-FFF2-40B4-BE49-F238E27FC236}">
                <a16:creationId xmlns:a16="http://schemas.microsoft.com/office/drawing/2014/main" id="{648AF13D-2BC4-E891-62E0-6280F29102B7}"/>
              </a:ext>
            </a:extLst>
          </p:cNvPr>
          <p:cNvSpPr txBox="1">
            <a:spLocks/>
          </p:cNvSpPr>
          <p:nvPr/>
        </p:nvSpPr>
        <p:spPr>
          <a:xfrm>
            <a:off x="1097280" y="1011980"/>
            <a:ext cx="10058400" cy="5476688"/>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b="1" dirty="0" err="1"/>
              <a:t>Viazovska</a:t>
            </a:r>
            <a:r>
              <a:rPr lang="en-GB" b="1" dirty="0"/>
              <a:t>: </a:t>
            </a:r>
            <a:r>
              <a:rPr lang="en-GB" dirty="0"/>
              <a:t>“It took several steps to reach the solution. The first one, and it gave me the confidence that I will solve it, was when I managed to reduce the problem to a functional equation. I was coming home from a conference in Bonn… </a:t>
            </a:r>
          </a:p>
          <a:p>
            <a:r>
              <a:rPr lang="en-GB" dirty="0"/>
              <a:t>On the train, I thought, since nothing seems to work, let me write the problem out one more time. In school, they taught us that your head is full of rubbish until you write things down to put them in order. So, I am writing it out, and I get this functional equation. I look at it and I think: “I should be able to solve it”. And, indeed, I solved it, it only took a couple of months.</a:t>
            </a:r>
          </a:p>
          <a:p>
            <a:r>
              <a:rPr lang="en-GB" dirty="0"/>
              <a:t>…in the summer, [I] wrote long, long formulas on pieces of paper in the evening… Obviously, I made every possible mistake in these notes. But the final time I wrote it, I didn't make any mistakes, and there was the solution.”</a:t>
            </a:r>
          </a:p>
          <a:p>
            <a:endParaRPr lang="en-GB" dirty="0"/>
          </a:p>
          <a:p>
            <a:r>
              <a:rPr lang="en-GB" b="1" dirty="0"/>
              <a:t>Peter </a:t>
            </a:r>
            <a:r>
              <a:rPr lang="en-GB" b="1" dirty="0" err="1"/>
              <a:t>Sarnak</a:t>
            </a:r>
            <a:r>
              <a:rPr lang="en-GB" b="1" dirty="0"/>
              <a:t>: </a:t>
            </a:r>
            <a:r>
              <a:rPr lang="en-GB" dirty="0"/>
              <a:t>“It’s stunningly simple, as all great things are. You just start reading the paper and you know this is correct.”</a:t>
            </a:r>
          </a:p>
          <a:p>
            <a:r>
              <a:rPr lang="en-GB" b="1" dirty="0" err="1"/>
              <a:t>Akshay</a:t>
            </a:r>
            <a:r>
              <a:rPr lang="en-GB" b="1" dirty="0"/>
              <a:t> Venkatesh: </a:t>
            </a:r>
            <a:r>
              <a:rPr lang="en-GB" dirty="0"/>
              <a:t>“Wow! How on earth did they find this function?”</a:t>
            </a:r>
          </a:p>
          <a:p>
            <a:r>
              <a:rPr lang="en-GB" b="1" dirty="0"/>
              <a:t>Andrei </a:t>
            </a:r>
            <a:r>
              <a:rPr lang="en-GB" b="1" dirty="0" err="1"/>
              <a:t>Okounkov</a:t>
            </a:r>
            <a:r>
              <a:rPr lang="en-GB" b="1" dirty="0"/>
              <a:t>: </a:t>
            </a:r>
            <a:r>
              <a:rPr lang="en-GB" dirty="0"/>
              <a:t>“</a:t>
            </a:r>
            <a:r>
              <a:rPr lang="en-GB" dirty="0" err="1"/>
              <a:t>Viazovska’s</a:t>
            </a:r>
            <a:r>
              <a:rPr lang="en-GB" dirty="0"/>
              <a:t> solution is truly striking. She gives an extremely nontrivial explicit formula for the magic functions in terms of modular forms… I would guess that seeing the solution would have made Ramanujan extremely, extremely happy.”</a:t>
            </a:r>
          </a:p>
        </p:txBody>
      </p:sp>
      <p:sp>
        <p:nvSpPr>
          <p:cNvPr id="3" name="TextBox 2">
            <a:extLst>
              <a:ext uri="{FF2B5EF4-FFF2-40B4-BE49-F238E27FC236}">
                <a16:creationId xmlns:a16="http://schemas.microsoft.com/office/drawing/2014/main" id="{88202264-0573-2963-B478-E5CB75785181}"/>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194886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B3A4-1261-4E5D-9EBF-D1EC908A6DE0}"/>
              </a:ext>
            </a:extLst>
          </p:cNvPr>
          <p:cNvSpPr>
            <a:spLocks noGrp="1"/>
          </p:cNvSpPr>
          <p:nvPr>
            <p:ph type="title"/>
          </p:nvPr>
        </p:nvSpPr>
        <p:spPr/>
        <p:txBody>
          <a:bodyPr/>
          <a:lstStyle/>
          <a:p>
            <a:r>
              <a:rPr lang="en-AU" dirty="0"/>
              <a:t>Why pack spheres?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46680B-69FD-4B52-B57A-1904091B5808}"/>
                  </a:ext>
                </a:extLst>
              </p:cNvPr>
              <p:cNvSpPr>
                <a:spLocks noGrp="1"/>
              </p:cNvSpPr>
              <p:nvPr>
                <p:ph idx="1"/>
              </p:nvPr>
            </p:nvSpPr>
            <p:spPr/>
            <p:txBody>
              <a:bodyPr>
                <a:normAutofit lnSpcReduction="10000"/>
              </a:bodyPr>
              <a:lstStyle/>
              <a:p>
                <a:r>
                  <a:rPr lang="en-AU" dirty="0"/>
                  <a:t>Natural problem!</a:t>
                </a:r>
              </a:p>
              <a:p>
                <a:r>
                  <a:rPr lang="en-AU" dirty="0"/>
                  <a:t>Has interesting solutions!</a:t>
                </a:r>
              </a:p>
              <a:p>
                <a:r>
                  <a:rPr lang="en-AU" dirty="0"/>
                  <a:t>Models for crystalline / granular materials</a:t>
                </a:r>
              </a:p>
              <a:p>
                <a:r>
                  <a:rPr lang="en-AU" b="1" dirty="0"/>
                  <a:t>Most practical application: </a:t>
                </a:r>
                <a:r>
                  <a:rPr lang="en-AU" dirty="0"/>
                  <a:t>communication over noisy channels – error correction.</a:t>
                </a:r>
              </a:p>
              <a:p>
                <a:pPr lvl="1"/>
                <a14:m>
                  <m:oMath xmlns:m="http://schemas.openxmlformats.org/officeDocument/2006/math">
                    <m:sSup>
                      <m:sSupPr>
                        <m:ctrlPr>
                          <a:rPr lang="en-AU" b="0"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𝑛</m:t>
                        </m:r>
                      </m:sup>
                    </m:sSup>
                    <m:r>
                      <a:rPr lang="en-AU" b="0" i="1" smtClean="0">
                        <a:latin typeface="Cambria Math" panose="02040503050406030204" pitchFamily="18" charset="0"/>
                        <a:ea typeface="Cambria Math" panose="02040503050406030204" pitchFamily="18" charset="0"/>
                      </a:rPr>
                      <m:t>= </m:t>
                    </m:r>
                  </m:oMath>
                </a14:m>
                <a:r>
                  <a:rPr lang="en-AU" dirty="0"/>
                  <a:t> space of possible </a:t>
                </a:r>
                <a:r>
                  <a:rPr lang="en-AU" i="1" dirty="0"/>
                  <a:t>signals </a:t>
                </a:r>
                <a:r>
                  <a:rPr lang="en-AU" dirty="0"/>
                  <a:t>/ </a:t>
                </a:r>
                <a:r>
                  <a:rPr lang="en-AU" i="1" dirty="0"/>
                  <a:t>communications</a:t>
                </a:r>
              </a:p>
              <a:p>
                <a:pPr lvl="1"/>
                <a:r>
                  <a:rPr lang="en-AU" dirty="0"/>
                  <a:t>Signal sent may not be the same as signal received! May be perturbed by noise, errors, etc.</a:t>
                </a:r>
              </a:p>
              <a:p>
                <a:pPr lvl="1"/>
                <a:r>
                  <a:rPr lang="en-AU" dirty="0"/>
                  <a:t>Build a vocabulary of signals </a:t>
                </a:r>
                <a14:m>
                  <m:oMath xmlns:m="http://schemas.openxmlformats.org/officeDocument/2006/math">
                    <m:r>
                      <a:rPr lang="en-AU" b="0" i="1" smtClean="0">
                        <a:latin typeface="Cambria Math" panose="02040503050406030204" pitchFamily="18" charset="0"/>
                      </a:rPr>
                      <m:t>𝑆</m:t>
                    </m:r>
                    <m:r>
                      <a:rPr lang="en-AU" b="0" i="1" smtClean="0">
                        <a:latin typeface="Cambria Math" panose="02040503050406030204" pitchFamily="18" charset="0"/>
                      </a:rPr>
                      <m:t>⊂</m:t>
                    </m:r>
                    <m:sSup>
                      <m:sSupPr>
                        <m:ctrlPr>
                          <a:rPr lang="en-AU" b="0" i="1" smtClean="0">
                            <a:latin typeface="Cambria Math" panose="02040503050406030204" pitchFamily="18" charset="0"/>
                            <a:ea typeface="Cambria Math" panose="02040503050406030204" pitchFamily="18" charset="0"/>
                          </a:rPr>
                        </m:ctrlPr>
                      </m:sSupPr>
                      <m:e>
                        <m:r>
                          <a:rPr lang="en-AU" b="0" i="1" smtClean="0">
                            <a:latin typeface="Cambria Math" panose="02040503050406030204" pitchFamily="18" charset="0"/>
                            <a:ea typeface="Cambria Math" panose="02040503050406030204" pitchFamily="18" charset="0"/>
                          </a:rPr>
                          <m:t>ℝ</m:t>
                        </m:r>
                      </m:e>
                      <m:sup>
                        <m:r>
                          <a:rPr lang="en-AU" b="0" i="1" smtClean="0">
                            <a:latin typeface="Cambria Math" panose="02040503050406030204" pitchFamily="18" charset="0"/>
                            <a:ea typeface="Cambria Math" panose="02040503050406030204" pitchFamily="18" charset="0"/>
                          </a:rPr>
                          <m:t>𝑛</m:t>
                        </m:r>
                      </m:sup>
                    </m:sSup>
                  </m:oMath>
                </a14:m>
                <a:r>
                  <a:rPr lang="en-AU" dirty="0"/>
                  <a:t>, an </a:t>
                </a:r>
                <a:r>
                  <a:rPr lang="en-AU" i="1" dirty="0"/>
                  <a:t>error-correcting code</a:t>
                </a:r>
                <a:r>
                  <a:rPr lang="en-AU" dirty="0"/>
                  <a:t>. Only send signals from </a:t>
                </a:r>
                <a14:m>
                  <m:oMath xmlns:m="http://schemas.openxmlformats.org/officeDocument/2006/math">
                    <m:r>
                      <a:rPr lang="en-AU" b="0" i="1" smtClean="0">
                        <a:latin typeface="Cambria Math" panose="02040503050406030204" pitchFamily="18" charset="0"/>
                      </a:rPr>
                      <m:t>𝑆</m:t>
                    </m:r>
                  </m:oMath>
                </a14:m>
                <a:r>
                  <a:rPr lang="en-AU" dirty="0"/>
                  <a:t>.</a:t>
                </a:r>
              </a:p>
              <a:p>
                <a:pPr lvl="1"/>
                <a:r>
                  <a:rPr lang="en-AU" dirty="0"/>
                  <a:t>If all points of </a:t>
                </a:r>
                <a14:m>
                  <m:oMath xmlns:m="http://schemas.openxmlformats.org/officeDocument/2006/math">
                    <m:r>
                      <a:rPr lang="en-AU" b="0" i="1" smtClean="0">
                        <a:latin typeface="Cambria Math" panose="02040503050406030204" pitchFamily="18" charset="0"/>
                      </a:rPr>
                      <m:t>𝑆</m:t>
                    </m:r>
                  </m:oMath>
                </a14:m>
                <a:r>
                  <a:rPr lang="en-AU" dirty="0"/>
                  <a:t> are </a:t>
                </a:r>
                <a14:m>
                  <m:oMath xmlns:m="http://schemas.openxmlformats.org/officeDocument/2006/math">
                    <m:r>
                      <a:rPr lang="en-AU" b="0" i="1" smtClean="0">
                        <a:latin typeface="Cambria Math" panose="02040503050406030204" pitchFamily="18" charset="0"/>
                      </a:rPr>
                      <m:t>&gt;2</m:t>
                    </m:r>
                    <m:r>
                      <a:rPr lang="en-AU" b="0" i="1" smtClean="0">
                        <a:latin typeface="Cambria Math" panose="02040503050406030204" pitchFamily="18" charset="0"/>
                      </a:rPr>
                      <m:t>𝑟</m:t>
                    </m:r>
                  </m:oMath>
                </a14:m>
                <a:r>
                  <a:rPr lang="en-AU" dirty="0"/>
                  <a:t> apart, then even if a signal is perturbed by noise up to distance </a:t>
                </a:r>
                <a14:m>
                  <m:oMath xmlns:m="http://schemas.openxmlformats.org/officeDocument/2006/math">
                    <m:r>
                      <a:rPr lang="en-AU" b="0" i="1" smtClean="0">
                        <a:latin typeface="Cambria Math" panose="02040503050406030204" pitchFamily="18" charset="0"/>
                      </a:rPr>
                      <m:t>𝑟</m:t>
                    </m:r>
                  </m:oMath>
                </a14:m>
                <a:r>
                  <a:rPr lang="en-AU" dirty="0"/>
                  <a:t>, we can tell the original signal.</a:t>
                </a:r>
              </a:p>
              <a:p>
                <a:pPr lvl="1"/>
                <a:r>
                  <a:rPr lang="en-AU" dirty="0"/>
                  <a:t>Centres of spheres in sphere packings provide error correcting codes!</a:t>
                </a:r>
              </a:p>
              <a:p>
                <a:pPr lvl="1"/>
                <a:r>
                  <a:rPr lang="en-AU" dirty="0"/>
                  <a:t>Denser sphere packing means more possible signals to send, more accuracy!</a:t>
                </a:r>
              </a:p>
              <a:p>
                <a:pPr marL="201168" lvl="1" indent="0">
                  <a:buNone/>
                </a:pPr>
                <a:r>
                  <a:rPr lang="en-AU" dirty="0"/>
                  <a:t>E.g. Used in Voyager probes</a:t>
                </a:r>
              </a:p>
            </p:txBody>
          </p:sp>
        </mc:Choice>
        <mc:Fallback xmlns="">
          <p:sp>
            <p:nvSpPr>
              <p:cNvPr id="3" name="Content Placeholder 2">
                <a:extLst>
                  <a:ext uri="{FF2B5EF4-FFF2-40B4-BE49-F238E27FC236}">
                    <a16:creationId xmlns:a16="http://schemas.microsoft.com/office/drawing/2014/main" id="{CD46680B-69FD-4B52-B57A-1904091B5808}"/>
                  </a:ext>
                </a:extLst>
              </p:cNvPr>
              <p:cNvSpPr>
                <a:spLocks noGrp="1" noRot="1" noChangeAspect="1" noMove="1" noResize="1" noEditPoints="1" noAdjustHandles="1" noChangeArrowheads="1" noChangeShapeType="1" noTextEdit="1"/>
              </p:cNvSpPr>
              <p:nvPr>
                <p:ph idx="1"/>
              </p:nvPr>
            </p:nvSpPr>
            <p:spPr>
              <a:blipFill>
                <a:blip r:embed="rId2"/>
                <a:stretch>
                  <a:fillRect l="-606" t="-2273" r="-182"/>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7C2F7452-9728-9D04-63EF-2E2368382A07}"/>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6871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D970-4D6E-4ECD-8F79-678184EB4097}"/>
              </a:ext>
            </a:extLst>
          </p:cNvPr>
          <p:cNvSpPr>
            <a:spLocks noGrp="1"/>
          </p:cNvSpPr>
          <p:nvPr>
            <p:ph type="title"/>
          </p:nvPr>
        </p:nvSpPr>
        <p:spPr/>
        <p:txBody>
          <a:bodyPr/>
          <a:lstStyle/>
          <a:p>
            <a:r>
              <a:rPr lang="en-AU" dirty="0"/>
              <a:t>Brief biography</a:t>
            </a:r>
          </a:p>
        </p:txBody>
      </p:sp>
      <p:sp>
        <p:nvSpPr>
          <p:cNvPr id="3" name="Content Placeholder 2">
            <a:extLst>
              <a:ext uri="{FF2B5EF4-FFF2-40B4-BE49-F238E27FC236}">
                <a16:creationId xmlns:a16="http://schemas.microsoft.com/office/drawing/2014/main" id="{421F942C-A800-44A7-BFC7-B779FEF63F9F}"/>
              </a:ext>
            </a:extLst>
          </p:cNvPr>
          <p:cNvSpPr>
            <a:spLocks noGrp="1"/>
          </p:cNvSpPr>
          <p:nvPr>
            <p:ph idx="1"/>
          </p:nvPr>
        </p:nvSpPr>
        <p:spPr/>
        <p:txBody>
          <a:bodyPr>
            <a:normAutofit/>
          </a:bodyPr>
          <a:lstStyle/>
          <a:p>
            <a:r>
              <a:rPr lang="en-AU" dirty="0"/>
              <a:t>2 December 1984: Born in Kyiv, Ukraine (USSR)</a:t>
            </a:r>
          </a:p>
          <a:p>
            <a:r>
              <a:rPr lang="en-AU" i="1" dirty="0"/>
              <a:t>“</a:t>
            </a:r>
            <a:r>
              <a:rPr lang="en-US" i="1" dirty="0"/>
              <a:t>The late 1980s were a difficult time in the Soviet Union. It took people many, many hours to buy even basic things… The Soviet Union fell apart when I was 6.”</a:t>
            </a:r>
          </a:p>
          <a:p>
            <a:r>
              <a:rPr lang="en-US" dirty="0"/>
              <a:t>“</a:t>
            </a:r>
            <a:r>
              <a:rPr lang="en-US" i="1" dirty="0"/>
              <a:t>When everyone goes to sleep, she has her notepad and she draws some formulas”</a:t>
            </a:r>
          </a:p>
          <a:p>
            <a:r>
              <a:rPr lang="en-AU" dirty="0"/>
              <a:t>1998-2001: Attended specialised school in Kyiv for high-achieving students in science and technology</a:t>
            </a:r>
            <a:br>
              <a:rPr lang="en-AU" dirty="0"/>
            </a:br>
            <a:r>
              <a:rPr lang="en-AU" dirty="0"/>
              <a:t>	- Taught by professional mathematician Andrii Knyazyuk</a:t>
            </a:r>
          </a:p>
          <a:p>
            <a:r>
              <a:rPr lang="en-US" i="1" dirty="0"/>
              <a:t>“In the 11th grade… I didn't qualify for the International Mathematics Olympiad and felt discouraged from becoming a mathematician. That was a huge disappointment.”</a:t>
            </a:r>
          </a:p>
        </p:txBody>
      </p:sp>
      <p:pic>
        <p:nvPicPr>
          <p:cNvPr id="5" name="Picture 4">
            <a:extLst>
              <a:ext uri="{FF2B5EF4-FFF2-40B4-BE49-F238E27FC236}">
                <a16:creationId xmlns:a16="http://schemas.microsoft.com/office/drawing/2014/main" id="{E79697C9-F1DE-484C-81DB-58224B302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272" y="0"/>
            <a:ext cx="3559728" cy="2002346"/>
          </a:xfrm>
          <a:prstGeom prst="rect">
            <a:avLst/>
          </a:prstGeom>
        </p:spPr>
      </p:pic>
      <p:sp>
        <p:nvSpPr>
          <p:cNvPr id="6" name="TextBox 5">
            <a:extLst>
              <a:ext uri="{FF2B5EF4-FFF2-40B4-BE49-F238E27FC236}">
                <a16:creationId xmlns:a16="http://schemas.microsoft.com/office/drawing/2014/main" id="{9A5DD610-20B6-45D2-81A0-D2BDD2F2438F}"/>
              </a:ext>
            </a:extLst>
          </p:cNvPr>
          <p:cNvSpPr txBox="1"/>
          <p:nvPr/>
        </p:nvSpPr>
        <p:spPr>
          <a:xfrm>
            <a:off x="10168689" y="6627168"/>
            <a:ext cx="2023311" cy="230832"/>
          </a:xfrm>
          <a:prstGeom prst="rect">
            <a:avLst/>
          </a:prstGeom>
          <a:noFill/>
        </p:spPr>
        <p:txBody>
          <a:bodyPr wrap="none" rtlCol="0">
            <a:spAutoFit/>
          </a:bodyPr>
          <a:lstStyle/>
          <a:p>
            <a:r>
              <a:rPr lang="en-AU" sz="900" dirty="0"/>
              <a:t>Source: Nature, Credit: EPFL/Fred Merz</a:t>
            </a:r>
          </a:p>
        </p:txBody>
      </p:sp>
      <p:sp>
        <p:nvSpPr>
          <p:cNvPr id="7" name="TextBox 6">
            <a:extLst>
              <a:ext uri="{FF2B5EF4-FFF2-40B4-BE49-F238E27FC236}">
                <a16:creationId xmlns:a16="http://schemas.microsoft.com/office/drawing/2014/main" id="{8472ADBC-2178-B924-17D2-298C10013A22}"/>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8907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7F5B-7993-662D-4A62-CE1B4B951F81}"/>
              </a:ext>
            </a:extLst>
          </p:cNvPr>
          <p:cNvSpPr>
            <a:spLocks noGrp="1"/>
          </p:cNvSpPr>
          <p:nvPr>
            <p:ph type="title"/>
          </p:nvPr>
        </p:nvSpPr>
        <p:spPr/>
        <p:txBody>
          <a:bodyPr/>
          <a:lstStyle/>
          <a:p>
            <a:pPr algn="ctr"/>
            <a:r>
              <a:rPr lang="en-AU" dirty="0"/>
              <a:t>Thanks for listening!</a:t>
            </a:r>
            <a:endParaRPr lang="en-GB" dirty="0"/>
          </a:p>
        </p:txBody>
      </p:sp>
      <p:sp>
        <p:nvSpPr>
          <p:cNvPr id="3" name="Content Placeholder 2">
            <a:extLst>
              <a:ext uri="{FF2B5EF4-FFF2-40B4-BE49-F238E27FC236}">
                <a16:creationId xmlns:a16="http://schemas.microsoft.com/office/drawing/2014/main" id="{0F0DF4A1-DE06-98CF-7F9E-6A9E09F82F07}"/>
              </a:ext>
            </a:extLst>
          </p:cNvPr>
          <p:cNvSpPr>
            <a:spLocks noGrp="1"/>
          </p:cNvSpPr>
          <p:nvPr>
            <p:ph idx="1"/>
          </p:nvPr>
        </p:nvSpPr>
        <p:spPr>
          <a:xfrm>
            <a:off x="173551" y="1841048"/>
            <a:ext cx="3853684" cy="4023360"/>
          </a:xfrm>
        </p:spPr>
        <p:txBody>
          <a:bodyPr>
            <a:normAutofit/>
          </a:bodyPr>
          <a:lstStyle/>
          <a:p>
            <a:endParaRPr lang="en-AU" dirty="0"/>
          </a:p>
          <a:p>
            <a:r>
              <a:rPr lang="en-AU" dirty="0"/>
              <a:t>References:</a:t>
            </a:r>
          </a:p>
          <a:p>
            <a:pPr lvl="1"/>
            <a:r>
              <a:rPr lang="en-AU" dirty="0"/>
              <a:t>Henry Cohn, </a:t>
            </a:r>
            <a:r>
              <a:rPr lang="en-AU" i="1" dirty="0"/>
              <a:t>A conceptual Breakthrough in Sphere Packing</a:t>
            </a:r>
            <a:r>
              <a:rPr lang="en-AU" dirty="0"/>
              <a:t>, Notices of the AMS Feb 2017</a:t>
            </a:r>
          </a:p>
          <a:p>
            <a:pPr lvl="1"/>
            <a:r>
              <a:rPr lang="en-GB" dirty="0"/>
              <a:t>Henry Cohn, </a:t>
            </a:r>
            <a:r>
              <a:rPr lang="en-GB" i="1" dirty="0"/>
              <a:t>The work of Maryna Viazovska</a:t>
            </a:r>
            <a:r>
              <a:rPr lang="en-GB" dirty="0"/>
              <a:t>, Proceedings of the ICM 2022</a:t>
            </a:r>
          </a:p>
          <a:p>
            <a:pPr lvl="1"/>
            <a:r>
              <a:rPr lang="en-GB" dirty="0"/>
              <a:t>Henry Cohn, </a:t>
            </a:r>
            <a:r>
              <a:rPr lang="en-GB" i="1" dirty="0"/>
              <a:t>The work of Maryna Viazovska</a:t>
            </a:r>
            <a:r>
              <a:rPr lang="en-GB" dirty="0"/>
              <a:t>, </a:t>
            </a:r>
            <a:r>
              <a:rPr lang="en-GB" dirty="0" err="1">
                <a:hlinkClick r:id="rId2"/>
              </a:rPr>
              <a:t>youtube</a:t>
            </a:r>
            <a:r>
              <a:rPr lang="en-GB" dirty="0"/>
              <a:t> 26/10/20</a:t>
            </a:r>
          </a:p>
        </p:txBody>
      </p:sp>
      <p:pic>
        <p:nvPicPr>
          <p:cNvPr id="4" name="Content Placeholder 5">
            <a:extLst>
              <a:ext uri="{FF2B5EF4-FFF2-40B4-BE49-F238E27FC236}">
                <a16:creationId xmlns:a16="http://schemas.microsoft.com/office/drawing/2014/main" id="{4C1A3BF2-36A0-B8ED-6073-8BFD15188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4637" y="1954743"/>
            <a:ext cx="4022725" cy="4022725"/>
          </a:xfrm>
          <a:prstGeom prst="rect">
            <a:avLst/>
          </a:prstGeom>
        </p:spPr>
      </p:pic>
      <p:sp>
        <p:nvSpPr>
          <p:cNvPr id="5" name="Content Placeholder 2">
            <a:extLst>
              <a:ext uri="{FF2B5EF4-FFF2-40B4-BE49-F238E27FC236}">
                <a16:creationId xmlns:a16="http://schemas.microsoft.com/office/drawing/2014/main" id="{2E75F524-3C7E-F50F-51F9-7EF56817205E}"/>
              </a:ext>
            </a:extLst>
          </p:cNvPr>
          <p:cNvSpPr txBox="1">
            <a:spLocks/>
          </p:cNvSpPr>
          <p:nvPr/>
        </p:nvSpPr>
        <p:spPr>
          <a:xfrm>
            <a:off x="8164767" y="1815974"/>
            <a:ext cx="3918986"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AU" dirty="0"/>
          </a:p>
          <a:p>
            <a:endParaRPr lang="en-AU" dirty="0"/>
          </a:p>
          <a:p>
            <a:endParaRPr lang="en-AU" dirty="0"/>
          </a:p>
          <a:p>
            <a:endParaRPr lang="en-AU" dirty="0"/>
          </a:p>
          <a:p>
            <a:pPr lvl="1"/>
            <a:r>
              <a:rPr lang="en-GB" dirty="0"/>
              <a:t>John H. Conway and Neil J. A. Sloane, </a:t>
            </a:r>
            <a:r>
              <a:rPr lang="en-GB" i="1" dirty="0"/>
              <a:t>Sphere Packings, Lattices and Groups </a:t>
            </a:r>
            <a:r>
              <a:rPr lang="en-GB" dirty="0"/>
              <a:t>(2</a:t>
            </a:r>
            <a:r>
              <a:rPr lang="en-GB" baseline="30000" dirty="0"/>
              <a:t>nd</a:t>
            </a:r>
            <a:r>
              <a:rPr lang="en-GB" dirty="0"/>
              <a:t> ed) 1993</a:t>
            </a:r>
          </a:p>
          <a:p>
            <a:pPr lvl="1"/>
            <a:r>
              <a:rPr lang="en-AU" dirty="0"/>
              <a:t>Andrei Okounkov, </a:t>
            </a:r>
            <a:r>
              <a:rPr lang="en-AU" i="1" dirty="0"/>
              <a:t>The magic of 8 and 24, </a:t>
            </a:r>
            <a:r>
              <a:rPr lang="en-AU" dirty="0"/>
              <a:t>Proceedings of the ICM 2022</a:t>
            </a:r>
          </a:p>
          <a:p>
            <a:pPr lvl="1"/>
            <a:r>
              <a:rPr lang="en-GB" dirty="0"/>
              <a:t>Maryna Viazovska, </a:t>
            </a:r>
            <a:r>
              <a:rPr lang="en-GB" i="1" dirty="0"/>
              <a:t>The sphere packing problem in dimension 8</a:t>
            </a:r>
            <a:r>
              <a:rPr lang="en-GB" dirty="0"/>
              <a:t>, Annals of Mathematics 2017</a:t>
            </a:r>
          </a:p>
        </p:txBody>
      </p:sp>
    </p:spTree>
    <p:extLst>
      <p:ext uri="{BB962C8B-B14F-4D97-AF65-F5344CB8AC3E}">
        <p14:creationId xmlns:p14="http://schemas.microsoft.com/office/powerpoint/2010/main" val="343862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D970-4D6E-4ECD-8F79-678184EB4097}"/>
              </a:ext>
            </a:extLst>
          </p:cNvPr>
          <p:cNvSpPr>
            <a:spLocks noGrp="1"/>
          </p:cNvSpPr>
          <p:nvPr>
            <p:ph type="title"/>
          </p:nvPr>
        </p:nvSpPr>
        <p:spPr/>
        <p:txBody>
          <a:bodyPr/>
          <a:lstStyle/>
          <a:p>
            <a:r>
              <a:rPr lang="en-AU" dirty="0"/>
              <a:t>“Always room for a new theory”</a:t>
            </a:r>
          </a:p>
        </p:txBody>
      </p:sp>
      <p:sp>
        <p:nvSpPr>
          <p:cNvPr id="3" name="Content Placeholder 2">
            <a:extLst>
              <a:ext uri="{FF2B5EF4-FFF2-40B4-BE49-F238E27FC236}">
                <a16:creationId xmlns:a16="http://schemas.microsoft.com/office/drawing/2014/main" id="{421F942C-A800-44A7-BFC7-B779FEF63F9F}"/>
              </a:ext>
            </a:extLst>
          </p:cNvPr>
          <p:cNvSpPr>
            <a:spLocks noGrp="1"/>
          </p:cNvSpPr>
          <p:nvPr>
            <p:ph idx="1"/>
          </p:nvPr>
        </p:nvSpPr>
        <p:spPr>
          <a:xfrm>
            <a:off x="1097280" y="1845733"/>
            <a:ext cx="10058400" cy="4384737"/>
          </a:xfrm>
        </p:spPr>
        <p:txBody>
          <a:bodyPr>
            <a:normAutofit fontScale="92500" lnSpcReduction="10000"/>
          </a:bodyPr>
          <a:lstStyle/>
          <a:p>
            <a:r>
              <a:rPr lang="en-US" i="1" dirty="0"/>
              <a:t>“We had a neighbor who died a long time ago. He was an old man who had fought in the war and then worked with my grandfather at the same university.</a:t>
            </a:r>
          </a:p>
          <a:p>
            <a:r>
              <a:rPr lang="en-US" i="1" dirty="0"/>
              <a:t>And he had such a huge… collection of different popular books on physics and mathematics at home… he gave them to me… And there, I found an astronomy book that really impressed me.</a:t>
            </a:r>
          </a:p>
          <a:p>
            <a:r>
              <a:rPr lang="en-US" i="1" dirty="0"/>
              <a:t>There were stories about different theories in which everything fit together really well… And then they would find a new star. And the whole theory would go in the trash… Some years go by, this more complicated theory works, and then another discovery happens, forcing it to be thrown out as well…</a:t>
            </a:r>
          </a:p>
          <a:p>
            <a:r>
              <a:rPr lang="en-US" i="1" dirty="0"/>
              <a:t>This really impressed me, because this was so unlike what we were taught at school. The teacher would say: ‘Here is the theory, you should learn it, and it will work’. But it turns out you can invent new theories!”</a:t>
            </a:r>
          </a:p>
          <a:p>
            <a:r>
              <a:rPr lang="en-US" dirty="0"/>
              <a:t>But that's not how it works in math, right?</a:t>
            </a:r>
          </a:p>
          <a:p>
            <a:r>
              <a:rPr lang="en-US" i="1" dirty="0"/>
              <a:t>“Times change, discoveries are made, maybe some previously overlooked aspects become important, maybe new ideas come from physics or astronomy. There is always room for a new theory in mathematics.”</a:t>
            </a:r>
          </a:p>
        </p:txBody>
      </p:sp>
      <p:sp>
        <p:nvSpPr>
          <p:cNvPr id="4" name="TextBox 3">
            <a:extLst>
              <a:ext uri="{FF2B5EF4-FFF2-40B4-BE49-F238E27FC236}">
                <a16:creationId xmlns:a16="http://schemas.microsoft.com/office/drawing/2014/main" id="{05F3FA78-1AD1-2952-4545-D93878336EBC}"/>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16638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D970-4D6E-4ECD-8F79-678184EB4097}"/>
              </a:ext>
            </a:extLst>
          </p:cNvPr>
          <p:cNvSpPr>
            <a:spLocks noGrp="1"/>
          </p:cNvSpPr>
          <p:nvPr>
            <p:ph type="title"/>
          </p:nvPr>
        </p:nvSpPr>
        <p:spPr/>
        <p:txBody>
          <a:bodyPr/>
          <a:lstStyle/>
          <a:p>
            <a:r>
              <a:rPr lang="en-AU" dirty="0"/>
              <a:t>Brief biography</a:t>
            </a:r>
          </a:p>
        </p:txBody>
      </p:sp>
      <p:sp>
        <p:nvSpPr>
          <p:cNvPr id="3" name="Content Placeholder 2">
            <a:extLst>
              <a:ext uri="{FF2B5EF4-FFF2-40B4-BE49-F238E27FC236}">
                <a16:creationId xmlns:a16="http://schemas.microsoft.com/office/drawing/2014/main" id="{421F942C-A800-44A7-BFC7-B779FEF63F9F}"/>
              </a:ext>
            </a:extLst>
          </p:cNvPr>
          <p:cNvSpPr>
            <a:spLocks noGrp="1"/>
          </p:cNvSpPr>
          <p:nvPr>
            <p:ph idx="1"/>
          </p:nvPr>
        </p:nvSpPr>
        <p:spPr>
          <a:xfrm>
            <a:off x="1097280" y="1845734"/>
            <a:ext cx="10058400" cy="4375604"/>
          </a:xfrm>
        </p:spPr>
        <p:txBody>
          <a:bodyPr>
            <a:normAutofit/>
          </a:bodyPr>
          <a:lstStyle/>
          <a:p>
            <a:r>
              <a:rPr lang="en-AU" dirty="0"/>
              <a:t>2001-5: Bachelor Degree in Mathematics, KNU (</a:t>
            </a:r>
            <a:r>
              <a:rPr lang="en-US" dirty="0"/>
              <a:t>Taras Shevchenko National University of Kyiv) </a:t>
            </a:r>
          </a:p>
          <a:p>
            <a:r>
              <a:rPr lang="en-US" dirty="0"/>
              <a:t>“</a:t>
            </a:r>
            <a:r>
              <a:rPr lang="en-US" i="1" dirty="0"/>
              <a:t>I was not interested in anything but mathematics.”</a:t>
            </a:r>
          </a:p>
          <a:p>
            <a:r>
              <a:rPr lang="en-US" i="1" dirty="0"/>
              <a:t>“I lived a ‘double life’ between algebra and analysis”</a:t>
            </a:r>
          </a:p>
          <a:p>
            <a:r>
              <a:rPr lang="en-US" dirty="0"/>
              <a:t>2002-5: Competed in International Mathematics Competition for University Students</a:t>
            </a:r>
            <a:br>
              <a:rPr lang="en-US" dirty="0"/>
            </a:br>
            <a:r>
              <a:rPr lang="en-US" dirty="0"/>
              <a:t>	 - First place 2002, 2005.</a:t>
            </a:r>
          </a:p>
          <a:p>
            <a:r>
              <a:rPr lang="en-US" i="1" dirty="0"/>
              <a:t>“The next crisis happened when those student olympiads came to an end — because I became too old for them. But then, luckily, I realized that there is such a thing as research in mathematics, where one can solve really hard problems and write papers about them.”</a:t>
            </a:r>
          </a:p>
          <a:p>
            <a:r>
              <a:rPr lang="en-AU" dirty="0"/>
              <a:t>2005: First research paper published – (joint w </a:t>
            </a:r>
            <a:r>
              <a:rPr lang="en-US" dirty="0"/>
              <a:t>Andriy Bondarenko) </a:t>
            </a:r>
            <a:br>
              <a:rPr lang="en-US" dirty="0"/>
            </a:br>
            <a:r>
              <a:rPr lang="en-US" dirty="0"/>
              <a:t>	“Bernstein type inequality in monotone rational approximation”</a:t>
            </a:r>
          </a:p>
        </p:txBody>
      </p:sp>
      <p:sp>
        <p:nvSpPr>
          <p:cNvPr id="4" name="TextBox 3">
            <a:extLst>
              <a:ext uri="{FF2B5EF4-FFF2-40B4-BE49-F238E27FC236}">
                <a16:creationId xmlns:a16="http://schemas.microsoft.com/office/drawing/2014/main" id="{B5085017-81B6-2875-0104-F5DE114FBAFC}"/>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41502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D970-4D6E-4ECD-8F79-678184EB4097}"/>
              </a:ext>
            </a:extLst>
          </p:cNvPr>
          <p:cNvSpPr>
            <a:spLocks noGrp="1"/>
          </p:cNvSpPr>
          <p:nvPr>
            <p:ph type="title"/>
          </p:nvPr>
        </p:nvSpPr>
        <p:spPr/>
        <p:txBody>
          <a:bodyPr/>
          <a:lstStyle/>
          <a:p>
            <a:r>
              <a:rPr lang="en-AU" dirty="0"/>
              <a:t>Brief biography</a:t>
            </a:r>
          </a:p>
        </p:txBody>
      </p:sp>
      <p:sp>
        <p:nvSpPr>
          <p:cNvPr id="3" name="Content Placeholder 2">
            <a:extLst>
              <a:ext uri="{FF2B5EF4-FFF2-40B4-BE49-F238E27FC236}">
                <a16:creationId xmlns:a16="http://schemas.microsoft.com/office/drawing/2014/main" id="{421F942C-A800-44A7-BFC7-B779FEF63F9F}"/>
              </a:ext>
            </a:extLst>
          </p:cNvPr>
          <p:cNvSpPr>
            <a:spLocks noGrp="1"/>
          </p:cNvSpPr>
          <p:nvPr>
            <p:ph idx="1"/>
          </p:nvPr>
        </p:nvSpPr>
        <p:spPr>
          <a:xfrm>
            <a:off x="1097280" y="1845734"/>
            <a:ext cx="10058400" cy="4427050"/>
          </a:xfrm>
        </p:spPr>
        <p:txBody>
          <a:bodyPr>
            <a:normAutofit/>
          </a:bodyPr>
          <a:lstStyle/>
          <a:p>
            <a:r>
              <a:rPr lang="en-AU" dirty="0"/>
              <a:t>2007: Masters degree, University of Kaiserslautern (TUK), Germany</a:t>
            </a:r>
          </a:p>
          <a:p>
            <a:r>
              <a:rPr lang="en-AU" dirty="0"/>
              <a:t>2010: </a:t>
            </a:r>
            <a:r>
              <a:rPr lang="en-US" dirty="0"/>
              <a:t>Candidate degree, Institute of Mathematics of National Academy of Sciences of Ukraine</a:t>
            </a:r>
            <a:br>
              <a:rPr lang="en-US" dirty="0"/>
            </a:br>
            <a:r>
              <a:rPr lang="en-US" dirty="0"/>
              <a:t>  - </a:t>
            </a:r>
            <a:r>
              <a:rPr lang="en-AU" dirty="0"/>
              <a:t>Thesis “</a:t>
            </a:r>
            <a:r>
              <a:rPr lang="en-US" dirty="0"/>
              <a:t>Inequalities for polynomials and rational functions and quadrature formulas in the 	sphere”</a:t>
            </a:r>
          </a:p>
          <a:p>
            <a:r>
              <a:rPr lang="en-US" dirty="0"/>
              <a:t>2013: Doctorate, University of Bonn. Supervisors: Don Zagier, Werner Müller.</a:t>
            </a:r>
            <a:br>
              <a:rPr lang="en-US" dirty="0"/>
            </a:br>
            <a:r>
              <a:rPr lang="en-US" dirty="0"/>
              <a:t>	- Studied modular forms - </a:t>
            </a:r>
            <a:r>
              <a:rPr lang="en-US" i="1" dirty="0"/>
              <a:t>“I realized this is where my two passions meet”</a:t>
            </a:r>
            <a:br>
              <a:rPr lang="en-US" i="1" dirty="0"/>
            </a:br>
            <a:r>
              <a:rPr lang="en-US" i="1" dirty="0"/>
              <a:t>	</a:t>
            </a:r>
            <a:r>
              <a:rPr lang="en-US" dirty="0"/>
              <a:t>- Thesis “Modular Functions and Special Cycles”</a:t>
            </a:r>
            <a:br>
              <a:rPr lang="en-US" dirty="0"/>
            </a:br>
            <a:r>
              <a:rPr lang="en-US" dirty="0"/>
              <a:t>	- </a:t>
            </a:r>
            <a:r>
              <a:rPr lang="en-AU" dirty="0"/>
              <a:t>Paper “</a:t>
            </a:r>
            <a:r>
              <a:rPr lang="en-US" dirty="0"/>
              <a:t>Optimal asymptotic bounds for spherical designs” (w A Bondarenko, D 				</a:t>
            </a:r>
            <a:r>
              <a:rPr lang="en-US" dirty="0" err="1"/>
              <a:t>Radchenko</a:t>
            </a:r>
            <a:r>
              <a:rPr lang="en-US" dirty="0"/>
              <a:t>), published in </a:t>
            </a:r>
            <a:r>
              <a:rPr lang="en-US" i="1" dirty="0"/>
              <a:t>Annals of Mathematics</a:t>
            </a:r>
          </a:p>
          <a:p>
            <a:r>
              <a:rPr lang="en-US" dirty="0"/>
              <a:t>2014-17: Postdocs – </a:t>
            </a:r>
            <a:r>
              <a:rPr lang="fr-FR" dirty="0"/>
              <a:t>IHES (France), Berlin Mathematical School, Humboldt University</a:t>
            </a:r>
          </a:p>
          <a:p>
            <a:r>
              <a:rPr lang="fr-FR" dirty="0"/>
              <a:t>2018-present: Professor at École Polytechnique Fédérale de Lausanne (EPFL), Switzerland</a:t>
            </a:r>
            <a:endParaRPr lang="en-AU" dirty="0"/>
          </a:p>
          <a:p>
            <a:r>
              <a:rPr lang="en-AU" dirty="0"/>
              <a:t>February 2022: Russia invades Ukraine - Some family stay, some flee </a:t>
            </a:r>
            <a:r>
              <a:rPr lang="en-US" dirty="0"/>
              <a:t>Kyiv for Lausanne</a:t>
            </a:r>
          </a:p>
        </p:txBody>
      </p:sp>
      <p:sp>
        <p:nvSpPr>
          <p:cNvPr id="4" name="TextBox 3">
            <a:extLst>
              <a:ext uri="{FF2B5EF4-FFF2-40B4-BE49-F238E27FC236}">
                <a16:creationId xmlns:a16="http://schemas.microsoft.com/office/drawing/2014/main" id="{C9950EFA-20B2-AAFD-029B-A7C847FE954E}"/>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286196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F1667-F7E3-4370-BB4D-77BF661F4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372" y="0"/>
            <a:ext cx="6054104" cy="2259676"/>
          </a:xfrm>
          <a:prstGeom prst="rect">
            <a:avLst/>
          </a:prstGeom>
        </p:spPr>
      </p:pic>
      <p:sp>
        <p:nvSpPr>
          <p:cNvPr id="2" name="TextBox 1">
            <a:extLst>
              <a:ext uri="{FF2B5EF4-FFF2-40B4-BE49-F238E27FC236}">
                <a16:creationId xmlns:a16="http://schemas.microsoft.com/office/drawing/2014/main" id="{53100685-2134-F6FC-EB93-7202E693F0EF}"/>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
        <p:nvSpPr>
          <p:cNvPr id="5" name="Content Placeholder 2">
            <a:extLst>
              <a:ext uri="{FF2B5EF4-FFF2-40B4-BE49-F238E27FC236}">
                <a16:creationId xmlns:a16="http://schemas.microsoft.com/office/drawing/2014/main" id="{9A064D49-4E4E-3138-96AA-128356A373FF}"/>
              </a:ext>
            </a:extLst>
          </p:cNvPr>
          <p:cNvSpPr txBox="1">
            <a:spLocks/>
          </p:cNvSpPr>
          <p:nvPr/>
        </p:nvSpPr>
        <p:spPr>
          <a:xfrm>
            <a:off x="1051372" y="2379810"/>
            <a:ext cx="10058400" cy="398872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“There is a war going on right now, the war to destroy my home country, my nation. This is done by the country of which you are citizens. People from your country are either doing this or supporting these actions…</a:t>
            </a:r>
          </a:p>
          <a:p>
            <a:r>
              <a:rPr lang="en-US" dirty="0"/>
              <a:t>“I know people in Moscow, educated and well-read people, who at the same time support everything that is going on at the moment, everything that Russia does… Unfortunately, neither education nor profession can prevent people from turning into cannibals...</a:t>
            </a:r>
            <a:endParaRPr lang="en-AU" dirty="0"/>
          </a:p>
        </p:txBody>
      </p:sp>
    </p:spTree>
    <p:extLst>
      <p:ext uri="{BB962C8B-B14F-4D97-AF65-F5344CB8AC3E}">
        <p14:creationId xmlns:p14="http://schemas.microsoft.com/office/powerpoint/2010/main" val="15787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F1667-F7E3-4370-BB4D-77BF661F4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372" y="0"/>
            <a:ext cx="6054104" cy="2259676"/>
          </a:xfrm>
          <a:prstGeom prst="rect">
            <a:avLst/>
          </a:prstGeom>
        </p:spPr>
      </p:pic>
      <p:sp>
        <p:nvSpPr>
          <p:cNvPr id="2" name="TextBox 1">
            <a:extLst>
              <a:ext uri="{FF2B5EF4-FFF2-40B4-BE49-F238E27FC236}">
                <a16:creationId xmlns:a16="http://schemas.microsoft.com/office/drawing/2014/main" id="{DEF0BBB9-84BA-FE06-AC2F-9E168C3290E2}"/>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
        <p:nvSpPr>
          <p:cNvPr id="5" name="Content Placeholder 2">
            <a:extLst>
              <a:ext uri="{FF2B5EF4-FFF2-40B4-BE49-F238E27FC236}">
                <a16:creationId xmlns:a16="http://schemas.microsoft.com/office/drawing/2014/main" id="{0A2E57D8-3E1B-2ED3-4BFE-FE18BFF4C886}"/>
              </a:ext>
            </a:extLst>
          </p:cNvPr>
          <p:cNvSpPr txBox="1">
            <a:spLocks/>
          </p:cNvSpPr>
          <p:nvPr/>
        </p:nvSpPr>
        <p:spPr>
          <a:xfrm>
            <a:off x="1051372" y="2259676"/>
            <a:ext cx="10058400" cy="422899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“If we talk about what can and should be done, then we need to talk about the plight of the refugees. The crisis created a huge humanitarian problem…</a:t>
            </a:r>
          </a:p>
          <a:p>
            <a:r>
              <a:rPr lang="en-US" dirty="0"/>
              <a:t>“Let me speak only about one aspect close to my personal experience - the plight of refugees and the effect of war on Ukrainian education. For example, Kyiv did not suffer as much as cities in the East, but 25% of students left Kyiv University. A huge number of children from Ukraine have now left for Europe, and they have to adapt to a completely different education system in a different language. And if school education is free almost everywhere, the situation with university students is more difficult… It is especially hard for those who have just graduated from school, or who are in their first year of university…</a:t>
            </a:r>
          </a:p>
          <a:p>
            <a:r>
              <a:rPr lang="en-US" dirty="0"/>
              <a:t>“it is impossible to replace what is lost and we will suffer the consequences of this war for generations.</a:t>
            </a:r>
          </a:p>
          <a:p>
            <a:r>
              <a:rPr lang="en-US" dirty="0"/>
              <a:t>“I would like to thank everyone who helps refugees.”</a:t>
            </a:r>
          </a:p>
        </p:txBody>
      </p:sp>
    </p:spTree>
    <p:extLst>
      <p:ext uri="{BB962C8B-B14F-4D97-AF65-F5344CB8AC3E}">
        <p14:creationId xmlns:p14="http://schemas.microsoft.com/office/powerpoint/2010/main" val="25783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7091-8EE7-43C5-ACF5-A254FA45A69E}"/>
              </a:ext>
            </a:extLst>
          </p:cNvPr>
          <p:cNvSpPr>
            <a:spLocks noGrp="1"/>
          </p:cNvSpPr>
          <p:nvPr>
            <p:ph type="title"/>
          </p:nvPr>
        </p:nvSpPr>
        <p:spPr/>
        <p:txBody>
          <a:bodyPr/>
          <a:lstStyle/>
          <a:p>
            <a:r>
              <a:rPr lang="en-AU" dirty="0"/>
              <a:t>On mathematics education</a:t>
            </a:r>
          </a:p>
        </p:txBody>
      </p:sp>
      <p:sp>
        <p:nvSpPr>
          <p:cNvPr id="3" name="Content Placeholder 2">
            <a:extLst>
              <a:ext uri="{FF2B5EF4-FFF2-40B4-BE49-F238E27FC236}">
                <a16:creationId xmlns:a16="http://schemas.microsoft.com/office/drawing/2014/main" id="{38F5EABE-26C4-482B-9906-04D1B34A84D4}"/>
              </a:ext>
            </a:extLst>
          </p:cNvPr>
          <p:cNvSpPr>
            <a:spLocks noGrp="1"/>
          </p:cNvSpPr>
          <p:nvPr>
            <p:ph idx="1"/>
          </p:nvPr>
        </p:nvSpPr>
        <p:spPr>
          <a:xfrm>
            <a:off x="726141" y="1845734"/>
            <a:ext cx="10892118" cy="4298692"/>
          </a:xfrm>
        </p:spPr>
        <p:txBody>
          <a:bodyPr>
            <a:normAutofit/>
          </a:bodyPr>
          <a:lstStyle/>
          <a:p>
            <a:r>
              <a:rPr lang="en-US" dirty="0"/>
              <a:t>“It always surprises me — if you look at the math curriculum, it changes all the time. </a:t>
            </a:r>
          </a:p>
          <a:p>
            <a:r>
              <a:rPr lang="en-US" dirty="0"/>
              <a:t>“When my son started learning geometry, I bought the textbook that I used. Written by Pogorelov back in the 60s. It's a great textbook, why would you need another one? …</a:t>
            </a:r>
          </a:p>
          <a:p>
            <a:r>
              <a:rPr lang="en-US" dirty="0"/>
              <a:t>“The plane geometry taught at school, it is still the same plane geometry as invented by Euclid, nothing has changed… A maximum is beautiful, why change it? …</a:t>
            </a:r>
          </a:p>
          <a:p>
            <a:r>
              <a:rPr lang="en-US" dirty="0"/>
              <a:t>“Maybe I don't have the same needs as others. And it is obvious that the textbook must be understandable to everyone… But with the old textbooks, I like that there are really a lot of words and explanations in them. There are definitions, there are theorems…</a:t>
            </a:r>
          </a:p>
          <a:p>
            <a:r>
              <a:rPr lang="en-US" dirty="0"/>
              <a:t>“Modern textbooks are just an outline, a cheat sheet. Lots of pictures, not much text. Literally like in children's books…</a:t>
            </a:r>
          </a:p>
          <a:p>
            <a:r>
              <a:rPr lang="en-US" dirty="0"/>
              <a:t>“Perhaps one expects the teacher in class to fill in the voids, but it seems to me that the children in general rarely remember… having a book that says it all is actually a very good thing.”</a:t>
            </a:r>
          </a:p>
        </p:txBody>
      </p:sp>
      <p:sp>
        <p:nvSpPr>
          <p:cNvPr id="4" name="TextBox 3">
            <a:extLst>
              <a:ext uri="{FF2B5EF4-FFF2-40B4-BE49-F238E27FC236}">
                <a16:creationId xmlns:a16="http://schemas.microsoft.com/office/drawing/2014/main" id="{871DB53D-486E-7354-50C5-F309F3782EFA}"/>
              </a:ext>
            </a:extLst>
          </p:cNvPr>
          <p:cNvSpPr txBox="1"/>
          <p:nvPr/>
        </p:nvSpPr>
        <p:spPr>
          <a:xfrm>
            <a:off x="4096977" y="6488668"/>
            <a:ext cx="3998045" cy="230832"/>
          </a:xfrm>
          <a:prstGeom prst="rect">
            <a:avLst/>
          </a:prstGeom>
          <a:noFill/>
        </p:spPr>
        <p:txBody>
          <a:bodyPr wrap="square">
            <a:spAutoFit/>
          </a:bodyPr>
          <a:lstStyle/>
          <a:p>
            <a:pPr algn="ctr"/>
            <a:r>
              <a:rPr lang="en-AU" sz="900" cap="all" dirty="0">
                <a:solidFill>
                  <a:schemeClr val="bg1"/>
                </a:solidFill>
              </a:rPr>
              <a:t>Maryna Viazovska and her Mathematics</a:t>
            </a:r>
          </a:p>
        </p:txBody>
      </p:sp>
    </p:spTree>
    <p:extLst>
      <p:ext uri="{BB962C8B-B14F-4D97-AF65-F5344CB8AC3E}">
        <p14:creationId xmlns:p14="http://schemas.microsoft.com/office/powerpoint/2010/main" val="113524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1092</TotalTime>
  <Words>3146</Words>
  <Application>Microsoft Office PowerPoint</Application>
  <PresentationFormat>Widescreen</PresentationFormat>
  <Paragraphs>258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Calibri Light</vt:lpstr>
      <vt:lpstr>Cambria Math</vt:lpstr>
      <vt:lpstr>Retrospect</vt:lpstr>
      <vt:lpstr>"There is always room for a new theory in mathematics"</vt:lpstr>
      <vt:lpstr>Maryna Viazovska</vt:lpstr>
      <vt:lpstr>Brief biography</vt:lpstr>
      <vt:lpstr>“Always room for a new theory”</vt:lpstr>
      <vt:lpstr>Brief biography</vt:lpstr>
      <vt:lpstr>Brief biography</vt:lpstr>
      <vt:lpstr>PowerPoint Presentation</vt:lpstr>
      <vt:lpstr>PowerPoint Presentation</vt:lpstr>
      <vt:lpstr>On mathematics education</vt:lpstr>
      <vt:lpstr>Sphere packing</vt:lpstr>
      <vt:lpstr>Higher dimensions</vt:lpstr>
      <vt:lpstr>Higher dimensions</vt:lpstr>
      <vt:lpstr>Higher dimensions</vt:lpstr>
      <vt:lpstr>Sphere packing in 1 dimension</vt:lpstr>
      <vt:lpstr>Sphere packing in 2 dimensions</vt:lpstr>
      <vt:lpstr>Sphere packing in 3 dimensions</vt:lpstr>
      <vt:lpstr>Sphere packing in 3 dimensions</vt:lpstr>
      <vt:lpstr>Current status of the problem</vt:lpstr>
      <vt:lpstr>PowerPoint Presentation</vt:lpstr>
      <vt:lpstr>PowerPoint Presentation</vt:lpstr>
      <vt:lpstr>PowerPoint Presentation</vt:lpstr>
      <vt:lpstr>PowerPoint Presentation</vt:lpstr>
      <vt:lpstr>The E_8 lattice</vt:lpstr>
      <vt:lpstr>The E_8 lattice</vt:lpstr>
      <vt:lpstr>A sharp upper bound?</vt:lpstr>
      <vt:lpstr>PowerPoint Presentation</vt:lpstr>
      <vt:lpstr>PowerPoint Presentation</vt:lpstr>
      <vt:lpstr>PowerPoint Presentation</vt:lpstr>
      <vt:lpstr>Why pack spheres?</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 is always room for a new theory in mathematics"</dc:title>
  <dc:creator>Daniel Mathews</dc:creator>
  <cp:lastModifiedBy>Daniel Mathews</cp:lastModifiedBy>
  <cp:revision>39</cp:revision>
  <dcterms:created xsi:type="dcterms:W3CDTF">2022-08-13T02:15:08Z</dcterms:created>
  <dcterms:modified xsi:type="dcterms:W3CDTF">2022-08-30T01:14:51Z</dcterms:modified>
</cp:coreProperties>
</file>